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7" r:id="rId3"/>
    <p:sldId id="269" r:id="rId4"/>
    <p:sldId id="270" r:id="rId5"/>
    <p:sldId id="271" r:id="rId6"/>
    <p:sldId id="258" r:id="rId7"/>
    <p:sldId id="263" r:id="rId8"/>
    <p:sldId id="264" r:id="rId9"/>
    <p:sldId id="265" r:id="rId10"/>
    <p:sldId id="266" r:id="rId11"/>
    <p:sldId id="268" r:id="rId12"/>
    <p:sldId id="260" r:id="rId13"/>
    <p:sldId id="261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285898-E097-422D-A22E-5EC54BB0289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A96BFF4-1060-490C-80CB-BF6EE6F518BE}" type="pres">
      <dgm:prSet presAssocID="{A0285898-E097-422D-A22E-5EC54BB0289A}" presName="root" presStyleCnt="0">
        <dgm:presLayoutVars>
          <dgm:dir/>
          <dgm:resizeHandles val="exact"/>
        </dgm:presLayoutVars>
      </dgm:prSet>
      <dgm:spPr/>
    </dgm:pt>
  </dgm:ptLst>
  <dgm:cxnLst>
    <dgm:cxn modelId="{8E8F0025-AC40-3440-81B6-812D69ACE102}" type="presOf" srcId="{A0285898-E097-422D-A22E-5EC54BB0289A}" destId="{3A96BFF4-1060-490C-80CB-BF6EE6F518BE}" srcOrd="0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7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677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74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11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76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347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08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27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80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59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791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8389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87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529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118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26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15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3723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39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7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n5SkCvPEYo?feature=oembe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F2408-9D43-4599-836C-C32EF539C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9441" y="1233378"/>
            <a:ext cx="5441285" cy="2364964"/>
          </a:xfrm>
        </p:spPr>
        <p:txBody>
          <a:bodyPr>
            <a:normAutofit/>
          </a:bodyPr>
          <a:lstStyle/>
          <a:p>
            <a:r>
              <a:rPr lang="da-DK" sz="5400"/>
              <a:t>GRU OG GYS!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72313FA-C1EF-43A8-BB8A-92B7E8B2B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9441" y="3598339"/>
            <a:ext cx="5441286" cy="1675335"/>
          </a:xfrm>
        </p:spPr>
        <p:txBody>
          <a:bodyPr>
            <a:normAutofit/>
          </a:bodyPr>
          <a:lstStyle/>
          <a:p>
            <a:r>
              <a:rPr lang="da-DK" sz="2100" dirty="0">
                <a:solidFill>
                  <a:srgbClr val="BA0331"/>
                </a:solidFill>
              </a:rPr>
              <a:t>FORLØB I MEDIEFAG</a:t>
            </a:r>
          </a:p>
          <a:p>
            <a:r>
              <a:rPr lang="da-DK" sz="2100" dirty="0">
                <a:solidFill>
                  <a:srgbClr val="BA0331"/>
                </a:solidFill>
              </a:rPr>
              <a:t>EGEDAL GYMNASIUM OG HF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21F6D7D-004A-4CAE-B291-06EF058C4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-10649" y="1"/>
            <a:ext cx="4690532" cy="685800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888B27BD-2A85-40A0-B3EC-946E1D9AFE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30" r="22739" b="-1"/>
          <a:stretch/>
        </p:blipFill>
        <p:spPr>
          <a:xfrm>
            <a:off x="643339" y="643464"/>
            <a:ext cx="3551912" cy="512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0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ED83BA0A-E0E3-407C-B492-C5D86F0C2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588" r="2" b="552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BCDF02E-AE1C-4BAB-A2CE-1CA11A668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r>
              <a:rPr lang="da-DK" sz="390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6C2840-07B0-4CE3-96D8-2CD727644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76450"/>
            <a:ext cx="10353762" cy="3714749"/>
          </a:xfrm>
        </p:spPr>
        <p:txBody>
          <a:bodyPr anchor="ctr">
            <a:normAutofit/>
          </a:bodyPr>
          <a:lstStyle/>
          <a:p>
            <a:r>
              <a:rPr lang="da-DK" sz="2100" dirty="0"/>
              <a:t>Velkomst, faste pladser og navnerunde (navn + yndlingsfilm/serie)</a:t>
            </a:r>
          </a:p>
          <a:p>
            <a:r>
              <a:rPr lang="da-DK" sz="2100" dirty="0"/>
              <a:t>”Hvad har vi tilfælles?”</a:t>
            </a:r>
          </a:p>
          <a:p>
            <a:r>
              <a:rPr lang="da-DK" sz="2100" dirty="0" err="1"/>
              <a:t>Kahoot</a:t>
            </a:r>
            <a:r>
              <a:rPr lang="da-DK" dirty="0"/>
              <a:t>: filmiske virkemidler </a:t>
            </a:r>
          </a:p>
          <a:p>
            <a:r>
              <a:rPr lang="da-DK" sz="2100" dirty="0"/>
              <a:t>PAUSE</a:t>
            </a:r>
          </a:p>
          <a:p>
            <a:r>
              <a:rPr lang="da-DK" sz="2100" dirty="0"/>
              <a:t>Hvad er en shot-to-shot-analyse?</a:t>
            </a:r>
          </a:p>
          <a:p>
            <a:r>
              <a:rPr lang="da-DK" dirty="0"/>
              <a:t>Shot-to-shot-analyse  i grupper af et udvalgt filmcitat i horrorgenren</a:t>
            </a:r>
          </a:p>
          <a:p>
            <a:pPr marL="36900" indent="0">
              <a:buNone/>
            </a:pPr>
            <a:endParaRPr lang="da-DK" sz="2100" dirty="0"/>
          </a:p>
        </p:txBody>
      </p:sp>
    </p:spTree>
    <p:extLst>
      <p:ext uri="{BB962C8B-B14F-4D97-AF65-F5344CB8AC3E}">
        <p14:creationId xmlns:p14="http://schemas.microsoft.com/office/powerpoint/2010/main" val="176818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8B4689F5-ABB1-A950-199C-418DCCCF04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6" b="39317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9628963-7AE8-6E50-2BD8-494E3E17E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3 film/serier tilfælles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89F72E-462D-A351-44AE-46E101F45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</a:rPr>
              <a:t>I </a:t>
            </a:r>
            <a:r>
              <a:rPr lang="en-US" sz="2400" dirty="0" err="1">
                <a:solidFill>
                  <a:srgbClr val="FFFFFF"/>
                </a:solidFill>
              </a:rPr>
              <a:t>grupper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á</a:t>
            </a:r>
            <a:r>
              <a:rPr lang="en-US" sz="2400" dirty="0">
                <a:solidFill>
                  <a:srgbClr val="FFFFFF"/>
                </a:solidFill>
              </a:rPr>
              <a:t> 3 </a:t>
            </a:r>
            <a:r>
              <a:rPr lang="en-US" sz="2400" dirty="0" err="1">
                <a:solidFill>
                  <a:srgbClr val="FFFFFF"/>
                </a:solidFill>
              </a:rPr>
              <a:t>skal</a:t>
            </a:r>
            <a:r>
              <a:rPr lang="en-US" sz="2400" dirty="0">
                <a:solidFill>
                  <a:srgbClr val="FFFFFF"/>
                </a:solidFill>
              </a:rPr>
              <a:t> I nu </a:t>
            </a:r>
            <a:r>
              <a:rPr lang="en-US" sz="2400" dirty="0" err="1">
                <a:solidFill>
                  <a:srgbClr val="FFFFFF"/>
                </a:solidFill>
              </a:rPr>
              <a:t>finde</a:t>
            </a:r>
            <a:r>
              <a:rPr lang="en-US" sz="2400" dirty="0">
                <a:solidFill>
                  <a:srgbClr val="FFFFFF"/>
                </a:solidFill>
              </a:rPr>
              <a:t> 3 film/</a:t>
            </a:r>
            <a:r>
              <a:rPr lang="en-US" sz="2400" dirty="0" err="1">
                <a:solidFill>
                  <a:srgbClr val="FFFFFF"/>
                </a:solidFill>
              </a:rPr>
              <a:t>serier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som</a:t>
            </a:r>
            <a:r>
              <a:rPr lang="en-US" sz="2400" dirty="0">
                <a:solidFill>
                  <a:srgbClr val="FFFFFF"/>
                </a:solidFill>
              </a:rPr>
              <a:t> I alle 3 alle </a:t>
            </a:r>
            <a:r>
              <a:rPr lang="en-US" sz="2400" dirty="0" err="1">
                <a:solidFill>
                  <a:srgbClr val="FFFFFF"/>
                </a:solidFill>
              </a:rPr>
              <a:t>har</a:t>
            </a:r>
            <a:r>
              <a:rPr lang="en-US" sz="2400" dirty="0">
                <a:solidFill>
                  <a:srgbClr val="FFFFFF"/>
                </a:solidFill>
              </a:rPr>
              <a:t> set </a:t>
            </a:r>
            <a:r>
              <a:rPr lang="en-US" sz="2400" dirty="0" err="1">
                <a:solidFill>
                  <a:srgbClr val="FFFFFF"/>
                </a:solidFill>
              </a:rPr>
              <a:t>og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som</a:t>
            </a:r>
            <a:r>
              <a:rPr lang="en-US" sz="2400" dirty="0">
                <a:solidFill>
                  <a:srgbClr val="FFFFFF"/>
                </a:solidFill>
              </a:rPr>
              <a:t> I </a:t>
            </a:r>
            <a:r>
              <a:rPr lang="en-US" sz="2400" dirty="0" err="1">
                <a:solidFill>
                  <a:srgbClr val="FFFFFF"/>
                </a:solidFill>
              </a:rPr>
              <a:t>har</a:t>
            </a:r>
            <a:r>
              <a:rPr lang="en-US" sz="2400" dirty="0">
                <a:solidFill>
                  <a:srgbClr val="FFFFFF"/>
                </a:solidFill>
              </a:rPr>
              <a:t> et </a:t>
            </a:r>
            <a:r>
              <a:rPr lang="en-US" sz="2400" dirty="0" err="1">
                <a:solidFill>
                  <a:srgbClr val="FFFFFF"/>
                </a:solidFill>
              </a:rPr>
              <a:t>særligt</a:t>
            </a:r>
            <a:r>
              <a:rPr lang="en-US" sz="2400" dirty="0">
                <a:solidFill>
                  <a:srgbClr val="FFFFFF"/>
                </a:solidFill>
              </a:rPr>
              <a:t> forhold </a:t>
            </a:r>
            <a:r>
              <a:rPr lang="en-US" sz="2400" dirty="0" err="1">
                <a:solidFill>
                  <a:srgbClr val="FFFFFF"/>
                </a:solidFill>
              </a:rPr>
              <a:t>til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489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02B083-54F7-41CA-9C6D-B87D35683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B08162-69E1-4A52-A75F-52DC31CB3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418" y="635462"/>
            <a:ext cx="2799465" cy="5273675"/>
          </a:xfrm>
        </p:spPr>
        <p:txBody>
          <a:bodyPr>
            <a:normAutofit/>
          </a:bodyPr>
          <a:lstStyle/>
          <a:p>
            <a:pPr algn="l"/>
            <a:r>
              <a:rPr lang="da-DK" dirty="0" err="1"/>
              <a:t>Kahoot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Filmiske virkemidler</a:t>
            </a: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92AA17E1-8D32-49FA-8C33-D57631B4E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83806" y="-2"/>
            <a:ext cx="8108194" cy="6858002"/>
          </a:xfrm>
          <a:custGeom>
            <a:avLst/>
            <a:gdLst>
              <a:gd name="connsiteX0" fmla="*/ 4629960 w 8108194"/>
              <a:gd name="connsiteY0" fmla="*/ 0 h 6858002"/>
              <a:gd name="connsiteX1" fmla="*/ 0 w 8108194"/>
              <a:gd name="connsiteY1" fmla="*/ 0 h 6858002"/>
              <a:gd name="connsiteX2" fmla="*/ 0 w 8108194"/>
              <a:gd name="connsiteY2" fmla="*/ 6858002 h 6858002"/>
              <a:gd name="connsiteX3" fmla="*/ 1406984 w 8108194"/>
              <a:gd name="connsiteY3" fmla="*/ 6858002 h 6858002"/>
              <a:gd name="connsiteX4" fmla="*/ 4629960 w 8108194"/>
              <a:gd name="connsiteY4" fmla="*/ 6858002 h 6858002"/>
              <a:gd name="connsiteX5" fmla="*/ 7761129 w 8108194"/>
              <a:gd name="connsiteY5" fmla="*/ 6858002 h 6858002"/>
              <a:gd name="connsiteX6" fmla="*/ 7795626 w 8108194"/>
              <a:gd name="connsiteY6" fmla="*/ 6702327 h 6858002"/>
              <a:gd name="connsiteX7" fmla="*/ 7828504 w 8108194"/>
              <a:gd name="connsiteY7" fmla="*/ 6547336 h 6858002"/>
              <a:gd name="connsiteX8" fmla="*/ 7860686 w 8108194"/>
              <a:gd name="connsiteY8" fmla="*/ 6391660 h 6858002"/>
              <a:gd name="connsiteX9" fmla="*/ 7888239 w 8108194"/>
              <a:gd name="connsiteY9" fmla="*/ 6235297 h 6858002"/>
              <a:gd name="connsiteX10" fmla="*/ 7916023 w 8108194"/>
              <a:gd name="connsiteY10" fmla="*/ 6079621 h 6858002"/>
              <a:gd name="connsiteX11" fmla="*/ 7941955 w 8108194"/>
              <a:gd name="connsiteY11" fmla="*/ 5923258 h 6858002"/>
              <a:gd name="connsiteX12" fmla="*/ 7964181 w 8108194"/>
              <a:gd name="connsiteY12" fmla="*/ 5768953 h 6858002"/>
              <a:gd name="connsiteX13" fmla="*/ 7985250 w 8108194"/>
              <a:gd name="connsiteY13" fmla="*/ 5612591 h 6858002"/>
              <a:gd name="connsiteX14" fmla="*/ 8004468 w 8108194"/>
              <a:gd name="connsiteY14" fmla="*/ 5456914 h 6858002"/>
              <a:gd name="connsiteX15" fmla="*/ 8021137 w 8108194"/>
              <a:gd name="connsiteY15" fmla="*/ 5303981 h 6858002"/>
              <a:gd name="connsiteX16" fmla="*/ 8037808 w 8108194"/>
              <a:gd name="connsiteY16" fmla="*/ 5148990 h 6858002"/>
              <a:gd name="connsiteX17" fmla="*/ 8051700 w 8108194"/>
              <a:gd name="connsiteY17" fmla="*/ 4996057 h 6858002"/>
              <a:gd name="connsiteX18" fmla="*/ 8062581 w 8108194"/>
              <a:gd name="connsiteY18" fmla="*/ 4843123 h 6858002"/>
              <a:gd name="connsiteX19" fmla="*/ 8073927 w 8108194"/>
              <a:gd name="connsiteY19" fmla="*/ 4690876 h 6858002"/>
              <a:gd name="connsiteX20" fmla="*/ 8083419 w 8108194"/>
              <a:gd name="connsiteY20" fmla="*/ 4540000 h 6858002"/>
              <a:gd name="connsiteX21" fmla="*/ 8090134 w 8108194"/>
              <a:gd name="connsiteY21" fmla="*/ 4390495 h 6858002"/>
              <a:gd name="connsiteX22" fmla="*/ 8095922 w 8108194"/>
              <a:gd name="connsiteY22" fmla="*/ 4240991 h 6858002"/>
              <a:gd name="connsiteX23" fmla="*/ 8101479 w 8108194"/>
              <a:gd name="connsiteY23" fmla="*/ 4092858 h 6858002"/>
              <a:gd name="connsiteX24" fmla="*/ 8104026 w 8108194"/>
              <a:gd name="connsiteY24" fmla="*/ 3946783 h 6858002"/>
              <a:gd name="connsiteX25" fmla="*/ 8106804 w 8108194"/>
              <a:gd name="connsiteY25" fmla="*/ 3800707 h 6858002"/>
              <a:gd name="connsiteX26" fmla="*/ 8108194 w 8108194"/>
              <a:gd name="connsiteY26" fmla="*/ 3656689 h 6858002"/>
              <a:gd name="connsiteX27" fmla="*/ 8106804 w 8108194"/>
              <a:gd name="connsiteY27" fmla="*/ 3514043 h 6858002"/>
              <a:gd name="connsiteX28" fmla="*/ 8106804 w 8108194"/>
              <a:gd name="connsiteY28" fmla="*/ 3372768 h 6858002"/>
              <a:gd name="connsiteX29" fmla="*/ 8104026 w 8108194"/>
              <a:gd name="connsiteY29" fmla="*/ 3232865 h 6858002"/>
              <a:gd name="connsiteX30" fmla="*/ 8099859 w 8108194"/>
              <a:gd name="connsiteY30" fmla="*/ 3095705 h 6858002"/>
              <a:gd name="connsiteX31" fmla="*/ 8095922 w 8108194"/>
              <a:gd name="connsiteY31" fmla="*/ 2959917 h 6858002"/>
              <a:gd name="connsiteX32" fmla="*/ 8091523 w 8108194"/>
              <a:gd name="connsiteY32" fmla="*/ 2826871 h 6858002"/>
              <a:gd name="connsiteX33" fmla="*/ 8084809 w 8108194"/>
              <a:gd name="connsiteY33" fmla="*/ 2694512 h 6858002"/>
              <a:gd name="connsiteX34" fmla="*/ 8077631 w 8108194"/>
              <a:gd name="connsiteY34" fmla="*/ 2564211 h 6858002"/>
              <a:gd name="connsiteX35" fmla="*/ 8071149 w 8108194"/>
              <a:gd name="connsiteY35" fmla="*/ 2436652 h 6858002"/>
              <a:gd name="connsiteX36" fmla="*/ 8052857 w 8108194"/>
              <a:gd name="connsiteY36" fmla="*/ 2187706 h 6858002"/>
              <a:gd name="connsiteX37" fmla="*/ 8033409 w 8108194"/>
              <a:gd name="connsiteY37" fmla="*/ 1949048 h 6858002"/>
              <a:gd name="connsiteX38" fmla="*/ 8013034 w 8108194"/>
              <a:gd name="connsiteY38" fmla="*/ 1719991 h 6858002"/>
              <a:gd name="connsiteX39" fmla="*/ 7990575 w 8108194"/>
              <a:gd name="connsiteY39" fmla="*/ 1503278 h 6858002"/>
              <a:gd name="connsiteX40" fmla="*/ 7967191 w 8108194"/>
              <a:gd name="connsiteY40" fmla="*/ 1296166 h 6858002"/>
              <a:gd name="connsiteX41" fmla="*/ 7941955 w 8108194"/>
              <a:gd name="connsiteY41" fmla="*/ 1104142 h 6858002"/>
              <a:gd name="connsiteX42" fmla="*/ 7917180 w 8108194"/>
              <a:gd name="connsiteY42" fmla="*/ 923777 h 6858002"/>
              <a:gd name="connsiteX43" fmla="*/ 7892407 w 8108194"/>
              <a:gd name="connsiteY43" fmla="*/ 757813 h 6858002"/>
              <a:gd name="connsiteX44" fmla="*/ 7869022 w 8108194"/>
              <a:gd name="connsiteY44" fmla="*/ 605566 h 6858002"/>
              <a:gd name="connsiteX45" fmla="*/ 7846795 w 8108194"/>
              <a:gd name="connsiteY45" fmla="*/ 470463 h 6858002"/>
              <a:gd name="connsiteX46" fmla="*/ 7825725 w 8108194"/>
              <a:gd name="connsiteY46" fmla="*/ 348391 h 6858002"/>
              <a:gd name="connsiteX47" fmla="*/ 7808129 w 8108194"/>
              <a:gd name="connsiteY47" fmla="*/ 245521 h 6858002"/>
              <a:gd name="connsiteX48" fmla="*/ 7791459 w 8108194"/>
              <a:gd name="connsiteY48" fmla="*/ 159110 h 6858002"/>
              <a:gd name="connsiteX49" fmla="*/ 7767610 w 8108194"/>
              <a:gd name="connsiteY49" fmla="*/ 40466 h 6858002"/>
              <a:gd name="connsiteX50" fmla="*/ 7759507 w 8108194"/>
              <a:gd name="connsiteY50" fmla="*/ 4 h 6858002"/>
              <a:gd name="connsiteX51" fmla="*/ 7768809 w 8108194"/>
              <a:gd name="connsiteY51" fmla="*/ 4 h 6858002"/>
              <a:gd name="connsiteX52" fmla="*/ 7768809 w 8108194"/>
              <a:gd name="connsiteY52" fmla="*/ 3 h 6858002"/>
              <a:gd name="connsiteX53" fmla="*/ 4629960 w 8108194"/>
              <a:gd name="connsiteY53" fmla="*/ 3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108194" h="6858002">
                <a:moveTo>
                  <a:pt x="4629960" y="0"/>
                </a:moveTo>
                <a:lnTo>
                  <a:pt x="0" y="0"/>
                </a:lnTo>
                <a:lnTo>
                  <a:pt x="0" y="6858002"/>
                </a:lnTo>
                <a:lnTo>
                  <a:pt x="1406984" y="6858002"/>
                </a:lnTo>
                <a:lnTo>
                  <a:pt x="4629960" y="6858002"/>
                </a:lnTo>
                <a:lnTo>
                  <a:pt x="7761129" y="6858002"/>
                </a:lnTo>
                <a:lnTo>
                  <a:pt x="7795626" y="6702327"/>
                </a:lnTo>
                <a:lnTo>
                  <a:pt x="7828504" y="6547336"/>
                </a:lnTo>
                <a:lnTo>
                  <a:pt x="7860686" y="6391660"/>
                </a:lnTo>
                <a:lnTo>
                  <a:pt x="7888239" y="6235297"/>
                </a:lnTo>
                <a:lnTo>
                  <a:pt x="7916023" y="6079621"/>
                </a:lnTo>
                <a:lnTo>
                  <a:pt x="7941955" y="5923258"/>
                </a:lnTo>
                <a:lnTo>
                  <a:pt x="7964181" y="5768953"/>
                </a:lnTo>
                <a:lnTo>
                  <a:pt x="7985250" y="5612591"/>
                </a:lnTo>
                <a:lnTo>
                  <a:pt x="8004468" y="5456914"/>
                </a:lnTo>
                <a:lnTo>
                  <a:pt x="8021137" y="5303981"/>
                </a:lnTo>
                <a:lnTo>
                  <a:pt x="8037808" y="5148990"/>
                </a:lnTo>
                <a:lnTo>
                  <a:pt x="8051700" y="4996057"/>
                </a:lnTo>
                <a:lnTo>
                  <a:pt x="8062581" y="4843123"/>
                </a:lnTo>
                <a:lnTo>
                  <a:pt x="8073927" y="4690876"/>
                </a:lnTo>
                <a:lnTo>
                  <a:pt x="8083419" y="4540000"/>
                </a:lnTo>
                <a:lnTo>
                  <a:pt x="8090134" y="4390495"/>
                </a:lnTo>
                <a:lnTo>
                  <a:pt x="8095922" y="4240991"/>
                </a:lnTo>
                <a:lnTo>
                  <a:pt x="8101479" y="4092858"/>
                </a:lnTo>
                <a:lnTo>
                  <a:pt x="8104026" y="3946783"/>
                </a:lnTo>
                <a:lnTo>
                  <a:pt x="8106804" y="3800707"/>
                </a:lnTo>
                <a:lnTo>
                  <a:pt x="8108194" y="3656689"/>
                </a:lnTo>
                <a:lnTo>
                  <a:pt x="8106804" y="3514043"/>
                </a:lnTo>
                <a:lnTo>
                  <a:pt x="8106804" y="3372768"/>
                </a:lnTo>
                <a:lnTo>
                  <a:pt x="8104026" y="3232865"/>
                </a:lnTo>
                <a:lnTo>
                  <a:pt x="8099859" y="3095705"/>
                </a:lnTo>
                <a:lnTo>
                  <a:pt x="8095922" y="2959917"/>
                </a:lnTo>
                <a:lnTo>
                  <a:pt x="8091523" y="2826871"/>
                </a:lnTo>
                <a:lnTo>
                  <a:pt x="8084809" y="2694512"/>
                </a:lnTo>
                <a:lnTo>
                  <a:pt x="8077631" y="2564211"/>
                </a:lnTo>
                <a:lnTo>
                  <a:pt x="8071149" y="2436652"/>
                </a:lnTo>
                <a:lnTo>
                  <a:pt x="8052857" y="2187706"/>
                </a:lnTo>
                <a:lnTo>
                  <a:pt x="8033409" y="1949048"/>
                </a:lnTo>
                <a:lnTo>
                  <a:pt x="8013034" y="1719991"/>
                </a:lnTo>
                <a:lnTo>
                  <a:pt x="7990575" y="1503278"/>
                </a:lnTo>
                <a:lnTo>
                  <a:pt x="7967191" y="1296166"/>
                </a:lnTo>
                <a:lnTo>
                  <a:pt x="7941955" y="1104142"/>
                </a:lnTo>
                <a:lnTo>
                  <a:pt x="7917180" y="923777"/>
                </a:lnTo>
                <a:lnTo>
                  <a:pt x="7892407" y="757813"/>
                </a:lnTo>
                <a:lnTo>
                  <a:pt x="7869022" y="605566"/>
                </a:lnTo>
                <a:lnTo>
                  <a:pt x="7846795" y="470463"/>
                </a:lnTo>
                <a:lnTo>
                  <a:pt x="7825725" y="348391"/>
                </a:lnTo>
                <a:lnTo>
                  <a:pt x="7808129" y="245521"/>
                </a:lnTo>
                <a:lnTo>
                  <a:pt x="7791459" y="159110"/>
                </a:lnTo>
                <a:lnTo>
                  <a:pt x="7767610" y="40466"/>
                </a:lnTo>
                <a:lnTo>
                  <a:pt x="7759507" y="4"/>
                </a:lnTo>
                <a:lnTo>
                  <a:pt x="7768809" y="4"/>
                </a:lnTo>
                <a:lnTo>
                  <a:pt x="7768809" y="3"/>
                </a:lnTo>
                <a:lnTo>
                  <a:pt x="4629960" y="3"/>
                </a:lnTo>
                <a:close/>
              </a:path>
            </a:pathLst>
          </a:cu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A7E8CD16-4359-7858-F53D-9CC77F9990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9018921"/>
              </p:ext>
            </p:extLst>
          </p:nvPr>
        </p:nvGraphicFramePr>
        <p:xfrm>
          <a:off x="5282521" y="709683"/>
          <a:ext cx="6266011" cy="4899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1,773,200+ Horror Stock Photos, Pictures &amp; Royalty-Free Images - iStock |  Horror movie, Ghost, Halloween">
            <a:extLst>
              <a:ext uri="{FF2B5EF4-FFF2-40B4-BE49-F238E27FC236}">
                <a16:creationId xmlns:a16="http://schemas.microsoft.com/office/drawing/2014/main" id="{D4AF9B18-A4F5-43C4-B8AB-93B3B45F8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48" y="1141495"/>
            <a:ext cx="6064910" cy="403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236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66CDA4A-6CAA-4FED-A424-FF9D363E9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E6C77E-93BA-05ED-35AA-8A12C3350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243997"/>
            <a:ext cx="9440034" cy="10596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Pause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B0DB875-49E3-4B9D-8AAE-D81A127B6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928" y="559759"/>
            <a:ext cx="3438144" cy="3438144"/>
          </a:xfrm>
          <a:prstGeom prst="rect">
            <a:avLst/>
          </a:prstGeom>
        </p:spPr>
      </p:pic>
      <p:pic>
        <p:nvPicPr>
          <p:cNvPr id="7" name="Graphic 6" descr="Pause">
            <a:extLst>
              <a:ext uri="{FF2B5EF4-FFF2-40B4-BE49-F238E27FC236}">
                <a16:creationId xmlns:a16="http://schemas.microsoft.com/office/drawing/2014/main" id="{F76DC2E3-8453-F9D7-E53C-CF728D27CB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7334" y="670165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19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85D4AF-A898-4E5F-ACB4-E6D11873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Forløbet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1E9F5C-0E5D-4E23-852E-AD6AE033F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651" y="2076450"/>
            <a:ext cx="7953906" cy="3714749"/>
          </a:xfrm>
        </p:spPr>
        <p:txBody>
          <a:bodyPr>
            <a:normAutofit fontScale="77500" lnSpcReduction="20000"/>
          </a:bodyPr>
          <a:lstStyle/>
          <a:p>
            <a:r>
              <a:rPr lang="da-DK" b="1" dirty="0"/>
              <a:t>Formål: </a:t>
            </a:r>
            <a:r>
              <a:rPr lang="da-DK" dirty="0"/>
              <a:t>Redegørelse for genrebegrebet, i dette tilfælde gysergenren. Anlægge et historisk, kulturelt og samfundsmæssigt perspektiv på film. I praksis: anvendelse af filmsprogets terminologi i forbindelse med en medieproduktions faser, udarbejdelse af synopsis og storyboard. Anvendelse af viden om dramaturgi i udformning af fiktionsproduktion. Analytisk </a:t>
            </a:r>
            <a:r>
              <a:rPr lang="da-DK" dirty="0" err="1"/>
              <a:t>forholden</a:t>
            </a:r>
            <a:r>
              <a:rPr lang="da-DK" dirty="0"/>
              <a:t> sig til produktionsprocessen og egen produktion.</a:t>
            </a:r>
          </a:p>
          <a:p>
            <a:pPr marL="36900" indent="0">
              <a:buNone/>
            </a:pPr>
            <a:endParaRPr lang="da-DK" dirty="0"/>
          </a:p>
          <a:p>
            <a:r>
              <a:rPr lang="da-DK" b="1" dirty="0"/>
              <a:t>Indhold</a:t>
            </a:r>
            <a:r>
              <a:rPr lang="da-DK" dirty="0"/>
              <a:t>: Filmsprogets terminologi, forskellige dramaturgiske modeller og fortælleforhold. Genremarkører for gyser/horrorgenren, grundlæggende træk af gyser/horrorgenrens historie. Produktionstilrettelæggelse, herunder udarbejdelse af synopsis og storyboard. Optageprincipper og optageteknik, redigeringsprincipper og redigeringsteknik.</a:t>
            </a:r>
          </a:p>
          <a:p>
            <a:endParaRPr lang="da-DK" dirty="0"/>
          </a:p>
          <a:p>
            <a:r>
              <a:rPr lang="da-DK" b="1" dirty="0"/>
              <a:t>Metode</a:t>
            </a:r>
            <a:r>
              <a:rPr lang="da-DK" dirty="0"/>
              <a:t>: Læreroplæg, og shot-to-shot analyse på klassen. I forløbets anden fase det projektorienterede gruppearbejde, i udfærdigelsen af et mindre pilotprojekt.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B9CE02C-0AAE-4BFB-BAF2-09802AADD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38" y="2076450"/>
            <a:ext cx="2179895" cy="32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7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017D42-4CDC-48EB-BDEB-513022695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FABC3A-F60B-4F96-858F-BA428810E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443" y="1276352"/>
            <a:ext cx="10353762" cy="3714749"/>
          </a:xfrm>
        </p:spPr>
        <p:txBody>
          <a:bodyPr>
            <a:normAutofit fontScale="92500"/>
          </a:bodyPr>
          <a:lstStyle/>
          <a:p>
            <a:pPr marL="36900" indent="0">
              <a:buNone/>
            </a:pPr>
            <a:r>
              <a:rPr lang="da-DK" sz="13800" b="1" dirty="0"/>
              <a:t>Teori </a:t>
            </a:r>
            <a:r>
              <a:rPr lang="da-DK" dirty="0"/>
              <a:t>                        </a:t>
            </a:r>
            <a:r>
              <a:rPr lang="da-DK" sz="13800" dirty="0"/>
              <a:t>praksis</a:t>
            </a:r>
            <a:r>
              <a:rPr lang="da-DK" sz="14000" dirty="0"/>
              <a:t> </a:t>
            </a:r>
            <a:r>
              <a:rPr lang="da-DK" dirty="0"/>
              <a:t> </a:t>
            </a:r>
          </a:p>
        </p:txBody>
      </p:sp>
      <p:sp>
        <p:nvSpPr>
          <p:cNvPr id="4" name="Pil: højre 3">
            <a:extLst>
              <a:ext uri="{FF2B5EF4-FFF2-40B4-BE49-F238E27FC236}">
                <a16:creationId xmlns:a16="http://schemas.microsoft.com/office/drawing/2014/main" id="{F40ECAB4-99CA-43A8-8D75-0B4895F17CDF}"/>
              </a:ext>
            </a:extLst>
          </p:cNvPr>
          <p:cNvSpPr/>
          <p:nvPr/>
        </p:nvSpPr>
        <p:spPr>
          <a:xfrm>
            <a:off x="4811345" y="1896517"/>
            <a:ext cx="1315616" cy="1147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1EDFF6A-BF34-478E-A6C9-A0D618EAB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31" y="3429000"/>
            <a:ext cx="4572000" cy="317182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4A1D540-A904-46A5-A87C-3879AAACA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669" y="3465546"/>
            <a:ext cx="468058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97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t billede, der indeholder tavle, tekst, håndskrift, kridt&#10;&#10;Automatisk genereret beskrivelse">
            <a:extLst>
              <a:ext uri="{FF2B5EF4-FFF2-40B4-BE49-F238E27FC236}">
                <a16:creationId xmlns:a16="http://schemas.microsoft.com/office/drawing/2014/main" id="{2F3D3043-8C2D-7006-6C06-1935C88313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FE6110C-BB30-46B0-B60B-7B9BCF635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r>
              <a:rPr lang="da-DK" dirty="0"/>
              <a:t>Shot-to-shot analysen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597F93-81F4-4BCE-B08B-041864AD4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76450"/>
            <a:ext cx="10353762" cy="3714749"/>
          </a:xfrm>
        </p:spPr>
        <p:txBody>
          <a:bodyPr anchor="ctr">
            <a:normAutofit/>
          </a:bodyPr>
          <a:lstStyle/>
          <a:p>
            <a:r>
              <a:rPr lang="da-DK" dirty="0"/>
              <a:t>En vigtig analysestrategi i mediefags-undervisningen.</a:t>
            </a:r>
          </a:p>
          <a:p>
            <a:r>
              <a:rPr lang="da-DK" dirty="0"/>
              <a:t>Kobler de teknisk-faglige termer med de teoretisk-analytiske</a:t>
            </a:r>
          </a:p>
          <a:p>
            <a:r>
              <a:rPr lang="da-DK" dirty="0"/>
              <a:t>Viser, at du har et mediefagligt ordforråd samt evnen til at se </a:t>
            </a:r>
            <a:r>
              <a:rPr lang="da-DK" b="1" dirty="0">
                <a:solidFill>
                  <a:srgbClr val="FF0000"/>
                </a:solidFill>
              </a:rPr>
              <a:t>effekten </a:t>
            </a:r>
            <a:r>
              <a:rPr lang="da-DK" dirty="0"/>
              <a:t>bag brugen af filmiske virkemidler</a:t>
            </a:r>
          </a:p>
          <a:p>
            <a:r>
              <a:rPr lang="da-DK" sz="3200" b="1" dirty="0">
                <a:solidFill>
                  <a:srgbClr val="FF0000"/>
                </a:solidFill>
              </a:rPr>
              <a:t>Form # Indhold = hænger uløseligt sammen.</a:t>
            </a:r>
          </a:p>
        </p:txBody>
      </p:sp>
    </p:spTree>
    <p:extLst>
      <p:ext uri="{BB962C8B-B14F-4D97-AF65-F5344CB8AC3E}">
        <p14:creationId xmlns:p14="http://schemas.microsoft.com/office/powerpoint/2010/main" val="1452025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1E3E68-B79D-4D0B-9917-2CDE4CDF5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46C33B-F707-4726-9E2C-BFACA0413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472" y="609598"/>
            <a:ext cx="5844759" cy="1598540"/>
          </a:xfrm>
        </p:spPr>
        <p:txBody>
          <a:bodyPr>
            <a:normAutofit/>
          </a:bodyPr>
          <a:lstStyle/>
          <a:p>
            <a:r>
              <a:rPr lang="da-DK" sz="3900"/>
              <a:t>Shot-to-shot analysen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05F23C-C82E-4181-95EA-321F3D891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-10650" y="1"/>
            <a:ext cx="4966697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4D893B52-7E35-4710-9E40-F11ADFA85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79" y="643465"/>
            <a:ext cx="3827529" cy="5103372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4C492F-D35E-4957-B75C-9BE30BEBD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472" y="2396565"/>
            <a:ext cx="5844760" cy="3298283"/>
          </a:xfrm>
        </p:spPr>
        <p:txBody>
          <a:bodyPr anchor="ctr">
            <a:normAutofit/>
          </a:bodyPr>
          <a:lstStyle/>
          <a:p>
            <a:r>
              <a:rPr lang="da-DK" sz="2100" dirty="0"/>
              <a:t>Betragt klippet som en form for gåde. Hvad fortæller klippet via brugen af filmiske virkemidler? </a:t>
            </a:r>
          </a:p>
          <a:p>
            <a:endParaRPr lang="da-DK" sz="2100" dirty="0"/>
          </a:p>
        </p:txBody>
      </p:sp>
    </p:spTree>
    <p:extLst>
      <p:ext uri="{BB962C8B-B14F-4D97-AF65-F5344CB8AC3E}">
        <p14:creationId xmlns:p14="http://schemas.microsoft.com/office/powerpoint/2010/main" val="58267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EF4432-937D-4AA8-9DC4-D4241D4E2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Shot-to-shot analysen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085310-9B0D-4F8F-9B08-3AAD1691A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384" y="1710047"/>
            <a:ext cx="11495315" cy="4785755"/>
          </a:xfrm>
        </p:spPr>
        <p:txBody>
          <a:bodyPr>
            <a:normAutofit fontScale="85000" lnSpcReduction="20000"/>
          </a:bodyPr>
          <a:lstStyle/>
          <a:p>
            <a:pPr marL="36900" indent="0">
              <a:buNone/>
            </a:pPr>
            <a:r>
              <a:rPr lang="da-DK" b="1" dirty="0">
                <a:solidFill>
                  <a:srgbClr val="FF0000"/>
                </a:solidFill>
              </a:rPr>
              <a:t>De parametre, der skal undersøges for at svare på det, er: </a:t>
            </a:r>
          </a:p>
          <a:p>
            <a:endParaRPr lang="da-DK" dirty="0"/>
          </a:p>
          <a:p>
            <a:r>
              <a:rPr lang="da-DK" dirty="0"/>
              <a:t>billedudsnit/-perspektiv (hvilke indstillinger er karakteristiske? Filmes der i normal, fugl eller frø)</a:t>
            </a:r>
          </a:p>
          <a:p>
            <a:r>
              <a:rPr lang="da-DK" dirty="0"/>
              <a:t>Komposition (karakterer og tings placering i billedet)</a:t>
            </a:r>
          </a:p>
          <a:p>
            <a:r>
              <a:rPr lang="da-DK" dirty="0"/>
              <a:t>Kamerabevægelser (på stativ, </a:t>
            </a:r>
            <a:r>
              <a:rPr lang="da-DK" dirty="0" err="1"/>
              <a:t>travelling</a:t>
            </a:r>
            <a:r>
              <a:rPr lang="da-DK" dirty="0"/>
              <a:t> via </a:t>
            </a:r>
            <a:r>
              <a:rPr lang="da-DK" dirty="0" err="1"/>
              <a:t>steady</a:t>
            </a:r>
            <a:r>
              <a:rPr lang="da-DK" dirty="0"/>
              <a:t> cam eller lign.)</a:t>
            </a:r>
          </a:p>
          <a:p>
            <a:r>
              <a:rPr lang="da-DK" dirty="0"/>
              <a:t>klipning (kontinuitets- og montageklipning)</a:t>
            </a:r>
          </a:p>
          <a:p>
            <a:r>
              <a:rPr lang="da-DK" dirty="0"/>
              <a:t>lys og farver (low-</a:t>
            </a:r>
            <a:r>
              <a:rPr lang="da-DK" dirty="0" err="1"/>
              <a:t>key</a:t>
            </a:r>
            <a:r>
              <a:rPr lang="da-DK" dirty="0"/>
              <a:t>, high-</a:t>
            </a:r>
            <a:r>
              <a:rPr lang="da-DK" dirty="0" err="1"/>
              <a:t>key</a:t>
            </a:r>
            <a:r>
              <a:rPr lang="da-DK" dirty="0"/>
              <a:t>, farvesymbolik)</a:t>
            </a:r>
          </a:p>
          <a:p>
            <a:r>
              <a:rPr lang="da-DK" dirty="0"/>
              <a:t>lyd (synkron, asynkron, effektlyd, kontrapunktisk etc.)</a:t>
            </a:r>
          </a:p>
          <a:p>
            <a:r>
              <a:rPr lang="da-DK" dirty="0"/>
              <a:t>Er der en dramaturgisk sammenhæng (dels hvordan citatet er i en større helhed som fx beretter- eller bølgemodel), men også om der er en form for struktur i selve det udleverede citat (fx set-up, </a:t>
            </a:r>
            <a:r>
              <a:rPr lang="da-DK" dirty="0" err="1"/>
              <a:t>payoff</a:t>
            </a:r>
            <a:r>
              <a:rPr lang="da-DK" dirty="0"/>
              <a:t>,  suspense-optrapning).</a:t>
            </a:r>
          </a:p>
          <a:p>
            <a:r>
              <a:rPr lang="da-DK" dirty="0"/>
              <a:t>Overvej desuden fortælleforhold og citatets relation til det emne/forløb, citatet knytter sig til. </a:t>
            </a:r>
          </a:p>
          <a:p>
            <a:pPr marL="36900" indent="0">
              <a:buNone/>
            </a:pPr>
            <a:r>
              <a:rPr lang="da-DK" dirty="0"/>
              <a:t>…men også handlingen, genren samt skildringen af karakterer og miljø er væsentlige parametre som tilsammen understreger filmens temaer, dens plot (konflikt) og dens præmis (budskab).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2155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EB3009-E76D-404C-9A0B-B4EA23F84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Shot-to-shot analyse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9E4438-5BB5-4735-8D3F-8BABB12C5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27" y="1845945"/>
            <a:ext cx="11392491" cy="3714749"/>
          </a:xfrm>
        </p:spPr>
        <p:txBody>
          <a:bodyPr/>
          <a:lstStyle/>
          <a:p>
            <a:r>
              <a:rPr lang="da-DK" dirty="0">
                <a:effectLst/>
              </a:rPr>
              <a:t>Filmisk næranalyse i grupperne </a:t>
            </a:r>
          </a:p>
          <a:p>
            <a:r>
              <a:rPr lang="da-DK" dirty="0">
                <a:effectLst/>
              </a:rPr>
              <a:t>Det handler om at sætte så mange fagbegreber på som man kan.</a:t>
            </a:r>
          </a:p>
          <a:p>
            <a:r>
              <a:rPr lang="da-DK" sz="3200" dirty="0">
                <a:solidFill>
                  <a:srgbClr val="FF0000"/>
                </a:solidFill>
                <a:effectLst/>
              </a:rPr>
              <a:t>Husk form # indhold</a:t>
            </a:r>
          </a:p>
          <a:p>
            <a:pPr marL="36900" indent="0">
              <a:buNone/>
            </a:pPr>
            <a:endParaRPr lang="da-DK" dirty="0">
              <a:effectLst/>
            </a:endParaRPr>
          </a:p>
          <a:p>
            <a:pPr marL="36900" indent="0">
              <a:buNone/>
            </a:pPr>
            <a:endParaRPr lang="da-DK" dirty="0">
              <a:effectLst/>
            </a:endParaRPr>
          </a:p>
          <a:p>
            <a:r>
              <a:rPr lang="da-DK" dirty="0">
                <a:effectLst/>
              </a:rPr>
              <a:t>ALLE i gruppen skriver ned!</a:t>
            </a:r>
          </a:p>
          <a:p>
            <a:r>
              <a:rPr lang="da-DK" dirty="0">
                <a:effectLst/>
              </a:rPr>
              <a:t>Efterfølgende fremlæggelse</a:t>
            </a:r>
            <a:endParaRPr lang="da-DK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921A176F-7EFB-AF89-9D69-6FC039D9D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069728"/>
              </p:ext>
            </p:extLst>
          </p:nvPr>
        </p:nvGraphicFramePr>
        <p:xfrm>
          <a:off x="5486400" y="3087584"/>
          <a:ext cx="6426773" cy="356259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59895">
                  <a:extLst>
                    <a:ext uri="{9D8B030D-6E8A-4147-A177-3AD203B41FA5}">
                      <a16:colId xmlns:a16="http://schemas.microsoft.com/office/drawing/2014/main" val="2774950928"/>
                    </a:ext>
                  </a:extLst>
                </a:gridCol>
                <a:gridCol w="1744620">
                  <a:extLst>
                    <a:ext uri="{9D8B030D-6E8A-4147-A177-3AD203B41FA5}">
                      <a16:colId xmlns:a16="http://schemas.microsoft.com/office/drawing/2014/main" val="3634528292"/>
                    </a:ext>
                  </a:extLst>
                </a:gridCol>
                <a:gridCol w="1652446">
                  <a:extLst>
                    <a:ext uri="{9D8B030D-6E8A-4147-A177-3AD203B41FA5}">
                      <a16:colId xmlns:a16="http://schemas.microsoft.com/office/drawing/2014/main" val="1961182430"/>
                    </a:ext>
                  </a:extLst>
                </a:gridCol>
                <a:gridCol w="1669812">
                  <a:extLst>
                    <a:ext uri="{9D8B030D-6E8A-4147-A177-3AD203B41FA5}">
                      <a16:colId xmlns:a16="http://schemas.microsoft.com/office/drawing/2014/main" val="2070109713"/>
                    </a:ext>
                  </a:extLst>
                </a:gridCol>
              </a:tblGrid>
              <a:tr h="1879174">
                <a:tc>
                  <a:txBody>
                    <a:bodyPr/>
                    <a:lstStyle/>
                    <a:p>
                      <a:r>
                        <a:rPr lang="da-DK" sz="1200" dirty="0">
                          <a:effectLst/>
                        </a:rPr>
                        <a:t>Nr.</a:t>
                      </a:r>
                    </a:p>
                    <a:p>
                      <a:r>
                        <a:rPr lang="da-DK" sz="1200" dirty="0">
                          <a:effectLst/>
                        </a:rPr>
                        <a:t>En indstilling er det stykke film, vi ser mellem to klip. Når der bliver klippet, har vi en ny indstilling.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Hvordan</a:t>
                      </a:r>
                    </a:p>
                    <a:p>
                      <a:r>
                        <a:rPr lang="da-DK" sz="1200">
                          <a:effectLst/>
                        </a:rPr>
                        <a:t>- filmiske virkemidler/form</a:t>
                      </a:r>
                    </a:p>
                    <a:p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Hvad</a:t>
                      </a:r>
                    </a:p>
                    <a:p>
                      <a:r>
                        <a:rPr lang="da-DK" sz="1200">
                          <a:effectLst/>
                        </a:rPr>
                        <a:t>- Handling/indhold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Funktion</a:t>
                      </a:r>
                    </a:p>
                    <a:p>
                      <a:r>
                        <a:rPr lang="da-DK" sz="1200">
                          <a:effectLst/>
                        </a:rPr>
                        <a:t>– effekten af</a:t>
                      </a:r>
                    </a:p>
                    <a:p>
                      <a:r>
                        <a:rPr lang="da-DK" sz="1200">
                          <a:effectLst/>
                        </a:rPr>
                        <a:t>indstillingen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3996506"/>
                  </a:ext>
                </a:extLst>
              </a:tr>
              <a:tr h="978736">
                <a:tc>
                  <a:txBody>
                    <a:bodyPr/>
                    <a:lstStyle/>
                    <a:p>
                      <a:r>
                        <a:rPr lang="da-DK" sz="1000" dirty="0">
                          <a:effectLst/>
                        </a:rPr>
                        <a:t> 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000" dirty="0">
                          <a:effectLst/>
                        </a:rPr>
                        <a:t>Fx Synspunkt, synsvinkel,</a:t>
                      </a:r>
                      <a:endParaRPr lang="da-DK" sz="1200" dirty="0">
                        <a:effectLst/>
                      </a:endParaRPr>
                    </a:p>
                    <a:p>
                      <a:r>
                        <a:rPr lang="da-DK" sz="1000" dirty="0">
                          <a:effectLst/>
                        </a:rPr>
                        <a:t>Kamerabevægelse, perspektiv, beskæring, farver, lyssætning, </a:t>
                      </a:r>
                      <a:r>
                        <a:rPr lang="da-DK" sz="1000" dirty="0" err="1">
                          <a:effectLst/>
                        </a:rPr>
                        <a:t>lydetc</a:t>
                      </a:r>
                      <a:r>
                        <a:rPr lang="da-DK" sz="1000" dirty="0">
                          <a:effectLst/>
                        </a:rPr>
                        <a:t>.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000">
                          <a:effectLst/>
                        </a:rPr>
                        <a:t>Fx Medvirkende, personer/karakterer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000">
                          <a:effectLst/>
                        </a:rPr>
                        <a:t>Hvilken funktion har</a:t>
                      </a:r>
                      <a:endParaRPr lang="da-DK" sz="1200">
                        <a:effectLst/>
                      </a:endParaRPr>
                    </a:p>
                    <a:p>
                      <a:r>
                        <a:rPr lang="da-DK" sz="1000">
                          <a:effectLst/>
                        </a:rPr>
                        <a:t>indstillingen?</a:t>
                      </a:r>
                      <a:endParaRPr lang="da-DK" sz="1200">
                        <a:effectLst/>
                      </a:endParaRPr>
                    </a:p>
                    <a:p>
                      <a:r>
                        <a:rPr lang="da-DK" sz="1000">
                          <a:effectLst/>
                        </a:rPr>
                        <a:t>Fx fugleperspektivet har til formål at gøre en person lille og afmægtig.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7862131"/>
                  </a:ext>
                </a:extLst>
              </a:tr>
              <a:tr h="234896">
                <a:tc>
                  <a:txBody>
                    <a:bodyPr/>
                    <a:lstStyle/>
                    <a:p>
                      <a:r>
                        <a:rPr lang="da-DK" sz="1200" dirty="0">
                          <a:effectLst/>
                        </a:rPr>
                        <a:t>1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4895745"/>
                  </a:ext>
                </a:extLst>
              </a:tr>
              <a:tr h="234896">
                <a:tc>
                  <a:txBody>
                    <a:bodyPr/>
                    <a:lstStyle/>
                    <a:p>
                      <a:r>
                        <a:rPr lang="da-DK" sz="1200" dirty="0">
                          <a:effectLst/>
                        </a:rPr>
                        <a:t>2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3687212"/>
                  </a:ext>
                </a:extLst>
              </a:tr>
              <a:tr h="234896">
                <a:tc>
                  <a:txBody>
                    <a:bodyPr/>
                    <a:lstStyle/>
                    <a:p>
                      <a:r>
                        <a:rPr lang="da-DK" sz="1200" dirty="0">
                          <a:effectLst/>
                        </a:rPr>
                        <a:t>3 …fortsættes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497915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6EBC095B-DD73-8073-933B-7DD4CC6A0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839" y="34747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kumimoji="0" lang="da-DK" alt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967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2371E6-F5D5-46A6-AC0D-CBA440CDA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Wes</a:t>
            </a:r>
            <a:r>
              <a:rPr lang="da-DK" dirty="0"/>
              <a:t> </a:t>
            </a:r>
            <a:r>
              <a:rPr lang="da-DK" dirty="0" err="1"/>
              <a:t>Craven</a:t>
            </a:r>
            <a:r>
              <a:rPr lang="da-DK" dirty="0"/>
              <a:t>, </a:t>
            </a:r>
            <a:r>
              <a:rPr lang="da-DK" dirty="0" err="1"/>
              <a:t>Scream</a:t>
            </a:r>
            <a:r>
              <a:rPr lang="da-DK" dirty="0"/>
              <a:t> 1996</a:t>
            </a:r>
          </a:p>
        </p:txBody>
      </p:sp>
      <p:pic>
        <p:nvPicPr>
          <p:cNvPr id="5" name="Onlinemedier 4" descr="SCREAM &quot;Opening Scene&quot; Clip (1996) Wes Craven">
            <a:hlinkClick r:id="" action="ppaction://media"/>
            <a:extLst>
              <a:ext uri="{FF2B5EF4-FFF2-40B4-BE49-F238E27FC236}">
                <a16:creationId xmlns:a16="http://schemas.microsoft.com/office/drawing/2014/main" id="{2FB73B9B-3FDE-C9A3-C6AC-5EA62A5D10C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03525" y="2076450"/>
            <a:ext cx="6575425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9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71FBA-3DBB-4DD9-BAC5-90323E868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På gensyn!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4283F21D-C661-4BD0-9FAD-20A3954B58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7746" y="2305008"/>
            <a:ext cx="5372186" cy="268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287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Georgia Pro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Dubai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10224</TotalTime>
  <Words>595</Words>
  <Application>Microsoft Macintosh PowerPoint</Application>
  <PresentationFormat>Widescreen</PresentationFormat>
  <Paragraphs>80</Paragraphs>
  <Slides>13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9" baseType="lpstr">
      <vt:lpstr>Arial</vt:lpstr>
      <vt:lpstr>Calibri</vt:lpstr>
      <vt:lpstr>Dubai</vt:lpstr>
      <vt:lpstr>Georgia Pro</vt:lpstr>
      <vt:lpstr>Wingdings 2</vt:lpstr>
      <vt:lpstr>SlateVTI</vt:lpstr>
      <vt:lpstr>GRU OG GYS!</vt:lpstr>
      <vt:lpstr>Dagens program</vt:lpstr>
      <vt:lpstr>3 film/serier tilfælles</vt:lpstr>
      <vt:lpstr>Kahoot  Filmiske virkemidler</vt:lpstr>
      <vt:lpstr>Pause</vt:lpstr>
      <vt:lpstr>Forløbet</vt:lpstr>
      <vt:lpstr>PowerPoint-præsentation</vt:lpstr>
      <vt:lpstr>Shot-to-shot analysen</vt:lpstr>
      <vt:lpstr>Shot-to-shot analysen</vt:lpstr>
      <vt:lpstr>Shot-to-shot analysen</vt:lpstr>
      <vt:lpstr>Shot-to-shot analyse</vt:lpstr>
      <vt:lpstr>Wes Craven, Scream 1996</vt:lpstr>
      <vt:lpstr>På gensyn!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 OG GYS!</dc:title>
  <dc:creator>Pia Bjerre</dc:creator>
  <cp:lastModifiedBy>Pia Bjerre</cp:lastModifiedBy>
  <cp:revision>17</cp:revision>
  <dcterms:created xsi:type="dcterms:W3CDTF">2019-10-30T21:00:37Z</dcterms:created>
  <dcterms:modified xsi:type="dcterms:W3CDTF">2024-11-06T19:04:27Z</dcterms:modified>
</cp:coreProperties>
</file>