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3" r:id="rId2"/>
    <p:sldId id="289" r:id="rId3"/>
    <p:sldId id="275" r:id="rId4"/>
    <p:sldId id="265" r:id="rId5"/>
    <p:sldId id="302" r:id="rId6"/>
    <p:sldId id="280" r:id="rId7"/>
    <p:sldId id="260" r:id="rId8"/>
    <p:sldId id="277" r:id="rId9"/>
    <p:sldId id="320" r:id="rId10"/>
    <p:sldId id="276" r:id="rId11"/>
    <p:sldId id="319" r:id="rId12"/>
    <p:sldId id="324" r:id="rId13"/>
    <p:sldId id="292" r:id="rId14"/>
    <p:sldId id="271" r:id="rId15"/>
    <p:sldId id="307" r:id="rId16"/>
    <p:sldId id="306" r:id="rId17"/>
    <p:sldId id="273" r:id="rId18"/>
    <p:sldId id="258" r:id="rId19"/>
    <p:sldId id="261" r:id="rId20"/>
    <p:sldId id="270" r:id="rId21"/>
    <p:sldId id="316" r:id="rId22"/>
    <p:sldId id="269" r:id="rId23"/>
    <p:sldId id="312" r:id="rId24"/>
    <p:sldId id="315" r:id="rId25"/>
    <p:sldId id="322" r:id="rId26"/>
    <p:sldId id="321" r:id="rId27"/>
    <p:sldId id="313" r:id="rId28"/>
    <p:sldId id="323" r:id="rId29"/>
    <p:sldId id="290" r:id="rId30"/>
    <p:sldId id="287" r:id="rId31"/>
    <p:sldId id="285" r:id="rId32"/>
  </p:sldIdLst>
  <p:sldSz cx="9144000" cy="6858000" type="screen4x3"/>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20" autoAdjust="0"/>
    <p:restoredTop sz="94658"/>
  </p:normalViewPr>
  <p:slideViewPr>
    <p:cSldViewPr>
      <p:cViewPr>
        <p:scale>
          <a:sx n="123" d="100"/>
          <a:sy n="123" d="100"/>
        </p:scale>
        <p:origin x="1904" y="144"/>
      </p:cViewPr>
      <p:guideLst>
        <p:guide orient="horz" pos="2160"/>
        <p:guide pos="288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262702CE-21B2-4510-A16E-5BD8B3F578DA}" type="datetimeFigureOut">
              <a:rPr lang="da-DK" smtClean="0"/>
              <a:t>06.01.2025</a:t>
            </a:fld>
            <a:endParaRPr lang="da-DK"/>
          </a:p>
        </p:txBody>
      </p:sp>
      <p:sp>
        <p:nvSpPr>
          <p:cNvPr id="4" name="Pladsholder til slidebillede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FF396B25-7A2C-4200-9E7F-34A23668D15A}" type="slidenum">
              <a:rPr lang="da-DK" smtClean="0"/>
              <a:t>‹nr.›</a:t>
            </a:fld>
            <a:endParaRPr lang="da-DK"/>
          </a:p>
        </p:txBody>
      </p:sp>
    </p:spTree>
    <p:extLst>
      <p:ext uri="{BB962C8B-B14F-4D97-AF65-F5344CB8AC3E}">
        <p14:creationId xmlns:p14="http://schemas.microsoft.com/office/powerpoint/2010/main" val="410234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F396B25-7A2C-4200-9E7F-34A23668D15A}" type="slidenum">
              <a:rPr lang="da-DK" smtClean="0"/>
              <a:t>23</a:t>
            </a:fld>
            <a:endParaRPr lang="da-DK"/>
          </a:p>
        </p:txBody>
      </p:sp>
    </p:spTree>
    <p:extLst>
      <p:ext uri="{BB962C8B-B14F-4D97-AF65-F5344CB8AC3E}">
        <p14:creationId xmlns:p14="http://schemas.microsoft.com/office/powerpoint/2010/main" val="3479390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98AFE54A-9E4C-40B4-AA35-DAA7D8A05839}" type="datetimeFigureOut">
              <a:rPr lang="da-DK" smtClean="0"/>
              <a:t>06.01.2025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3171594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8AFE54A-9E4C-40B4-AA35-DAA7D8A05839}" type="datetimeFigureOut">
              <a:rPr lang="da-DK" smtClean="0"/>
              <a:t>06.01.2025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929630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98AFE54A-9E4C-40B4-AA35-DAA7D8A05839}" type="datetimeFigureOut">
              <a:rPr lang="da-DK" smtClean="0"/>
              <a:t>06.01.2025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2267234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8AFE54A-9E4C-40B4-AA35-DAA7D8A05839}" type="datetimeFigureOut">
              <a:rPr lang="da-DK" smtClean="0"/>
              <a:t>06.01.2025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2845824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98AFE54A-9E4C-40B4-AA35-DAA7D8A05839}" type="datetimeFigureOut">
              <a:rPr lang="da-DK" smtClean="0"/>
              <a:t>06.01.2025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206380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98AFE54A-9E4C-40B4-AA35-DAA7D8A05839}" type="datetimeFigureOut">
              <a:rPr lang="da-DK" smtClean="0"/>
              <a:t>06.01.2025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3243178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8AFE54A-9E4C-40B4-AA35-DAA7D8A05839}" type="datetimeFigureOut">
              <a:rPr lang="da-DK" smtClean="0"/>
              <a:t>06.01.2025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4178424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98AFE54A-9E4C-40B4-AA35-DAA7D8A05839}" type="datetimeFigureOut">
              <a:rPr lang="da-DK" smtClean="0"/>
              <a:t>06.01.2025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424750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98AFE54A-9E4C-40B4-AA35-DAA7D8A05839}" type="datetimeFigureOut">
              <a:rPr lang="da-DK" smtClean="0"/>
              <a:t>06.01.2025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1560291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8AFE54A-9E4C-40B4-AA35-DAA7D8A05839}" type="datetimeFigureOut">
              <a:rPr lang="da-DK" smtClean="0"/>
              <a:t>06.01.2025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3704741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8AFE54A-9E4C-40B4-AA35-DAA7D8A05839}" type="datetimeFigureOut">
              <a:rPr lang="da-DK" smtClean="0"/>
              <a:t>06.01.2025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EC6E3144-F1B7-4BEE-925D-F22EC47EE60B}" type="slidenum">
              <a:rPr lang="da-DK" smtClean="0"/>
              <a:t>‹nr.›</a:t>
            </a:fld>
            <a:endParaRPr lang="da-DK"/>
          </a:p>
        </p:txBody>
      </p:sp>
    </p:spTree>
    <p:extLst>
      <p:ext uri="{BB962C8B-B14F-4D97-AF65-F5344CB8AC3E}">
        <p14:creationId xmlns:p14="http://schemas.microsoft.com/office/powerpoint/2010/main" val="2699204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AFE54A-9E4C-40B4-AA35-DAA7D8A05839}" type="datetimeFigureOut">
              <a:rPr lang="da-DK" smtClean="0"/>
              <a:t>06.01.2025</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E3144-F1B7-4BEE-925D-F22EC47EE60B}" type="slidenum">
              <a:rPr lang="da-DK" smtClean="0"/>
              <a:t>‹nr.›</a:t>
            </a:fld>
            <a:endParaRPr lang="da-DK"/>
          </a:p>
        </p:txBody>
      </p:sp>
    </p:spTree>
    <p:extLst>
      <p:ext uri="{BB962C8B-B14F-4D97-AF65-F5344CB8AC3E}">
        <p14:creationId xmlns:p14="http://schemas.microsoft.com/office/powerpoint/2010/main" val="1945517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dk/url?sa=i&amp;rct=j&amp;q=&amp;esrc=s&amp;frm=1&amp;source=images&amp;cd=&amp;cad=rja&amp;docid=TmJZnFOf-Cm9SM&amp;tbnid=xxou3gFIgSForM:&amp;ved=0CAUQjRw&amp;url=http://www.old.statsskole.dk/klassisk.htm&amp;ei=J9OkUtnSDqGw4QSGoYGQCw&amp;psig=AFQjCNFoE5O4HyaheZB5yHoKSkjrO9T4hg&amp;ust=1386620028453156"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dk/url?sa=i&amp;rct=j&amp;q=&amp;esrc=s&amp;frm=1&amp;source=images&amp;cd=&amp;cad=rja&amp;docid=TmJZnFOf-Cm9SM&amp;tbnid=xxou3gFIgSForM:&amp;ved=0CAUQjRw&amp;url=http://www.old.statsskole.dk/klassisk.htm&amp;ei=J9OkUtnSDqGw4QSGoYGQCw&amp;psig=AFQjCNFoE5O4HyaheZB5yHoKSkjrO9T4hg&amp;ust=1386620028453156" TargetMode="External"/><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dk/url?sa=i&amp;rct=j&amp;q=&amp;esrc=s&amp;frm=1&amp;source=images&amp;cd=&amp;cad=rja&amp;docid=TmJZnFOf-Cm9SM&amp;tbnid=xxou3gFIgSForM:&amp;ved=0CAUQjRw&amp;url=http://www.old.statsskole.dk/klassisk.htm&amp;ei=J9OkUtnSDqGw4QSGoYGQCw&amp;psig=AFQjCNFoE5O4HyaheZB5yHoKSkjrO9T4hg&amp;ust=1386620028453156" TargetMode="Externa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4.bp.blogspot.com/-bszEeiyNpzM/T4l45srvM9I/AAAAAAAAA28/CI6wzIvCq6M/s1600/060407_171053_1%5b1%5d.jpg" TargetMode="External"/><Relationship Id="rId2" Type="http://schemas.openxmlformats.org/officeDocument/2006/relationships/hyperlink" Target="http://www.google.dk/url?sa=i&amp;rct=j&amp;q=&amp;esrc=s&amp;frm=1&amp;source=images&amp;cd=&amp;cad=rja&amp;docid=haaLp0fzgy7L3M&amp;tbnid=GQ4Vp1uzlwTBHM:&amp;ved=0CAUQjRw&amp;url=http://anita-moesgaard.blogspot.com/2012/04/metoder-til-at-arbejde-med.html&amp;ei=Is6kUqXrDInD4wS9soCoBA&amp;psig=AFQjCNG70FctlSx5B-cSbRGSf5t0AS51FQ&amp;ust=1386618772845231" TargetMode="Externa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dk/url?sa=i&amp;rct=j&amp;q=&amp;esrc=s&amp;frm=1&amp;source=images&amp;cd=&amp;cad=rja&amp;docid=8biJOwC8VjkvBM&amp;tbnid=TmJ0oQmepzCVbM:&amp;ved=0CAUQjRw&amp;url=http://www.emptykingdom.com/featured/marc-quinn/&amp;ei=2tCkUq3qCMOl4AS5toDIDw&amp;psig=AFQjCNFqzySnEMsfWrDwoEbGBB5Sy_5xKQ&amp;ust=1386619416275387"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youtube.com/watch?v=nrMSzojDq28" TargetMode="Externa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google.dk/url?sa=i&amp;rct=j&amp;q=&amp;esrc=s&amp;frm=1&amp;source=images&amp;cd=&amp;cad=rja&amp;docid=TmJZnFOf-Cm9SM&amp;tbnid=xxou3gFIgSForM:&amp;ved=0CAUQjRw&amp;url=http://www.old.statsskole.dk/klassisk.htm&amp;ei=J9OkUtnSDqGw4QSGoYGQCw&amp;psig=AFQjCNFoE5O4HyaheZB5yHoKSkjrO9T4hg&amp;ust=1386620028453156" TargetMode="External"/><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p:cNvSpPr txBox="1"/>
          <p:nvPr/>
        </p:nvSpPr>
        <p:spPr>
          <a:xfrm>
            <a:off x="107504" y="125026"/>
            <a:ext cx="4472338" cy="923330"/>
          </a:xfrm>
          <a:prstGeom prst="rect">
            <a:avLst/>
          </a:prstGeom>
          <a:noFill/>
        </p:spPr>
        <p:txBody>
          <a:bodyPr wrap="square" rtlCol="0">
            <a:spAutoFit/>
          </a:bodyPr>
          <a:lstStyle/>
          <a:p>
            <a:r>
              <a:rPr lang="da-DK" b="1" dirty="0"/>
              <a:t>Det skønne og det grimme</a:t>
            </a:r>
            <a:br>
              <a:rPr lang="da-DK" dirty="0"/>
            </a:br>
            <a:r>
              <a:rPr lang="da-DK" dirty="0"/>
              <a:t>(klassisk æstetik overfor ulækker, deform og triviel æstetik)</a:t>
            </a:r>
          </a:p>
        </p:txBody>
      </p:sp>
      <p:pic>
        <p:nvPicPr>
          <p:cNvPr id="9" name="Billed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5892" y="1030033"/>
            <a:ext cx="3038443" cy="5809644"/>
          </a:xfrm>
          <a:prstGeom prst="rect">
            <a:avLst/>
          </a:prstGeom>
        </p:spPr>
      </p:pic>
      <p:pic>
        <p:nvPicPr>
          <p:cNvPr id="10" name="Billed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152" y="2941447"/>
            <a:ext cx="2629529" cy="3933056"/>
          </a:xfrm>
          <a:prstGeom prst="rect">
            <a:avLst/>
          </a:prstGeom>
        </p:spPr>
      </p:pic>
      <p:pic>
        <p:nvPicPr>
          <p:cNvPr id="2" name="Picture 2" descr="Christian Lemmerz: Virginia">
            <a:extLst>
              <a:ext uri="{FF2B5EF4-FFF2-40B4-BE49-F238E27FC236}">
                <a16:creationId xmlns:a16="http://schemas.microsoft.com/office/drawing/2014/main" id="{9E770931-BBEA-8014-AC31-5A41070F0D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4335" y="4067776"/>
            <a:ext cx="3785556" cy="27809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olpette Al Grasso Di Marco — Evaristti Studios">
            <a:extLst>
              <a:ext uri="{FF2B5EF4-FFF2-40B4-BE49-F238E27FC236}">
                <a16:creationId xmlns:a16="http://schemas.microsoft.com/office/drawing/2014/main" id="{7B1F063B-E731-E56F-096F-4270D8D1FB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1249" y="1143677"/>
            <a:ext cx="4397753" cy="2933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957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tegne menneskekroppen - Google-søk: "/>
          <p:cNvPicPr/>
          <p:nvPr/>
        </p:nvPicPr>
        <p:blipFill>
          <a:blip r:embed="rId2">
            <a:extLst>
              <a:ext uri="{28A0092B-C50C-407E-A947-70E740481C1C}">
                <a14:useLocalDpi xmlns:a14="http://schemas.microsoft.com/office/drawing/2010/main" val="0"/>
              </a:ext>
            </a:extLst>
          </a:blip>
          <a:srcRect/>
          <a:stretch>
            <a:fillRect/>
          </a:stretch>
        </p:blipFill>
        <p:spPr bwMode="auto">
          <a:xfrm>
            <a:off x="1835696" y="764704"/>
            <a:ext cx="4849455" cy="5134124"/>
          </a:xfrm>
          <a:prstGeom prst="rect">
            <a:avLst/>
          </a:prstGeom>
          <a:noFill/>
          <a:ln>
            <a:noFill/>
          </a:ln>
        </p:spPr>
      </p:pic>
    </p:spTree>
    <p:extLst>
      <p:ext uri="{BB962C8B-B14F-4D97-AF65-F5344CB8AC3E}">
        <p14:creationId xmlns:p14="http://schemas.microsoft.com/office/powerpoint/2010/main" val="3790522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3150" y="95250"/>
            <a:ext cx="4457700" cy="6667500"/>
          </a:xfrm>
          <a:prstGeom prst="rect">
            <a:avLst/>
          </a:prstGeom>
        </p:spPr>
      </p:pic>
      <p:sp>
        <p:nvSpPr>
          <p:cNvPr id="4" name="Tekstfelt 3"/>
          <p:cNvSpPr txBox="1"/>
          <p:nvPr/>
        </p:nvSpPr>
        <p:spPr>
          <a:xfrm>
            <a:off x="395536" y="5229200"/>
            <a:ext cx="1800200" cy="461665"/>
          </a:xfrm>
          <a:prstGeom prst="rect">
            <a:avLst/>
          </a:prstGeom>
          <a:noFill/>
        </p:spPr>
        <p:txBody>
          <a:bodyPr wrap="square" rtlCol="0">
            <a:spAutoFit/>
          </a:bodyPr>
          <a:lstStyle/>
          <a:p>
            <a:r>
              <a:rPr lang="da-DK" sz="1200" dirty="0"/>
              <a:t>Venus fra Milo, ca. 100 </a:t>
            </a:r>
            <a:r>
              <a:rPr lang="da-DK" sz="1200" dirty="0" err="1"/>
              <a:t>f.kr.</a:t>
            </a:r>
            <a:r>
              <a:rPr lang="da-DK" sz="1200" dirty="0"/>
              <a:t> Marmor</a:t>
            </a:r>
          </a:p>
        </p:txBody>
      </p:sp>
    </p:spTree>
    <p:extLst>
      <p:ext uri="{BB962C8B-B14F-4D97-AF65-F5344CB8AC3E}">
        <p14:creationId xmlns:p14="http://schemas.microsoft.com/office/powerpoint/2010/main" val="3607828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old.statsskole.dk/images/klassisk/doryphoros1%5b1%5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404664"/>
            <a:ext cx="3456384" cy="5707390"/>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p:cNvSpPr txBox="1"/>
          <p:nvPr/>
        </p:nvSpPr>
        <p:spPr>
          <a:xfrm>
            <a:off x="2267744" y="6176337"/>
            <a:ext cx="4680520" cy="276999"/>
          </a:xfrm>
          <a:prstGeom prst="rect">
            <a:avLst/>
          </a:prstGeom>
          <a:noFill/>
        </p:spPr>
        <p:txBody>
          <a:bodyPr wrap="square" rtlCol="0">
            <a:spAutoFit/>
          </a:bodyPr>
          <a:lstStyle/>
          <a:p>
            <a:r>
              <a:rPr lang="da-DK" sz="1200" dirty="0"/>
              <a:t>Spydbæreren ca. 450 f. kr. Marmor, 198 cm. </a:t>
            </a:r>
          </a:p>
        </p:txBody>
      </p:sp>
    </p:spTree>
    <p:extLst>
      <p:ext uri="{BB962C8B-B14F-4D97-AF65-F5344CB8AC3E}">
        <p14:creationId xmlns:p14="http://schemas.microsoft.com/office/powerpoint/2010/main" val="852860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apmollerfonde.dk/media/1220/udstilling_som-forvandl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596024"/>
            <a:ext cx="4216273" cy="56794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old.statsskole.dk/images/klassisk/doryphoros1%5b1%5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568050"/>
            <a:ext cx="3456384" cy="5707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255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260648"/>
            <a:ext cx="4785996" cy="6381328"/>
          </a:xfrm>
          <a:prstGeom prst="rect">
            <a:avLst/>
          </a:prstGeom>
        </p:spPr>
      </p:pic>
    </p:spTree>
    <p:extLst>
      <p:ext uri="{BB962C8B-B14F-4D97-AF65-F5344CB8AC3E}">
        <p14:creationId xmlns:p14="http://schemas.microsoft.com/office/powerpoint/2010/main" val="3502233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260648"/>
            <a:ext cx="3111473" cy="5949280"/>
          </a:xfrm>
          <a:prstGeom prst="rect">
            <a:avLst/>
          </a:prstGeom>
        </p:spPr>
      </p:pic>
      <p:sp>
        <p:nvSpPr>
          <p:cNvPr id="3" name="Tekstfelt 2"/>
          <p:cNvSpPr txBox="1"/>
          <p:nvPr/>
        </p:nvSpPr>
        <p:spPr>
          <a:xfrm>
            <a:off x="251520" y="5301208"/>
            <a:ext cx="1944216" cy="461665"/>
          </a:xfrm>
          <a:prstGeom prst="rect">
            <a:avLst/>
          </a:prstGeom>
          <a:noFill/>
        </p:spPr>
        <p:txBody>
          <a:bodyPr wrap="square" rtlCol="0">
            <a:spAutoFit/>
          </a:bodyPr>
          <a:lstStyle/>
          <a:p>
            <a:r>
              <a:rPr lang="da-DK" sz="1200" dirty="0"/>
              <a:t>Michelangelo: David 1501-04, marmor, 4,10 m. </a:t>
            </a:r>
          </a:p>
        </p:txBody>
      </p:sp>
    </p:spTree>
    <p:extLst>
      <p:ext uri="{BB962C8B-B14F-4D97-AF65-F5344CB8AC3E}">
        <p14:creationId xmlns:p14="http://schemas.microsoft.com/office/powerpoint/2010/main" val="33873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5776" y="404664"/>
            <a:ext cx="2984406" cy="5760640"/>
          </a:xfrm>
          <a:prstGeom prst="rect">
            <a:avLst/>
          </a:prstGeom>
        </p:spPr>
      </p:pic>
      <p:sp>
        <p:nvSpPr>
          <p:cNvPr id="3" name="Tekstfelt 2"/>
          <p:cNvSpPr txBox="1"/>
          <p:nvPr/>
        </p:nvSpPr>
        <p:spPr>
          <a:xfrm>
            <a:off x="2555776" y="6309320"/>
            <a:ext cx="3240360" cy="461665"/>
          </a:xfrm>
          <a:prstGeom prst="rect">
            <a:avLst/>
          </a:prstGeom>
          <a:noFill/>
        </p:spPr>
        <p:txBody>
          <a:bodyPr wrap="square" rtlCol="0">
            <a:spAutoFit/>
          </a:bodyPr>
          <a:lstStyle/>
          <a:p>
            <a:r>
              <a:rPr lang="da-DK" sz="1200" dirty="0"/>
              <a:t>Thorvaldsen: Jason med det gyldne skind, 1803,  marmor, 2,42 m</a:t>
            </a:r>
          </a:p>
        </p:txBody>
      </p:sp>
    </p:spTree>
    <p:extLst>
      <p:ext uri="{BB962C8B-B14F-4D97-AF65-F5344CB8AC3E}">
        <p14:creationId xmlns:p14="http://schemas.microsoft.com/office/powerpoint/2010/main" val="2423723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erkules, A14">
            <a:extLst>
              <a:ext uri="{FF2B5EF4-FFF2-40B4-BE49-F238E27FC236}">
                <a16:creationId xmlns:a16="http://schemas.microsoft.com/office/drawing/2014/main" id="{99C54C9F-3768-3032-4EAD-CD379A3486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202332"/>
            <a:ext cx="4302224" cy="6453336"/>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BCAD0E22-5A4A-B4A9-BA13-303A905084B6}"/>
              </a:ext>
            </a:extLst>
          </p:cNvPr>
          <p:cNvSpPr txBox="1"/>
          <p:nvPr/>
        </p:nvSpPr>
        <p:spPr>
          <a:xfrm>
            <a:off x="5436096" y="5157192"/>
            <a:ext cx="3024336" cy="646331"/>
          </a:xfrm>
          <a:prstGeom prst="rect">
            <a:avLst/>
          </a:prstGeom>
          <a:noFill/>
        </p:spPr>
        <p:txBody>
          <a:bodyPr wrap="square" rtlCol="0">
            <a:spAutoFit/>
          </a:bodyPr>
          <a:lstStyle/>
          <a:p>
            <a:r>
              <a:rPr lang="da-DK" dirty="0"/>
              <a:t>Bertil Thorvaldsen: Hercules, skulptur i marmor, 1843</a:t>
            </a:r>
          </a:p>
        </p:txBody>
      </p:sp>
    </p:spTree>
    <p:extLst>
      <p:ext uri="{BB962C8B-B14F-4D97-AF65-F5344CB8AC3E}">
        <p14:creationId xmlns:p14="http://schemas.microsoft.com/office/powerpoint/2010/main" val="1567337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484784"/>
            <a:ext cx="8532440" cy="4014513"/>
          </a:xfrm>
          <a:prstGeom prst="rect">
            <a:avLst/>
          </a:prstGeom>
        </p:spPr>
      </p:pic>
      <p:sp>
        <p:nvSpPr>
          <p:cNvPr id="4" name="Tekstfelt 3"/>
          <p:cNvSpPr txBox="1"/>
          <p:nvPr/>
        </p:nvSpPr>
        <p:spPr>
          <a:xfrm>
            <a:off x="323528" y="5805264"/>
            <a:ext cx="7920880" cy="276999"/>
          </a:xfrm>
          <a:prstGeom prst="rect">
            <a:avLst/>
          </a:prstGeom>
          <a:noFill/>
        </p:spPr>
        <p:txBody>
          <a:bodyPr wrap="square" rtlCol="0">
            <a:spAutoFit/>
          </a:bodyPr>
          <a:lstStyle/>
          <a:p>
            <a:r>
              <a:rPr lang="da-DK" sz="1200" dirty="0"/>
              <a:t>Et udvalg af Thorvaldsens skulpturer</a:t>
            </a:r>
          </a:p>
        </p:txBody>
      </p:sp>
    </p:spTree>
    <p:extLst>
      <p:ext uri="{BB962C8B-B14F-4D97-AF65-F5344CB8AC3E}">
        <p14:creationId xmlns:p14="http://schemas.microsoft.com/office/powerpoint/2010/main" val="2406395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ærlighedens aldre, A426 - Thorvaldsens Museums Katalog">
            <a:extLst>
              <a:ext uri="{FF2B5EF4-FFF2-40B4-BE49-F238E27FC236}">
                <a16:creationId xmlns:a16="http://schemas.microsoft.com/office/drawing/2014/main" id="{C3CE75CD-D93A-9A23-A96B-974F53158E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2696"/>
            <a:ext cx="9092930" cy="4047298"/>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6BC9175F-C0A7-1D48-F58A-436FCC15C315}"/>
              </a:ext>
            </a:extLst>
          </p:cNvPr>
          <p:cNvSpPr txBox="1"/>
          <p:nvPr/>
        </p:nvSpPr>
        <p:spPr>
          <a:xfrm>
            <a:off x="323528" y="5085184"/>
            <a:ext cx="6048672" cy="369332"/>
          </a:xfrm>
          <a:prstGeom prst="rect">
            <a:avLst/>
          </a:prstGeom>
          <a:noFill/>
        </p:spPr>
        <p:txBody>
          <a:bodyPr wrap="square" rtlCol="0">
            <a:spAutoFit/>
          </a:bodyPr>
          <a:lstStyle/>
          <a:p>
            <a:r>
              <a:rPr lang="da-DK" dirty="0"/>
              <a:t>Bertil Thorvaldsen: Kærlighedens aldre, marmorrelief 1824</a:t>
            </a:r>
          </a:p>
        </p:txBody>
      </p:sp>
    </p:spTree>
    <p:extLst>
      <p:ext uri="{BB962C8B-B14F-4D97-AF65-F5344CB8AC3E}">
        <p14:creationId xmlns:p14="http://schemas.microsoft.com/office/powerpoint/2010/main" val="675141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old.statsskole.dk/images/klassisk/doryphoros1%5b1%5d.jpg">
            <a:hlinkClick r:id="rId2"/>
            <a:extLst>
              <a:ext uri="{FF2B5EF4-FFF2-40B4-BE49-F238E27FC236}">
                <a16:creationId xmlns:a16="http://schemas.microsoft.com/office/drawing/2014/main" id="{533CCDAF-62F2-3C93-510B-2C7F42D38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696"/>
            <a:ext cx="3151129" cy="5203334"/>
          </a:xfrm>
          <a:prstGeom prst="rect">
            <a:avLst/>
          </a:prstGeom>
          <a:noFill/>
          <a:extLst>
            <a:ext uri="{909E8E84-426E-40DD-AFC4-6F175D3DCCD1}">
              <a14:hiddenFill xmlns:a14="http://schemas.microsoft.com/office/drawing/2010/main">
                <a:solidFill>
                  <a:srgbClr val="FFFFFF"/>
                </a:solidFill>
              </a14:hiddenFill>
            </a:ext>
          </a:extLst>
        </p:spPr>
      </p:pic>
      <p:pic>
        <p:nvPicPr>
          <p:cNvPr id="3" name="Billede 2">
            <a:extLst>
              <a:ext uri="{FF2B5EF4-FFF2-40B4-BE49-F238E27FC236}">
                <a16:creationId xmlns:a16="http://schemas.microsoft.com/office/drawing/2014/main" id="{A3590FF5-FA83-897E-7777-B56276334D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3328" y="656692"/>
            <a:ext cx="2759003" cy="5275342"/>
          </a:xfrm>
          <a:prstGeom prst="rect">
            <a:avLst/>
          </a:prstGeom>
        </p:spPr>
      </p:pic>
      <p:pic>
        <p:nvPicPr>
          <p:cNvPr id="4" name="Billede 3">
            <a:extLst>
              <a:ext uri="{FF2B5EF4-FFF2-40B4-BE49-F238E27FC236}">
                <a16:creationId xmlns:a16="http://schemas.microsoft.com/office/drawing/2014/main" id="{316EB38D-F102-EAFB-A3F7-3DB81770C4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4828" y="522054"/>
            <a:ext cx="2784087" cy="5373975"/>
          </a:xfrm>
          <a:prstGeom prst="rect">
            <a:avLst/>
          </a:prstGeom>
        </p:spPr>
      </p:pic>
      <p:sp>
        <p:nvSpPr>
          <p:cNvPr id="5" name="Tekstfelt 4">
            <a:extLst>
              <a:ext uri="{FF2B5EF4-FFF2-40B4-BE49-F238E27FC236}">
                <a16:creationId xmlns:a16="http://schemas.microsoft.com/office/drawing/2014/main" id="{B2FA7003-3DCA-7E73-603E-3AE4F541046F}"/>
              </a:ext>
            </a:extLst>
          </p:cNvPr>
          <p:cNvSpPr txBox="1"/>
          <p:nvPr/>
        </p:nvSpPr>
        <p:spPr>
          <a:xfrm>
            <a:off x="107504" y="6093296"/>
            <a:ext cx="2808312" cy="861774"/>
          </a:xfrm>
          <a:prstGeom prst="rect">
            <a:avLst/>
          </a:prstGeom>
          <a:noFill/>
        </p:spPr>
        <p:txBody>
          <a:bodyPr wrap="square" rtlCol="0">
            <a:spAutoFit/>
          </a:bodyPr>
          <a:lstStyle/>
          <a:p>
            <a:r>
              <a:rPr lang="da-DK" sz="1600" dirty="0"/>
              <a:t>Spydbæreren ca. 450 f. kr. Marmor, 198 cm. </a:t>
            </a:r>
          </a:p>
          <a:p>
            <a:endParaRPr lang="da-DK" dirty="0"/>
          </a:p>
        </p:txBody>
      </p:sp>
      <p:sp>
        <p:nvSpPr>
          <p:cNvPr id="6" name="Tekstfelt 5">
            <a:extLst>
              <a:ext uri="{FF2B5EF4-FFF2-40B4-BE49-F238E27FC236}">
                <a16:creationId xmlns:a16="http://schemas.microsoft.com/office/drawing/2014/main" id="{086CCFF5-E04C-E8EC-0CFF-58D812C192E5}"/>
              </a:ext>
            </a:extLst>
          </p:cNvPr>
          <p:cNvSpPr txBox="1"/>
          <p:nvPr/>
        </p:nvSpPr>
        <p:spPr>
          <a:xfrm>
            <a:off x="3343328" y="6093296"/>
            <a:ext cx="2808312" cy="584775"/>
          </a:xfrm>
          <a:prstGeom prst="rect">
            <a:avLst/>
          </a:prstGeom>
          <a:noFill/>
        </p:spPr>
        <p:txBody>
          <a:bodyPr wrap="square" rtlCol="0">
            <a:spAutoFit/>
          </a:bodyPr>
          <a:lstStyle/>
          <a:p>
            <a:r>
              <a:rPr lang="da-DK" sz="1600" dirty="0"/>
              <a:t>Michelangelo: David,</a:t>
            </a:r>
            <a:br>
              <a:rPr lang="da-DK" sz="1600" dirty="0"/>
            </a:br>
            <a:r>
              <a:rPr lang="da-DK" sz="1600" dirty="0"/>
              <a:t>1501-04, marmor, 4,10 m</a:t>
            </a:r>
          </a:p>
        </p:txBody>
      </p:sp>
      <p:sp>
        <p:nvSpPr>
          <p:cNvPr id="7" name="Tekstfelt 6">
            <a:extLst>
              <a:ext uri="{FF2B5EF4-FFF2-40B4-BE49-F238E27FC236}">
                <a16:creationId xmlns:a16="http://schemas.microsoft.com/office/drawing/2014/main" id="{545BBCB2-4633-F33E-DF90-7A4841F25B7F}"/>
              </a:ext>
            </a:extLst>
          </p:cNvPr>
          <p:cNvSpPr txBox="1"/>
          <p:nvPr/>
        </p:nvSpPr>
        <p:spPr>
          <a:xfrm>
            <a:off x="6252409" y="5932034"/>
            <a:ext cx="2784087" cy="1107996"/>
          </a:xfrm>
          <a:prstGeom prst="rect">
            <a:avLst/>
          </a:prstGeom>
          <a:noFill/>
        </p:spPr>
        <p:txBody>
          <a:bodyPr wrap="square" rtlCol="0">
            <a:spAutoFit/>
          </a:bodyPr>
          <a:lstStyle/>
          <a:p>
            <a:r>
              <a:rPr lang="da-DK" sz="1600" dirty="0"/>
              <a:t>Thorvaldsen: Jason med det gyldne skind, 1803,  marmor, 2,42 m</a:t>
            </a:r>
          </a:p>
          <a:p>
            <a:endParaRPr lang="da-DK" dirty="0"/>
          </a:p>
        </p:txBody>
      </p:sp>
    </p:spTree>
    <p:extLst>
      <p:ext uri="{BB962C8B-B14F-4D97-AF65-F5344CB8AC3E}">
        <p14:creationId xmlns:p14="http://schemas.microsoft.com/office/powerpoint/2010/main" val="1808587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lledresultat for forladt dog ej af venner i nød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60648"/>
            <a:ext cx="3315072" cy="6334157"/>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p:cNvSpPr txBox="1"/>
          <p:nvPr/>
        </p:nvSpPr>
        <p:spPr>
          <a:xfrm>
            <a:off x="5004048" y="5517232"/>
            <a:ext cx="3600400" cy="369332"/>
          </a:xfrm>
          <a:prstGeom prst="rect">
            <a:avLst/>
          </a:prstGeom>
          <a:noFill/>
        </p:spPr>
        <p:txBody>
          <a:bodyPr wrap="square" rtlCol="0">
            <a:spAutoFit/>
          </a:bodyPr>
          <a:lstStyle/>
          <a:p>
            <a:r>
              <a:rPr lang="da-DK" dirty="0"/>
              <a:t>Frants Henningsen: Forladt 1888</a:t>
            </a:r>
          </a:p>
        </p:txBody>
      </p:sp>
    </p:spTree>
    <p:extLst>
      <p:ext uri="{BB962C8B-B14F-4D97-AF65-F5344CB8AC3E}">
        <p14:creationId xmlns:p14="http://schemas.microsoft.com/office/powerpoint/2010/main" val="666968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260648"/>
            <a:ext cx="4622717" cy="6437134"/>
          </a:xfrm>
          <a:prstGeom prst="rect">
            <a:avLst/>
          </a:prstGeom>
        </p:spPr>
      </p:pic>
      <p:sp>
        <p:nvSpPr>
          <p:cNvPr id="3" name="Tekstfelt 2"/>
          <p:cNvSpPr txBox="1"/>
          <p:nvPr/>
        </p:nvSpPr>
        <p:spPr>
          <a:xfrm>
            <a:off x="6300192" y="4653136"/>
            <a:ext cx="2160240" cy="646331"/>
          </a:xfrm>
          <a:prstGeom prst="rect">
            <a:avLst/>
          </a:prstGeom>
          <a:noFill/>
        </p:spPr>
        <p:txBody>
          <a:bodyPr wrap="square" rtlCol="0">
            <a:spAutoFit/>
          </a:bodyPr>
          <a:lstStyle/>
          <a:p>
            <a:r>
              <a:rPr lang="da-DK" sz="1200" dirty="0"/>
              <a:t>Degas: Danserinde 14 år, ca. 1880, bronze, tylskørt og silkebånd</a:t>
            </a:r>
          </a:p>
        </p:txBody>
      </p:sp>
    </p:spTree>
    <p:extLst>
      <p:ext uri="{BB962C8B-B14F-4D97-AF65-F5344CB8AC3E}">
        <p14:creationId xmlns:p14="http://schemas.microsoft.com/office/powerpoint/2010/main" val="2904554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1.bp.blogspot.com/-9T8dOju5ZoY/WSHnqDLFr6I/AAAAAAAA8Zs/hl_McIJDARw-ukhgs8v2KHhBelY3xQCYgCLcB/s1600/the-girls-of-avignon-19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2270"/>
            <a:ext cx="5727308" cy="6351999"/>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p:cNvSpPr txBox="1"/>
          <p:nvPr/>
        </p:nvSpPr>
        <p:spPr>
          <a:xfrm>
            <a:off x="1331640" y="6525344"/>
            <a:ext cx="6624736" cy="276999"/>
          </a:xfrm>
          <a:prstGeom prst="rect">
            <a:avLst/>
          </a:prstGeom>
          <a:noFill/>
        </p:spPr>
        <p:txBody>
          <a:bodyPr wrap="square" rtlCol="0">
            <a:spAutoFit/>
          </a:bodyPr>
          <a:lstStyle/>
          <a:p>
            <a:r>
              <a:rPr lang="da-DK" sz="1200" dirty="0"/>
              <a:t>Pablo Picasso: Kvinderne fra Avignon, 1914</a:t>
            </a:r>
          </a:p>
        </p:txBody>
      </p:sp>
    </p:spTree>
    <p:extLst>
      <p:ext uri="{BB962C8B-B14F-4D97-AF65-F5344CB8AC3E}">
        <p14:creationId xmlns:p14="http://schemas.microsoft.com/office/powerpoint/2010/main" val="3461112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gon Schiele, Liebesakt, Studie (19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841911" cy="5544616"/>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p:cNvSpPr txBox="1"/>
          <p:nvPr/>
        </p:nvSpPr>
        <p:spPr>
          <a:xfrm>
            <a:off x="395536" y="6093296"/>
            <a:ext cx="7848872" cy="369332"/>
          </a:xfrm>
          <a:prstGeom prst="rect">
            <a:avLst/>
          </a:prstGeom>
          <a:noFill/>
        </p:spPr>
        <p:txBody>
          <a:bodyPr wrap="square" rtlCol="0">
            <a:spAutoFit/>
          </a:bodyPr>
          <a:lstStyle/>
          <a:p>
            <a:r>
              <a:rPr lang="da-DK" dirty="0"/>
              <a:t>Ernst Ludwig Kirchner: Elskov 1915</a:t>
            </a:r>
          </a:p>
        </p:txBody>
      </p:sp>
    </p:spTree>
    <p:extLst>
      <p:ext uri="{BB962C8B-B14F-4D97-AF65-F5344CB8AC3E}">
        <p14:creationId xmlns:p14="http://schemas.microsoft.com/office/powerpoint/2010/main" val="741421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p:cNvSpPr txBox="1"/>
          <p:nvPr/>
        </p:nvSpPr>
        <p:spPr>
          <a:xfrm>
            <a:off x="1475656" y="5877272"/>
            <a:ext cx="5400600" cy="276999"/>
          </a:xfrm>
          <a:prstGeom prst="rect">
            <a:avLst/>
          </a:prstGeom>
          <a:noFill/>
        </p:spPr>
        <p:txBody>
          <a:bodyPr wrap="square" rtlCol="0">
            <a:spAutoFit/>
          </a:bodyPr>
          <a:lstStyle/>
          <a:p>
            <a:r>
              <a:rPr lang="da-DK" sz="1200" dirty="0" err="1"/>
              <a:t>Duane</a:t>
            </a:r>
            <a:r>
              <a:rPr lang="da-DK" sz="1200" dirty="0"/>
              <a:t> Hanson:  Kvinde i supermarked, materialer: glasfiber og tekstiler, 1988</a:t>
            </a:r>
          </a:p>
        </p:txBody>
      </p:sp>
      <p:pic>
        <p:nvPicPr>
          <p:cNvPr id="4" name="Picture 2" descr="Billedresultat for duane hanson">
            <a:extLst>
              <a:ext uri="{FF2B5EF4-FFF2-40B4-BE49-F238E27FC236}">
                <a16:creationId xmlns:a16="http://schemas.microsoft.com/office/drawing/2014/main" id="{E201372A-091D-174A-090D-BF83121EE83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678" y="332656"/>
            <a:ext cx="5134654"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110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AutoShape 2" descr="data:image/jpeg;base64,/9j/4AAQSkZJRgABAQAAAQABAAD/2wCEAAkGBhQSERUUExQUFRUUGBwVFxcXFxQUFxcVGBUYFRcXFRcXHCYeFxkkGhcUHy8gJCcpLCwsFx4xNTAqNSYsLCkBCQoKDgwOGg8PGiwkHyUsLCkpKSkpKSksLCoqLCwsLCwsKSwpKSwsKSksLCwpKSksLCwpLCksLCksLCwsLCwsLP/AABEIARgAtAMBIgACEQEDEQH/xAAcAAABBQEBAQAAAAAAAAAAAAAGAAMEBQcCAQj/xABHEAABAgMEBAsFBgUCBgMAAAABAAIDBBEFBhIhMUFxkRMiNFFSYXKBgqHBFDKSsdEHFSMzVPAkQlNisnPCQ2Oio+HxJdLi/8QAGQEAAgMBAAAAAAAAAAAAAAAAAwQAAQIF/8QAJhEAAgIBAwQDAQEBAQAAAAAAAAECEQMSITEEMkFhEyJRcYFCI//aAAwDAQACEQMRAD8AIrOlQ+E1znOqRmap/wBih9M/Eo8ryTw/RGknZcIsbVjdA1JmctNbAkrBP2KH0z8SXsUPpn4kaCyoXQbuXX3VC/pt3LHy+i9PsCvYmdM/El7Ezpn4kbiyoX9Nu5e/dML+m3cp8vpEr2A/sTOkd6XsUPpn4kcGy4P9Nu5QmQITicMJtNRpp69izLqFHlGo43LgFPYmdM/EvPYofTPxIyFnQug3cuhZsHRwbdyyupT8FvG0BnsUPpn4l57FD6Z+JGpsqF/TbuXJsuF/TbuRPl9GK9gZ7FD6Z+JL2KH0z8SMTZcL+m3cvBZcLoN3KfL6JXsD/YofTPxJexQ+mfiRf91wv6bdy5NmQug3cp8vpEr2CXsUPpn4kvY4fTPxIsNmQug3cufuyF0G7lPl9FUCvscPpn4kvY4fTPxIodZcLoN3Ln7shdBu5T5fSLoGfY4fTPxLn2aFiDcZxGpAxZkDTRE5syH0G7kIXzgNhx5QsAbV5BprCuOW3VEoEb5SgEzSp9xuvakn77cp8DfVJbaVlBVK8k8P0R7Jfls2D5IClOSeH6I+kx+G3sj5IebwXEkALqi5C6QTZ6F1RcBe1UKB2/d4DKS2Joq6I7gwdOGuZJGvIFBUxfWba0RILIj2DJ3CQg0VIqMJBzB2a0S37mQ2LLiLTgnYm56OEq3SRoNNB6iq+24sCXgtDi4NiPa3iNBJ/mdSnUNPWkM8vudPp4LRf6NTd6J+XjNZEh1aaEmHDMQkGhIArpFaIos+1jFNcL2gUriY6G4Z6C09+Y5l1IT0KaaS0Oyzo5pa4ZAg0dqPmu520WQ2UxDmp181FiqV2SVP66dywlp1ry4CvFIGYoDUVq3nCdKh2XCa1vErSp0knPXQnVVSyV0MbbimznTSUmkeOXi9qvFsweUXJUOdtMMdhGbtfUDzruFFrrQnlinQRY3Vj5XJTfCZ0KcK2pWZaaPCFyQul4VZk5QTfz8+U7Z+SNiEE38/PlO2Vce5EBW+3KfA31SSvtynwN9Uky+TAVSvJPD9EfSX5beyPkgGU5J4foj2S/Lb2Qh5vBuJIXVVwF0gmj2q9quQFGtC0ocBhfFeGNHPrPMBpJUe27JVg99pUoHyWJwyhRGRD1Nrhd3cZUNjW9FeW8FK8MGDTjhMLQQQC3EaoVv/APay6Ya6Xl24YTsnE++8V0Hot0ZDPrQxdqdBc7HFiMAGWElrtgOdEnnVvWjo9NsnBm+WdbLiAIsB8F2jMte000cZhIz66KLPS8N8eGCBm7PrFdf71oF+/GwIX4c4XN0hrwC/PVXXtorS7ky+NhiuqanIdWs/RKvI7VjCwpbpmkMaGigFANQSqo8CKcIqnsS6kZqS2OPKLT3OlV29bzJVjXva5wc/DxRUgYXOLj1ANKsUO35gh0tV2INa7Mt95oc1zMQ2Fw7qqTbUW0XjSckmCsxaz+GiTDalhiOpTMBodgaTTVRo8lLnb3zAczgYUXCSA7hIRANdbTkR3oYunedsq5sN1S33c+ap89GXWtJjzkPgC+DDxOcMmijSc88zlTqXOStt2dSSUa+toobTvNMwo5Y+GcDGhz3NZjIBNAG6Bzc50IrsifEaC2IP5q6RQ5OLcwdByVLZU5EeMMxAMMNaAXF4dV2WgtzHFOnaFa2ZMAl7W+6wgd9Kn03o+HaQr1CTjxwWBXi8JSqnBIRQVfz8+U7ZRmSgq/f58p2ypHuRT4Be+3KfA31SSvtynwN9Uk0+TCCqV5J4fojyT/Lb2R8kByvJPD9EdyfuN2BDzeDcSQF0uAVzMRwxjnu0MaXHY0VPkEE0QbVtoQ3YG0L6VPM0aq9ZQJe6I6Ox1Sa0pnq2U0BMWfbRjudEceM51TXrzoOoaE/aMywwnVyIB58+qupc2eVzfo6+PAscU/JiU1DwuJJqQU1LEkq4tayHB+QrXTSqtbuXeIiNc4aMwCmHmio2CWB6/R7dO775iKQQaMaXHboC2yxbIbChNGmmezJV937OYBjAo48yIRBJ0nLmS3e7CZclfVDzSDnpTb4uE13jnTT3gNNVTx7VJ0EUC256UAjjcmErIocARoK4mXNDHcJhwAHFiphw68VcqKisq2WtxB1aaRlXPQR3+iA/tTvXGc0Q21ZCJzA0u5sVNXV801HMnFPyLvp5a6Bm8U9CjTUR8BoawniAANFG0GQGQrSveiKz7xRXS7OAaDFFWkOe1gPMc9OvJZm2YLQCDnpp+9atbItlmQeSGu005jqI0aeZLZIPk6UWqUTQoEW1A9jowcGVq/E+CYeAg1w4BiPVp09aNbAmobIAc5zW43OdmafzYfkBvWe2dElHuY2C6I+JqBiOcK6KkaAEdRLDhRYAhPbiAAFRUEdYdpBWYSqVoBmimkmXjJphOTga8x05VTqCTHEFwhxasELE5pc9lZj+VuENoGgAjLLOiJLHni4FjqY2AYhWumpptGQqmYZrelimTBpWpFigy/f58p2yjIlBl+T+PKdspiHchd8AvfblPgb6pJX25T4G+qSafIMKpXknh+iOpL8tuwIFleSeH6I4k/y27B8kLN4/huBJCpr4xsMhNEf0X+baequKqmvkf/j5r/Qf/iUB8MJHlGL2LatBSvN8/wB7lZzNpuJAw0aTQ696GrGk+ErnSmtNWHb9Ij4cStKmh0/vR5rmPHdtHdckqQcyNlB55+aulEgsWHhFeKRroqK79pMwgiueegg+aIxaTnDig0HVUrCMTu9iZZsnhpx/33q9hOGHJCTrbc3p7lMk7wgjOqJDIoi+THKW5Pn4goUCW5bHBHS2hNKO6+YjMeatrYvAHcRtQ7EGgkGhJPmOsIc+0e4D4WGYhudEY0ARMWZa4ZYgNTSd2jmUjB5LaCRaxtRlywisu0mYaatO3rqhu9zOF90V5+ZCsjb8SGACchQDZqrzovgOBGmtdaw7iGcFdmWT8BzXEEUz/wDCqw8gkLVrdu62K2oGaEJW6r3RaEAUOv0TmPMq3FcuFydxYWfZFYJJMUjqFeZa1GbgbWvdoCH7nyHAQwBzUV1NzALSHaKIWpNOQKS+1eDiZiQ3t44aSK6QDqodPUUzduQhsL8GLI5AuLg0EZ4a554dZNMgKIaNq0c5h/l26O9Xd1JisR41YQfMfVVjnc0XlxuMGExQZfn8+U7ZRlVBt+T+PKds/JdGHcjnvgGL7cp8DfVJK+3KfA31STT5BBTK8j8P0RxJ/lt7I+SCJXkfh+iNpQ/ht2BCzeDcPJIahz7RZrg7NmDrc0Qx43tb8iURArPftmtMMl4MHXFiFx2MFPm/yS0nUWHxRuaQE2FLcHALtZBIQZJyBfEc6tKv06deVdxRxEmBwBprbl35BRbblDKzMKGwNqJeFjaaAOc5vCGvXV1O4JGDaUmddpOSTL+w7MAaNFfnXmRxZby1tCB16EA2ZaAa2rmFhAGVcq7O5EkKWdFAxPcAQgRk0y5xUluEDY7XPyw7E3PSLCPdaOemvWhmJY1IvEiOApXKtQepWMG0nMIY/OuVTqV62+UY+Kt4shxbJbXEM+auQHOetGVoND5WIDofBdXvhnNCdrvI0u4tMgBWqtrx2jwVlRH6CYDWjbEa1g/yO5MdK61CvVW3FmAzT6LSLtyDnsaXVzH0WeTjRVgOguAI6q5+S02xbbFAKUyBHVXURq1Ic2qQ9K96Llllggg/v9lVL7Pa2IG0ZWvPnTZVSZy3cNAMy6oa0ZEnbqA51V2vJxGgRG1Lm8egzxDWG91aIbfhGIxfkPbKhNwZblBt5tGkjmVPd69bSwGtQf2QVOtC2WvB5hQnqror5ouuLhQusclOwOuyBGhcI4kveSTnoqTQd2QRVdVxbHIOhzDvBB9Cgy7kq6BhYT77WxmafcfXzBBHhRVIzRbFY7okV2HI+VVlfWf+hMi1QdBuSg++/wCfKds/JGCDr7/nynbPyXVh3I474Bq+3KfA31SSvtynwN9Uk0+QYUyvI/D9EaSfuN7IQXK8j8KM5Q8RuwIWbwbh5JFVi32tTjok6CM2QKQurF7z/N1PCthnZoQ4T4nQY5/wtLvRZfZpEWA7HQl9S6udS7jE569KQzz00h/pYW3L8KGwhw8WDD1F7K9QxAJ/7U3AWm/LPg4VPg/e5O3Ws7DacGGPdx4zshtdEpvaFx9r0RptFrW5ObBYHH+6riP+ktQ4L6Noab/90vRFu4XvqXYS3Rn7wIWiyMZuAAZ5cyz+xW8+uh2OpQous2FSnGyOnNJvkYmTpmOBFBGinmnpxrYrMjQ+q5dJNOenem+DDTUaP3zqwd/hQTlpUBDhm0GhNRkNY6k79rFp8HJy0uDm/C53ZhtDRXa4n4UrcYHZnRUV6wCCRsoqn7S4fDzkWhFIcNgG7hD/AJI2FqMWwc1qnH/WAcCCY0WGymKpGXPqA78gnYFsxGvObnP0ZnEcgGgbKADuTt1YpE7AZoxRWCuv3gfmAvLGLQ6pPGpllpPMiypLcIncmGFhy4hgRY5Jc7TWujSGjq9VZzl8mhzfwjwYNKmgI6wFT2VAdHa10UnLUcqU1hXlpSLSG1A880ruadN7gleCXfLvMeXqYLziIH8pOZ7jWqrbPtR8zHZ7waM3GpAoM6U1nUjOYsssHEpTW3UVVQWNa4uY0AjLPQDrWtSrdbmU/ZeW3AwSsnHFRgL4DuwXvMOuwtcPElAnAWav2ERStliPZfBurx2OcCciH43PYd4Hcgy5cuYoq40HNmi5Y0osXwzTUl+M1GQmccJj+k0Hvpn51QtfY/jynbPyVrdaPWE5vQeQNhAcPmVU30/PlO2fknsLumc7KtLaBy+3KfA31SSvtynwN9Uk6+QCCmW5H4UYyZ4jdg+SDpbkfhRhJn8NuwIWbwbgQr1RKSMyf+S/zaR6rOLAIwEdZ3BxAWkXmh4pOYGmsGJ/gSswsF9GNpqGffX6LldVyjq9H2yLCwBS1IFNeMf9l6Db8TQizsw+ufCuA7LTgHk0LQbnSuOd4T+mxzu9/EA3E7lnt9pDgpyYZWv4jnDY/jgbRiAVw7EEi18r/ha2DMDDkRqG4a1ewpnmKCLvzOkFFEBpeKA0PPTalZKmM2X0K0zTYnjPgihQzKSsZj+NEERvMG0IPedCs8YKop0c2nM4sv3RDcS1TEdGLiC6pBPZo0eQCs7SnsLHO5hltOQG9U15oeCenGtGQiGg1DILcI2mzFrVRH+zqV4S14Fc8DnRO9jHOHnhUWfYyHPxWNNWNjPDSMsg80orj7PAYT5ya1wIBDf9SK4NZ8ihyNKlrzpOenn603J/WgeJN5JMOJGcaRzHmVq+ZGGummxCtiRcAOKnUUUsnKtFElxsFlyL28OFPSmSo5+RDnYgaU0U2q3ix66vmokVgUsykHljTI9jYR/JDw97GkH5V70IWLCwQ300aN2SvLrxaysYc2LzhhUcCJSXy/mANe5MZZXGLFcMalJey9uS7ixj/eP8VFvof4iU7Z+Sm3Lh0lyem9x7gGt9CoN8j+PKds/JOdNxETz7zkD19uU+BvqklfblPgb6pJ98ioUy/Iz2UXSh4jdg+SEJfkfh+iLJR3EbsCFn8fwJDyOzEPExzek1zd7SPVYxdyMcBGsADaNR2jRuWzl1AsVsZtGjuP1XN6nwdLov+jSLkSwEOK/W5wb3NbX5vKye/UNxtCaINfxHZdWj0Wy3ThUlmf3Fx3vI9FlTmiZnZgke/EfTZjNK9yuT044l4d8smCUhGLX1CKZW1KNyrX96VTXgsF8s/FQlh0Hm2qJLxa66d6DJatx1JNbBdDtZpGZXjrZaBlvVFKNYTxnGu1OiUDoga11ec6gPUoOlEaJ738K1zjoANNtCFHvDHxT00dTnBw72NI+auzKNazCKmgQS+OTFilxJOiuvKgHlQIkOGgen7WHVhWfgsOciDTEJPhhuYB540Aunc/3sWpx3iHd8Af8AEhBo2xIufkTuWa2lY7hCEQDRp2c6POlSZjpnep+yysmcFMx6ImlxjYMMTg6ZniB5I6qmgWdSczTJW0lajm5A5JaUGGkGMSMMJqdWfWfRUs9PEUUB9tVy/feoTpkxHgaOrqVKL8mTRrkzlZeb/tbX/tv/APqoUR+GWa0aaZ7lzc6JhbON/wCTXyiD/cE3MvPBt/eYW5v6R/0XgvvL+hndVmGUhdYLvicT8qKovh+fKdsq+sdtJeEP+Wz/ABBVBe/8+U7ZXRw/8nMnu2UF9uU+BvqklfblPgb6pJ2XIEKJfkZ7P0RTKHiN2BC0vyM9n6ImlDxG7Ag5/H8CQ8kh7cQI5xTeKLGrOFHYcqse5tOsZEbKhbMx2Y2+qwyRmD7TEa7J3CRN4qaeRXP6hWjpdG92jW7mxqyzW62OLT1VdiHz8ll9jgNnIn+o/wDzKsJW9hk4rH6WFwEQDWytCe0NIPV1qslxScjUNcMaJu4QkGuxCnLVjQaGNwyS9mhzEgyNBLXCoIWN3hsV8vFwsBLXnigaQeZbHIx/w9GpBl+WEMERozhuD/DmD86oalTRvFe6A+BZj3Sro4caw3YS2mVBQb81bXVZVtSc3ZmmzIKPY97GGDMw4jR+KXPB0Uc6mQ709d97dWrJayXTTDJ2rCWO+gogeK2kw8HWQc9PGY07s9yL5l+Sp712dwUeE+mUWWgvG0QhDd/jVTFwwLdSQ7JXjeYLZJ4q1kTGx1f5aO4hGvN1R/6RTZFnNiMc0ioIpRB0K7r4cODNFzaRnljW6SBQlrnHRmGuy2HWjW7kxQgc6mTuVmNlFuP6Z1eGwnS0Q5cQnLqVfDmcss1qt6JNsRjgRqWSx5d0GLhOg5t6x9VuLvZm1O1ZLiPNNCn2NBB4xz5lTOjYiGjXmeofUq+s5+FlBo1KpKkTUWtm2jwbpiml0INA5/xYdRTs4k/HBoxhyJIGvKpoT5qJZ0EOcS4ipzPo1ezIwmoNSDUavdIPohN3SK00ma0xgaA0aG5DYMgha93KJTtlE5cha9Z/iJTtldXHyjjMpL7cp8DfVJK+3KfA31STb5BBRA5Gez9ERyruI3YhyByM9n6IglXcRuwIOfwEh5JVVit54Bg2jGyw1jcI0/2vq7dn5FbOHIcvzdwzcAcEAY0NwLK0FR/M2p7j3JPJG0N4MmiW5k9txASQelnspX6oitiA2DaURoya8Me3mIMJuddtUOOsuK6YwuhOeRQmHRwcQ3325ZjLTvRZe2VbDiSj2sfDa6CIYZEze3g3UDXdeFwS+n6UPymtaCez4xLdWjn6lBtWWDmmoGim8JmRm6NCnTecMlLckvTKzHI1jmFEOIEVrh1VAcW1HVUEdyv7Bdhy0VRVf2xaScvFAzhjA7ZE443OxfEhmTYMA6kzkutzOOaknRczAqK/vqRNeW6hmpWCYZpFhQgGjU8FrThrqNRkes86DTM8Wmk6N61iAMLWt5gBuFFrp43aYt1E3FpowuBOw2hsMwA2MH1MYPeCQCatfDNW1/uFPdpTnOrBcK6dncry8dzpeYa+JwYEbC4tc3ikvwmmIDJ1TTrQfd2cph8/ks54tNNhcU1ki0gktb3diBLxWMYrDhFDDDolf7Wtz8yEezrqt/f75lHuzKCI+KHaDDLDsiHCfJpWYK5qinLTjZjkmzCiOXyhknm9FVz0kYcV7CM2Oc07Wkj0U5rqNAJNESe7CRrSOWLM4Irg4nQDnz4c1bQI/CvY1vGc+gDRnpcMvn3KslbNfMkNgw3uiUIecg2piOINdQDcIz5lpN1rotlAXOIfFP8AMAaNboo2vPrPWs/HqdmMuZRVeQjcULXp5RK9somKGL0cole2U/DuRzHwU99uU+BvqklfblPgb6pJuXIIKIHIz2foryVPFbsCooXIj2PoriWdxG7Ag9R4CQ8kwOXuJMhy6DktYQc1116K66bUK/aNZfCymNo40A4/Ccn+h7iicuTceHja5p0OBb3EU9VGrVFxlpaZmVjz2KHSqujM8SnUhi6cUMLw/nwkUroKJp97aAt61zZKjr3dFreNnC2W/wD02v8AhLSfIFZdJxqEU1LTZq0Ayy3u00huZTTUucYY+dVlkFwa810DQm8m6T9CeHZtewhsGDimoA1cICe44vRaoCstuxFxzUINoePi2ACp8qrT2la6fhguq7kOgrLJyFwE5Gh6g8ub2X0cPJw3LUKrPvtDh4JqDE/qMwnax30cNy1mjcTHTSqdfpMbMcWh27VZ3TZlFdzuA3Nr/uQ4yJRtdOSI7oRsUF/U8+bWoGHuQfPtBgHf2V4OfedUQB/xNo7/AKg5UZi6ET/akAJiEQRUw6EaxR7qV218kGOikkZIs19i8buCNxu8B7LBoAPw2f4hWNVAsiDggQmHS2Gxp2hor51U2qMuBB8iJQzeY/xEr2yiQoavKf4iV7ZW4dyKfBU325T4G+qSV9uU+Bvqkm5cgwnhciPY+ispaJxW7FWw+RHsfRSZeJxRsQOo8BMfknh664RRBFXoipYITMaWNRRFXXCK0UzMbwtEGcjAGgLsWzEA8d3Gp3LyHPkkCtRzKHfsk2hENegKdXBtXMlBoQc+/elMkVZ1cTelGgylncPZ/BnS8FzduPEzuqBvWZxoJFRShFQdughahJWq2HJ8JpEKGajrY3R30G9ZTMzxcS46XEuO0mvqjS4VCmNvVIN/s3semOO4f2M+byPIb0eBVVjxWezwuDyZwbcOwtBz6/VTRGRoKkKzlqlbJOJA32lMqZY6g5/+w+iMOGQb9p0UCBCOsRcvgdX5BSauLNYdpogifbweGgyCvLjP4kTtA7wR6LOIVplwotBuY8MlnPcaAuJJOgBoGZPe5L4lUkM5+0A70Tros5HLs+OWjqaw4ANwCnXRsjho7KirQcR7Iz+g71XWhMtjTERzfdfEc4ZZ0LiR81pl2bJEvCFRx3Zu6uZvd8ytNapGZT0QovcS9xJoOXWJHEzslDd5D/ESvaKIcSHLxcole2VuHciPgrL7cp8DfVJK+3KfA31STT5BhMzkLuwfRNwI3FGxON5C7sH0UJgIaEv1PgJj8k0RF0IyhCIuwlQhLEdOCOq/EvQ8q0UBd+pP+KDtURrd44v+0b15JMqzPSMirm98righ40wzXwmgPnhQ7Zs4Txf3UIGVD/TzuNBJIt4SWmIVfeYe4lrvUBZTMTmgLUbFjBsOM46AKnYGuJWSPNaHWi41cUCfdKjYrk26IsqxtePCAY4a6DJp3ZbQUQe0rHbk2kYU1Dzo19Ybu/3f+rCtV4REFpxpk32lBn2mRMUOC3+5x3Bo9SiQxEM33h4oTHdFxHxD/wDKpvYvF3oDJFugFEtuWo6HZbWtyxRcDtlC8DfTcqOWbSh5hRW9rgOsyLUfzhzT/cHNbl3FwQ4O5DGbhA9dqbHtELEQBjbX4gtvD184yb6PB5lul3LaExAbEGn3XdpuR+vejVTFpvVuXrXpwFRmOTwKsGOAodvDymV7ZV/VD94D/ESvbK1DuRT4K6+3KfA31SSvtynwN9Uk2+TATw+RO7C8bBq0bF7D5Eex9FJhM4o2IPUK6NwK98CiborJ8NMRIaVoIRA1dhhXVaKVDAKohBmZTGxzXaHAtOwrL2tMKMWuyLSWnVmNP761sghLOPtGkhDmWPH/ABW1PaacJ8sKk47BcMqlQ3FmD7PMNbmXQtHVodTwuWex5YsoaEg/LnWiXZjNfFY19CIg4Mg6KEEU30RTKXJl4TsTWkmhAxOLgAdNAerLNZxXRvM1GTsyGy5JzorGsBxVBBGZA04jTRh0rYnhPQLHhwhSGxrBp4oAz7kosJEoXlLURAq+8crjlonO0Yx4TX5VVlTNdTTQYMSujg3f4FSjKdOzKZSIdHcry8Mg8yEEj3QS5/fXCfPzCpZEa+c12ZrVrFlw+VhVAIMMA1zGih2ocVuNZZUkzEm2TErk0uGQqAXUJ0VAWk3CseJAY8xKjHQ4dYpXT15+QRXCsmGwUaxrR1AAeQTzYQCLv5FnK+ByGU+CmmtTgVmToqgt8/xMr2yr0lUFun+Jle0VuHcinwQb7cp8DfVJK+3KfA31STUuTATwuRHsfRTJf3RsUOHyI9hSpd3FGxCzeP4aiOOamXsT2NeEpeghBjQFFdMlmkZK2LUxFlAVmiDEC0mnWg/7TnV4B2qjx1V4uW5EkxY1M2mhQleuacWthPGg4692Ed2ZUk9jePuRVWdBLRiFRSpr1mhBHfnuWtt0LK4cc1A58uqlFpNmRsUGGTnxB8qIeLlhup8D721UaLDUwrhzUcUKeMKJuI+sN4GkscBtLSFZR5eqHbcJl2GIDoyA5zq/fUs8Frcz+TYaGmr6/wDlardF5Mqyuoub3Bx+vks5l2cSuo0+eexH9znngC3U15A7wCfM+aHDuGc/aXxC8LV6SuS5GYoe1XlVyXLwuVEOi5UNtH+Jle0VcucqO1z/ABMt2itw7kQjX25T4G+qSV9uU+BvqkmnyYCZnIndhOwH8UbE00/wLuwfRNQJluEcZujnCFm8Gok4PSxqL7U3pN3hL2pvSbvCAbJWNIvUX2pvSbvH1SM03pN3hQoffEAzKzG17TExEMQ9QA1NBNANwWhumW9Ju8IRtK6AJJgR2sBOLA+jmg0pUHT3Ic02GxTUXbB1k00YKaXEnuz0/JHt0ZomE4HINdQbqkfI96EoVz43EfwkFj2cWgcSCNNagaa6qIwsWWbAhBhe1zqlznVGbj/6CqEadm8uRSVIusS9xqH7W3pDeF77U3pN3hHFSREjBoJJoACSeYAVKzS3bc9oicYgNGTW831JpmepH805j2OYXgB7S2oIqKilQs+mrrRw/C1sJ9QcL2va0A0pV4do17yhzT4DYmk9yLBjB2TDxWim06SVpdkww2DDAGEYQaDnIBJ3lBtiXXe17BFEJsNmZAe1+PqoOvnRuIrek3eFUI0VlmnwO4l5iXHCt6Td4XnDN6Td4RAJ3iXhcmzGb0hvC8MRvSbvCos7KpLV5TLdoq4MZvSbvCp7Uc0zMtQg8Y6wVqHciDF9uU+BvqklfblPgb6pJp8mC4k7wybpfg4kaHRzcLmmugjQUPusOzSeUtHefokkq1Wt0Wc/cVm/qhvKX3FZv6obykkqtfhBfcVm/qhvKX3FZv6obykkpa/CC+4bN/VDeUvuGzf1Q3n6JJKWvwli+4bN/VDeUvuGzf1Q3n6JJKWvwli+4bN/VDeUvuGzf1Q3n6JJKWvwli+4rN/VDefol9xWb+qG8pJKWvwli+4rN/VDeUvuKzf1Q3n6JJKWvwli+4rN/VDefol9xWb+qG8pJKWvwli+4rN/VDeUvuKzf1Q3lJJS1+EsX3DZv6obypFn2dZ0KI2IJlpLTUZn6JJKWvwhEvbbMGJMYmRA4YQKitK5r1JJRsuj/9k=">
            <a:hlinkClick r:id="rId2"/>
          </p:cNvPr>
          <p:cNvSpPr>
            <a:spLocks noChangeAspect="1" noChangeArrowheads="1"/>
          </p:cNvSpPr>
          <p:nvPr/>
        </p:nvSpPr>
        <p:spPr bwMode="auto">
          <a:xfrm>
            <a:off x="0" y="-1790700"/>
            <a:ext cx="240982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 name="AutoShape 4" descr="data:image/jpeg;base64,/9j/4AAQSkZJRgABAQAAAQABAAD/2wCEAAkGBhQSERUUExQUFRUUGBwVFxcXFxQUFxcVGBUYFRcXFRcXHCYeFxkkGhcUHy8gJCcpLCwsFx4xNTAqNSYsLCkBCQoKDgwOGg8PGiwkHyUsLCkpKSkpKSksLCoqLCwsLCwsKSwpKSwsKSksLCwpKSksLCwpLCksLCksLCwsLCwsLP/AABEIARgAtAMBIgACEQEDEQH/xAAcAAABBQEBAQAAAAAAAAAAAAAGAAMEBQcCAQj/xABHEAABAgMEBAsFBgUCBgMAAAABAAIDBBEFBhIhMUFxkRMiNFFSYXKBgqHBFDKSsdEHFSMzVPAkQlNisnPCQ2Oio+HxJdLi/8QAGQEAAgMBAAAAAAAAAAAAAAAAAwQAAQIF/8QAJhEAAgIBAwQDAQEBAQAAAAAAAAECEQMSITEEMkFhEyJRcYFCI//aAAwDAQACEQMRAD8AIrOlQ+E1znOqRmap/wBih9M/Eo8ryTw/RGknZcIsbVjdA1JmctNbAkrBP2KH0z8SXsUPpn4kaCyoXQbuXX3VC/pt3LHy+i9PsCvYmdM/El7Ezpn4kbiyoX9Nu5e/dML+m3cp8vpEr2A/sTOkd6XsUPpn4kcGy4P9Nu5QmQITicMJtNRpp69izLqFHlGo43LgFPYmdM/EvPYofTPxIyFnQug3cuhZsHRwbdyyupT8FvG0BnsUPpn4l57FD6Z+JGpsqF/TbuXJsuF/TbuRPl9GK9gZ7FD6Z+JL2KH0z8SMTZcL+m3cvBZcLoN3KfL6JXsD/YofTPxJexQ+mfiRf91wv6bdy5NmQug3cp8vpEr2CXsUPpn4kvY4fTPxIsNmQug3cufuyF0G7lPl9FUCvscPpn4kvY4fTPxIodZcLoN3Ln7shdBu5T5fSLoGfY4fTPxLn2aFiDcZxGpAxZkDTRE5syH0G7kIXzgNhx5QsAbV5BprCuOW3VEoEb5SgEzSp9xuvakn77cp8DfVJbaVlBVK8k8P0R7Jfls2D5IClOSeH6I+kx+G3sj5IebwXEkALqi5C6QTZ6F1RcBe1UKB2/d4DKS2Joq6I7gwdOGuZJGvIFBUxfWba0RILIj2DJ3CQg0VIqMJBzB2a0S37mQ2LLiLTgnYm56OEq3SRoNNB6iq+24sCXgtDi4NiPa3iNBJ/mdSnUNPWkM8vudPp4LRf6NTd6J+XjNZEh1aaEmHDMQkGhIArpFaIos+1jFNcL2gUriY6G4Z6C09+Y5l1IT0KaaS0Oyzo5pa4ZAg0dqPmu520WQ2UxDmp181FiqV2SVP66dywlp1ry4CvFIGYoDUVq3nCdKh2XCa1vErSp0knPXQnVVSyV0MbbimznTSUmkeOXi9qvFsweUXJUOdtMMdhGbtfUDzruFFrrQnlinQRY3Vj5XJTfCZ0KcK2pWZaaPCFyQul4VZk5QTfz8+U7Z+SNiEE38/PlO2Vce5EBW+3KfA31SSvtynwN9Uky+TAVSvJPD9EfSX5beyPkgGU5J4foj2S/Lb2Qh5vBuJIXVVwF0gmj2q9quQFGtC0ocBhfFeGNHPrPMBpJUe27JVg99pUoHyWJwyhRGRD1Nrhd3cZUNjW9FeW8FK8MGDTjhMLQQQC3EaoVv/APay6Ya6Xl24YTsnE++8V0Hot0ZDPrQxdqdBc7HFiMAGWElrtgOdEnnVvWjo9NsnBm+WdbLiAIsB8F2jMte000cZhIz66KLPS8N8eGCBm7PrFdf71oF+/GwIX4c4XN0hrwC/PVXXtorS7ky+NhiuqanIdWs/RKvI7VjCwpbpmkMaGigFANQSqo8CKcIqnsS6kZqS2OPKLT3OlV29bzJVjXva5wc/DxRUgYXOLj1ANKsUO35gh0tV2INa7Mt95oc1zMQ2Fw7qqTbUW0XjSckmCsxaz+GiTDalhiOpTMBodgaTTVRo8lLnb3zAczgYUXCSA7hIRANdbTkR3oYunedsq5sN1S33c+ap89GXWtJjzkPgC+DDxOcMmijSc88zlTqXOStt2dSSUa+toobTvNMwo5Y+GcDGhz3NZjIBNAG6Bzc50IrsifEaC2IP5q6RQ5OLcwdByVLZU5EeMMxAMMNaAXF4dV2WgtzHFOnaFa2ZMAl7W+6wgd9Kn03o+HaQr1CTjxwWBXi8JSqnBIRQVfz8+U7ZRmSgq/f58p2ypHuRT4Be+3KfA31SSvtynwN9Uk0+TCCqV5J4fojyT/Lb2R8kByvJPD9EdyfuN2BDzeDcSQF0uAVzMRwxjnu0MaXHY0VPkEE0QbVtoQ3YG0L6VPM0aq9ZQJe6I6Ox1Sa0pnq2U0BMWfbRjudEceM51TXrzoOoaE/aMywwnVyIB58+qupc2eVzfo6+PAscU/JiU1DwuJJqQU1LEkq4tayHB+QrXTSqtbuXeIiNc4aMwCmHmio2CWB6/R7dO775iKQQaMaXHboC2yxbIbChNGmmezJV937OYBjAo48yIRBJ0nLmS3e7CZclfVDzSDnpTb4uE13jnTT3gNNVTx7VJ0EUC256UAjjcmErIocARoK4mXNDHcJhwAHFiphw68VcqKisq2WtxB1aaRlXPQR3+iA/tTvXGc0Q21ZCJzA0u5sVNXV801HMnFPyLvp5a6Bm8U9CjTUR8BoawniAANFG0GQGQrSveiKz7xRXS7OAaDFFWkOe1gPMc9OvJZm2YLQCDnpp+9atbItlmQeSGu005jqI0aeZLZIPk6UWqUTQoEW1A9jowcGVq/E+CYeAg1w4BiPVp09aNbAmobIAc5zW43OdmafzYfkBvWe2dElHuY2C6I+JqBiOcK6KkaAEdRLDhRYAhPbiAAFRUEdYdpBWYSqVoBmimkmXjJphOTga8x05VTqCTHEFwhxasELE5pc9lZj+VuENoGgAjLLOiJLHni4FjqY2AYhWumpptGQqmYZrelimTBpWpFigy/f58p2yjIlBl+T+PKdspiHchd8AvfblPgb6pJX25T4G+qSafIMKpXknh+iOpL8tuwIFleSeH6I4k/y27B8kLN4/huBJCpr4xsMhNEf0X+baequKqmvkf/j5r/Qf/iUB8MJHlGL2LatBSvN8/wB7lZzNpuJAw0aTQ696GrGk+ErnSmtNWHb9Ij4cStKmh0/vR5rmPHdtHdckqQcyNlB55+aulEgsWHhFeKRroqK79pMwgiueegg+aIxaTnDig0HVUrCMTu9iZZsnhpx/33q9hOGHJCTrbc3p7lMk7wgjOqJDIoi+THKW5Pn4goUCW5bHBHS2hNKO6+YjMeatrYvAHcRtQ7EGgkGhJPmOsIc+0e4D4WGYhudEY0ARMWZa4ZYgNTSd2jmUjB5LaCRaxtRlywisu0mYaatO3rqhu9zOF90V5+ZCsjb8SGACchQDZqrzovgOBGmtdaw7iGcFdmWT8BzXEEUz/wDCqw8gkLVrdu62K2oGaEJW6r3RaEAUOv0TmPMq3FcuFydxYWfZFYJJMUjqFeZa1GbgbWvdoCH7nyHAQwBzUV1NzALSHaKIWpNOQKS+1eDiZiQ3t44aSK6QDqodPUUzduQhsL8GLI5AuLg0EZ4a554dZNMgKIaNq0c5h/l26O9Xd1JisR41YQfMfVVjnc0XlxuMGExQZfn8+U7ZRlVBt+T+PKds/JdGHcjnvgGL7cp8DfVJK+3KfA31STT5BBTK8j8P0RxJ/lt7I+SCJXkfh+iNpQ/ht2BCzeDcPJIahz7RZrg7NmDrc0Qx43tb8iURArPftmtMMl4MHXFiFx2MFPm/yS0nUWHxRuaQE2FLcHALtZBIQZJyBfEc6tKv06deVdxRxEmBwBprbl35BRbblDKzMKGwNqJeFjaaAOc5vCGvXV1O4JGDaUmddpOSTL+w7MAaNFfnXmRxZby1tCB16EA2ZaAa2rmFhAGVcq7O5EkKWdFAxPcAQgRk0y5xUluEDY7XPyw7E3PSLCPdaOemvWhmJY1IvEiOApXKtQepWMG0nMIY/OuVTqV62+UY+Kt4shxbJbXEM+auQHOetGVoND5WIDofBdXvhnNCdrvI0u4tMgBWqtrx2jwVlRH6CYDWjbEa1g/yO5MdK61CvVW3FmAzT6LSLtyDnsaXVzH0WeTjRVgOguAI6q5+S02xbbFAKUyBHVXURq1Ic2qQ9K96Llllggg/v9lVL7Pa2IG0ZWvPnTZVSZy3cNAMy6oa0ZEnbqA51V2vJxGgRG1Lm8egzxDWG91aIbfhGIxfkPbKhNwZblBt5tGkjmVPd69bSwGtQf2QVOtC2WvB5hQnqror5ouuLhQusclOwOuyBGhcI4kveSTnoqTQd2QRVdVxbHIOhzDvBB9Cgy7kq6BhYT77WxmafcfXzBBHhRVIzRbFY7okV2HI+VVlfWf+hMi1QdBuSg++/wCfKds/JGCDr7/nynbPyXVh3I474Bq+3KfA31SSvtynwN9Uk0+QYUyvI/D9EaSfuN7IQXK8j8KM5Q8RuwIWbwbh5JFVi32tTjok6CM2QKQurF7z/N1PCthnZoQ4T4nQY5/wtLvRZfZpEWA7HQl9S6udS7jE569KQzz00h/pYW3L8KGwhw8WDD1F7K9QxAJ/7U3AWm/LPg4VPg/e5O3Ws7DacGGPdx4zshtdEpvaFx9r0RptFrW5ObBYHH+6riP+ktQ4L6Noab/90vRFu4XvqXYS3Rn7wIWiyMZuAAZ5cyz+xW8+uh2OpQous2FSnGyOnNJvkYmTpmOBFBGinmnpxrYrMjQ+q5dJNOenem+DDTUaP3zqwd/hQTlpUBDhm0GhNRkNY6k79rFp8HJy0uDm/C53ZhtDRXa4n4UrcYHZnRUV6wCCRsoqn7S4fDzkWhFIcNgG7hD/AJI2FqMWwc1qnH/WAcCCY0WGymKpGXPqA78gnYFsxGvObnP0ZnEcgGgbKADuTt1YpE7AZoxRWCuv3gfmAvLGLQ6pPGpllpPMiypLcIncmGFhy4hgRY5Jc7TWujSGjq9VZzl8mhzfwjwYNKmgI6wFT2VAdHa10UnLUcqU1hXlpSLSG1A880ruadN7gleCXfLvMeXqYLziIH8pOZ7jWqrbPtR8zHZ7waM3GpAoM6U1nUjOYsssHEpTW3UVVQWNa4uY0AjLPQDrWtSrdbmU/ZeW3AwSsnHFRgL4DuwXvMOuwtcPElAnAWav2ERStliPZfBurx2OcCciH43PYd4Hcgy5cuYoq40HNmi5Y0osXwzTUl+M1GQmccJj+k0Hvpn51QtfY/jynbPyVrdaPWE5vQeQNhAcPmVU30/PlO2fknsLumc7KtLaBy+3KfA31SSvtynwN9Uk6+QCCmW5H4UYyZ4jdg+SDpbkfhRhJn8NuwIWbwbgQr1RKSMyf+S/zaR6rOLAIwEdZ3BxAWkXmh4pOYGmsGJ/gSswsF9GNpqGffX6LldVyjq9H2yLCwBS1IFNeMf9l6Db8TQizsw+ufCuA7LTgHk0LQbnSuOd4T+mxzu9/EA3E7lnt9pDgpyYZWv4jnDY/jgbRiAVw7EEi18r/ha2DMDDkRqG4a1ewpnmKCLvzOkFFEBpeKA0PPTalZKmM2X0K0zTYnjPgihQzKSsZj+NEERvMG0IPedCs8YKop0c2nM4sv3RDcS1TEdGLiC6pBPZo0eQCs7SnsLHO5hltOQG9U15oeCenGtGQiGg1DILcI2mzFrVRH+zqV4S14Fc8DnRO9jHOHnhUWfYyHPxWNNWNjPDSMsg80orj7PAYT5ya1wIBDf9SK4NZ8ihyNKlrzpOenn603J/WgeJN5JMOJGcaRzHmVq+ZGGummxCtiRcAOKnUUUsnKtFElxsFlyL28OFPSmSo5+RDnYgaU0U2q3ix66vmokVgUsykHljTI9jYR/JDw97GkH5V70IWLCwQ300aN2SvLrxaysYc2LzhhUcCJSXy/mANe5MZZXGLFcMalJey9uS7ixj/eP8VFvof4iU7Z+Sm3Lh0lyem9x7gGt9CoN8j+PKds/JOdNxETz7zkD19uU+BvqklfblPgb6pJ98ioUy/Iz2UXSh4jdg+SEJfkfh+iLJR3EbsCFn8fwJDyOzEPExzek1zd7SPVYxdyMcBGsADaNR2jRuWzl1AsVsZtGjuP1XN6nwdLov+jSLkSwEOK/W5wb3NbX5vKye/UNxtCaINfxHZdWj0Wy3ThUlmf3Fx3vI9FlTmiZnZgke/EfTZjNK9yuT044l4d8smCUhGLX1CKZW1KNyrX96VTXgsF8s/FQlh0Hm2qJLxa66d6DJatx1JNbBdDtZpGZXjrZaBlvVFKNYTxnGu1OiUDoga11ec6gPUoOlEaJ738K1zjoANNtCFHvDHxT00dTnBw72NI+auzKNazCKmgQS+OTFilxJOiuvKgHlQIkOGgen7WHVhWfgsOciDTEJPhhuYB540Aunc/3sWpx3iHd8Af8AEhBo2xIufkTuWa2lY7hCEQDRp2c6POlSZjpnep+yysmcFMx6ImlxjYMMTg6ZniB5I6qmgWdSczTJW0lajm5A5JaUGGkGMSMMJqdWfWfRUs9PEUUB9tVy/feoTpkxHgaOrqVKL8mTRrkzlZeb/tbX/tv/APqoUR+GWa0aaZ7lzc6JhbON/wCTXyiD/cE3MvPBt/eYW5v6R/0XgvvL+hndVmGUhdYLvicT8qKovh+fKdsq+sdtJeEP+Wz/ABBVBe/8+U7ZXRw/8nMnu2UF9uU+BvqklfblPgb6pJ2XIEKJfkZ7P0RTKHiN2BC0vyM9n6ImlDxG7Ag5/H8CQ8kh7cQI5xTeKLGrOFHYcqse5tOsZEbKhbMx2Y2+qwyRmD7TEa7J3CRN4qaeRXP6hWjpdG92jW7mxqyzW62OLT1VdiHz8ll9jgNnIn+o/wDzKsJW9hk4rH6WFwEQDWytCe0NIPV1qslxScjUNcMaJu4QkGuxCnLVjQaGNwyS9mhzEgyNBLXCoIWN3hsV8vFwsBLXnigaQeZbHIx/w9GpBl+WEMERozhuD/DmD86oalTRvFe6A+BZj3Sro4caw3YS2mVBQb81bXVZVtSc3ZmmzIKPY97GGDMw4jR+KXPB0Uc6mQ709d97dWrJayXTTDJ2rCWO+gogeK2kw8HWQc9PGY07s9yL5l+Sp712dwUeE+mUWWgvG0QhDd/jVTFwwLdSQ7JXjeYLZJ4q1kTGx1f5aO4hGvN1R/6RTZFnNiMc0ioIpRB0K7r4cODNFzaRnljW6SBQlrnHRmGuy2HWjW7kxQgc6mTuVmNlFuP6Z1eGwnS0Q5cQnLqVfDmcss1qt6JNsRjgRqWSx5d0GLhOg5t6x9VuLvZm1O1ZLiPNNCn2NBB4xz5lTOjYiGjXmeofUq+s5+FlBo1KpKkTUWtm2jwbpiml0INA5/xYdRTs4k/HBoxhyJIGvKpoT5qJZ0EOcS4ipzPo1ezIwmoNSDUavdIPohN3SK00ma0xgaA0aG5DYMgha93KJTtlE5cha9Z/iJTtldXHyjjMpL7cp8DfVJK+3KfA31STb5BBRA5Gez9ERyruI3YhyByM9n6IglXcRuwIOfwEh5JVVit54Bg2jGyw1jcI0/2vq7dn5FbOHIcvzdwzcAcEAY0NwLK0FR/M2p7j3JPJG0N4MmiW5k9txASQelnspX6oitiA2DaURoya8Me3mIMJuddtUOOsuK6YwuhOeRQmHRwcQ3325ZjLTvRZe2VbDiSj2sfDa6CIYZEze3g3UDXdeFwS+n6UPymtaCez4xLdWjn6lBtWWDmmoGim8JmRm6NCnTecMlLckvTKzHI1jmFEOIEVrh1VAcW1HVUEdyv7Bdhy0VRVf2xaScvFAzhjA7ZE443OxfEhmTYMA6kzkutzOOaknRczAqK/vqRNeW6hmpWCYZpFhQgGjU8FrThrqNRkes86DTM8Wmk6N61iAMLWt5gBuFFrp43aYt1E3FpowuBOw2hsMwA2MH1MYPeCQCatfDNW1/uFPdpTnOrBcK6dncry8dzpeYa+JwYEbC4tc3ikvwmmIDJ1TTrQfd2cph8/ks54tNNhcU1ki0gktb3diBLxWMYrDhFDDDolf7Wtz8yEezrqt/f75lHuzKCI+KHaDDLDsiHCfJpWYK5qinLTjZjkmzCiOXyhknm9FVz0kYcV7CM2Oc07Wkj0U5rqNAJNESe7CRrSOWLM4Irg4nQDnz4c1bQI/CvY1vGc+gDRnpcMvn3KslbNfMkNgw3uiUIecg2piOINdQDcIz5lpN1rotlAXOIfFP8AMAaNboo2vPrPWs/HqdmMuZRVeQjcULXp5RK9somKGL0cole2U/DuRzHwU99uU+BvqklfblPgb6pJuXIIKIHIz2foryVPFbsCooXIj2PoriWdxG7Ag9R4CQ8kwOXuJMhy6DktYQc1116K66bUK/aNZfCymNo40A4/Ccn+h7iicuTceHja5p0OBb3EU9VGrVFxlpaZmVjz2KHSqujM8SnUhi6cUMLw/nwkUroKJp97aAt61zZKjr3dFreNnC2W/wD02v8AhLSfIFZdJxqEU1LTZq0Ayy3u00huZTTUucYY+dVlkFwa810DQm8m6T9CeHZtewhsGDimoA1cICe44vRaoCstuxFxzUINoePi2ACp8qrT2la6fhguq7kOgrLJyFwE5Gh6g8ub2X0cPJw3LUKrPvtDh4JqDE/qMwnax30cNy1mjcTHTSqdfpMbMcWh27VZ3TZlFdzuA3Nr/uQ4yJRtdOSI7oRsUF/U8+bWoGHuQfPtBgHf2V4OfedUQB/xNo7/AKg5UZi6ET/akAJiEQRUw6EaxR7qV218kGOikkZIs19i8buCNxu8B7LBoAPw2f4hWNVAsiDggQmHS2Gxp2hor51U2qMuBB8iJQzeY/xEr2yiQoavKf4iV7ZW4dyKfBU325T4G+qSV9uU+Bvqkm5cgwnhciPY+ispaJxW7FWw+RHsfRSZeJxRsQOo8BMfknh664RRBFXoipYITMaWNRRFXXCK0UzMbwtEGcjAGgLsWzEA8d3Gp3LyHPkkCtRzKHfsk2hENegKdXBtXMlBoQc+/elMkVZ1cTelGgylncPZ/BnS8FzduPEzuqBvWZxoJFRShFQdughahJWq2HJ8JpEKGajrY3R30G9ZTMzxcS46XEuO0mvqjS4VCmNvVIN/s3semOO4f2M+byPIb0eBVVjxWezwuDyZwbcOwtBz6/VTRGRoKkKzlqlbJOJA32lMqZY6g5/+w+iMOGQb9p0UCBCOsRcvgdX5BSauLNYdpogifbweGgyCvLjP4kTtA7wR6LOIVplwotBuY8MlnPcaAuJJOgBoGZPe5L4lUkM5+0A70Tros5HLs+OWjqaw4ANwCnXRsjho7KirQcR7Iz+g71XWhMtjTERzfdfEc4ZZ0LiR81pl2bJEvCFRx3Zu6uZvd8ytNapGZT0QovcS9xJoOXWJHEzslDd5D/ESvaKIcSHLxcole2VuHciPgrL7cp8DfVJK+3KfA31STT5BhMzkLuwfRNwI3FGxON5C7sH0UJgIaEv1PgJj8k0RF0IyhCIuwlQhLEdOCOq/EvQ8q0UBd+pP+KDtURrd44v+0b15JMqzPSMirm98righ40wzXwmgPnhQ7Zs4Txf3UIGVD/TzuNBJIt4SWmIVfeYe4lrvUBZTMTmgLUbFjBsOM46AKnYGuJWSPNaHWi41cUCfdKjYrk26IsqxtePCAY4a6DJp3ZbQUQe0rHbk2kYU1Dzo19Ybu/3f+rCtV4REFpxpk32lBn2mRMUOC3+5x3Bo9SiQxEM33h4oTHdFxHxD/wDKpvYvF3oDJFugFEtuWo6HZbWtyxRcDtlC8DfTcqOWbSh5hRW9rgOsyLUfzhzT/cHNbl3FwQ4O5DGbhA9dqbHtELEQBjbX4gtvD184yb6PB5lul3LaExAbEGn3XdpuR+vejVTFpvVuXrXpwFRmOTwKsGOAodvDymV7ZV/VD94D/ESvbK1DuRT4K6+3KfA31SSvtynwN9Uk2+TATw+RO7C8bBq0bF7D5Eex9FJhM4o2IPUK6NwK98CiborJ8NMRIaVoIRA1dhhXVaKVDAKohBmZTGxzXaHAtOwrL2tMKMWuyLSWnVmNP761sghLOPtGkhDmWPH/ABW1PaacJ8sKk47BcMqlQ3FmD7PMNbmXQtHVodTwuWex5YsoaEg/LnWiXZjNfFY19CIg4Mg6KEEU30RTKXJl4TsTWkmhAxOLgAdNAerLNZxXRvM1GTsyGy5JzorGsBxVBBGZA04jTRh0rYnhPQLHhwhSGxrBp4oAz7kosJEoXlLURAq+8crjlonO0Yx4TX5VVlTNdTTQYMSujg3f4FSjKdOzKZSIdHcry8Mg8yEEj3QS5/fXCfPzCpZEa+c12ZrVrFlw+VhVAIMMA1zGih2ocVuNZZUkzEm2TErk0uGQqAXUJ0VAWk3CseJAY8xKjHQ4dYpXT15+QRXCsmGwUaxrR1AAeQTzYQCLv5FnK+ByGU+CmmtTgVmToqgt8/xMr2yr0lUFun+Jle0VuHcinwQb7cp8DfVJK+3KfA31STUuTATwuRHsfRTJf3RsUOHyI9hSpd3FGxCzeP4aiOOamXsT2NeEpeghBjQFFdMlmkZK2LUxFlAVmiDEC0mnWg/7TnV4B2qjx1V4uW5EkxY1M2mhQleuacWthPGg4692Ed2ZUk9jePuRVWdBLRiFRSpr1mhBHfnuWtt0LK4cc1A58uqlFpNmRsUGGTnxB8qIeLlhup8D721UaLDUwrhzUcUKeMKJuI+sN4GkscBtLSFZR5eqHbcJl2GIDoyA5zq/fUs8Frcz+TYaGmr6/wDlardF5Mqyuoub3Bx+vks5l2cSuo0+eexH9znngC3U15A7wCfM+aHDuGc/aXxC8LV6SuS5GYoe1XlVyXLwuVEOi5UNtH+Jle0VcucqO1z/ABMt2itw7kQjX25T4G+qSV9uU+BvqkmnyYCZnIndhOwH8UbE00/wLuwfRNQJluEcZujnCFm8Gok4PSxqL7U3pN3hL2pvSbvCAbJWNIvUX2pvSbvH1SM03pN3hQoffEAzKzG17TExEMQ9QA1NBNANwWhumW9Ju8IRtK6AJJgR2sBOLA+jmg0pUHT3Ic02GxTUXbB1k00YKaXEnuz0/JHt0ZomE4HINdQbqkfI96EoVz43EfwkFj2cWgcSCNNagaa6qIwsWWbAhBhe1zqlznVGbj/6CqEadm8uRSVIusS9xqH7W3pDeF77U3pN3hHFSREjBoJJoACSeYAVKzS3bc9oicYgNGTW831JpmepH805j2OYXgB7S2oIqKilQs+mrrRw/C1sJ9QcL2va0A0pV4do17yhzT4DYmk9yLBjB2TDxWim06SVpdkww2DDAGEYQaDnIBJ3lBtiXXe17BFEJsNmZAe1+PqoOvnRuIrek3eFUI0VlmnwO4l5iXHCt6Td4XnDN6Td4RAJ3iXhcmzGb0hvC8MRvSbvCos7KpLV5TLdoq4MZvSbvCp7Uc0zMtQg8Y6wVqHciDF9uU+BvqklfblPgb6pJp8mC4k7wybpfg4kaHRzcLmmugjQUPusOzSeUtHefokkq1Wt0Wc/cVm/qhvKX3FZv6obykkqtfhBfcVm/qhvKX3FZv6obykkpa/CC+4bN/VDeUvuGzf1Q3n6JJKWvwli+4bN/VDeUvuGzf1Q3n6JJKWvwli+4bN/VDeUvuGzf1Q3n6JJKWvwli+4rN/VDefol9xWb+qG8pJKWvwli+4rN/VDeUvuKzf1Q3n6JJKWvwli+4rN/VDefol9xWb+qG8pJKWvwli+4rN/VDeUvuKzf1Q3lJJS1+EsX3DZv6obypFn2dZ0KI2IJlpLTUZn6JJKWvwhEvbbMGJMYmRA4YQKitK5r1JJRsuj/9k=">
            <a:hlinkClick r:id="rId2"/>
          </p:cNvPr>
          <p:cNvSpPr>
            <a:spLocks noChangeAspect="1" noChangeArrowheads="1"/>
          </p:cNvSpPr>
          <p:nvPr/>
        </p:nvSpPr>
        <p:spPr bwMode="auto">
          <a:xfrm>
            <a:off x="152400" y="-1638300"/>
            <a:ext cx="240982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5126" name="Picture 6" descr="http://4.bp.blogspot.com/-bszEeiyNpzM/T4l45srvM9I/AAAAAAAAA28/CI6wzIvCq6M/s320/060407_171053_1%5B1%5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176" y="0"/>
            <a:ext cx="3785920" cy="590973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p:cNvSpPr txBox="1"/>
          <p:nvPr/>
        </p:nvSpPr>
        <p:spPr>
          <a:xfrm>
            <a:off x="2051720" y="6093296"/>
            <a:ext cx="3384376" cy="646331"/>
          </a:xfrm>
          <a:prstGeom prst="rect">
            <a:avLst/>
          </a:prstGeom>
          <a:noFill/>
        </p:spPr>
        <p:txBody>
          <a:bodyPr wrap="square" rtlCol="0">
            <a:spAutoFit/>
          </a:bodyPr>
          <a:lstStyle/>
          <a:p>
            <a:r>
              <a:rPr lang="da-DK" sz="1200" dirty="0"/>
              <a:t>Tim Noble og Sue Webster: de nye barbarer, 1997, Glasforstærket plastik, gennemsigtigt harpiks, krydsfiner og fiberglas </a:t>
            </a:r>
          </a:p>
        </p:txBody>
      </p:sp>
    </p:spTree>
    <p:extLst>
      <p:ext uri="{BB962C8B-B14F-4D97-AF65-F5344CB8AC3E}">
        <p14:creationId xmlns:p14="http://schemas.microsoft.com/office/powerpoint/2010/main" val="1703780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xQPEBQUDxQUFBQPFA8UFBQUFBQUFBQUFBQWFhQVFBQYHCggGBolHBQUITEhJSkrLi4uFx8zODMsNygtLisBCgoKDg0OGhAQGiwkHiQsLCwsLCwsLiwsLCwsLCwsLCwsLCwsLCwsLCwsLCwsLCwsLCwsLCwsLCwsLCwsLCwsK//AABEIANAA8wMBIgACEQEDEQH/xAAcAAEAAQUBAQAAAAAAAAAAAAAAAQMEBQYHAgj/xABFEAABAwIDBAcEBgcHBQEAAAABAAIDBBEFEiEGMUFRBxMiYXGBkTKhscFCUmJygpIUI0NUotHhU4OTssLw8RUzc7PiFv/EABgBAQEBAQEAAAAAAAAAAAAAAAACAQME/8QAHxEBAQACAwEAAwEAAAAAAAAAAAECERIhMUEDUWET/9oADAMBAAIRAxEAPwDh6Ii0SpChSFgIiICIiAiIgKVCICKUQQpRVqOkfNI2OFjpJJDZrGAuc48gBvQUEXRaDoYxOVmZzYYb/Rll7XmGBwHqsTj3RriVEHOkpy+NmpkhIlbbiSG9oAcyEGoIpRBCIiAoUoghSiIIRSoQEREBERaIUqFIQFKIsBERAREQEUogIiICIiD3FEXuDWAuc8hrWjUlxNgAOJJX0p0abGxYRAHPDZKyZv6x+hEbT+yjPBo4n6RHIADi/RVTtdikT3gEU4kmsRe7mjKzTnme0+IXYK/HnAkQsLnEkBjbXJ7ySPiFGWWl447bnWVhb7MbpAeA7WU8NOR5rHjaNokY0xyMD3W9lws/cI3gjsuN9DuNt+oKs8JxTqYs1U4dYRd1iLDkLnQAK3h28bNOyFsf/cJDCHtkD7bx2dx7is5K4uX9NWAxNlZW0bWiKoJZOGgNDagEnM5vAuF76b2G+pXMV9D7fT09dQVgiczr4WOMkd7Zuqub2+s0i9/skL54VY3aMppCKUVJQilQgIiICIiCEREBERBClEWiVKhSFghFKIIUoiAiIgIiIClQiDaejqZrKw5w8gxSDLG0ve4hzHWa0bz2SurYRUR5c0WrTYtu0Ndl5EcLbrd3iuKbNVwp6qN7/Yu5j/uSNLHegdfyXXZJoYi2OnIDcrrDrOsOjrkl1gRcuJsf6Lln664eNqbhdBWlpmY4uB1b1jgwnm5gNj4KtikWH4dkqZLB9MOw46EXuA0BvtHUgBaVFV9U7MCbnd48Fe1eKdXTvZNFBMyaxe+plID3cgxrHZANwuQplVpaYrG2vpqyrw4PjFqh0sTy3KX9UXPLGjUk3zDvuFxELssmNxUlFK2nibE0QyjsPD2SFzbNJf8ASfmNiTrqN640umH1GfwRSitzQoUoghFKIIREQQhUoghFKIIUqFKApRSghERAREQEREEqFKICIlkBb5sRhRrAJBJl6kOZILHNmynqiOYItf7p5rRWNuQALk6ADUk9wC69sHgctBRPfUxuifVSAtY8Fr+rY2zXFp1Fy5+h107woy8Xh612tq5WOLXOsWHW44+PFZjD9s6mJmRnVEHQm1iVT2rpgIi/KM5IIdx/4WrYa+Rz2sHaLyAAd3eT3Aa+S5ydOlvbIbcbTiogbCI2MeXZpHMtq0G4Fhpe4B8loy7VtL0US4gY6iimgaDFDGWS52XMTcpcHNad9hwWoydEOKNflMMeX+06+IMPqc3uXXHqOWXdaGoW3Yz0b4jSML305fGNS+BzZgPEMOYDvtZakqSKFKhAQoiAoUqEBERAREQRZSgRBIRFKCEREBEUoIRFKAiL0xhcQGi5cQABvJOgCDadgNh58YmLY/1cMdutmIuG33NaPpPPLzK7rhXRFhcDQHwGdw3vmkeSfwtIaPRe9nJ6fB6OKmZa8be24ftJXayP8ze3IADgsphuMOqXWGjSp5RfCrmiw+loOzCyGEHhHGxl/EtFyta2xhlrbNj7LAQc4IJ9Fu5oGEWc0G/E7/VWUuEBt+rJb3HULMpa3GxwbbRr4wGuuQDYqdisNzEyBtybBo4gHj5rtU+D08gAqI2y25tAB8Rx81M9LAG5Y4mMHNjQ0g8wQo49aVvth6GUxRBrnWtra+7yVnimIyX9om3eqddSPhNzdzODh/q5FWckgIUV0eKPH5In3D3A356HuIWtdKWAQ1dOcQpGBksRH6XG0WztcQBMAOIJF+YNzu1ylbT8QlDI0kxu9ioY+J44FrwWn4pjlYnLHbh6hVJoixzmu3sLmnxabH4LwvS86EREBQpRBCIiAiIgIilAUqFKCEUogIiICIiAsrsrD1ldTNHGeE+TXBx9wWLWzdGsWbFKf7PXOP4Yn/Oyytk7dExMuknAJNrroWzjBEwZRyWg7TT9QQ7eLrbcDxhvVN+0AR8Vwx9d743dk/NeXzDitfjxAuOiuLucNV15o4rmpqWlUWOarGojtqrSGoN9ynatM3I5tlreJYewkmPsHl9H04LJOkNliMSnICnKtkYbEIcjTdwvyWDo5wZG9ztPFeMXrTffuWEwyrLiT9on33UaVtqe1dP1ddUtP9tK4fde4vb7nBYlbd0l04FVHK3dUwROv9pl2OHjZrPVaivRjdx5spqihSoVMEREBQpRBCIiAiKQgKVClAREQQpREBEUrAW9dD9NnrnvtpDTyG/Jz3MaPcXei0VdS6IoMlNUzf2kkcQ/u25z/wC1vosyvSsfVfbmUl7W8Lkq72KmdMQw/s7Dy4LFY87rJ997LM7AWbVSDnG0/ld/9Lg7up0NEGgK8LAFQin0SeawXbpzU6oiywMUxMjhbQL3iuI5b6rW6XF7S5b6vaXeht8wudva5G4ZFY1tPcFUocRDuK9urQlGkY/hBs4jl/srTKE5XWXdnV0U0ZZIxpuLEaXHgeC4hitN1FXNHvyPNjzae033EJIV52yj6yiifxppXMP3JW3v4ZmAea0Yros0Jmpp4xqXxFzR9uIh7QPHLbzXO1eF6c/yTtCIi6OaEUqEBERARQpQQpUKUEooUoCIiAiIsEoiI16a0kgAEkkAAakk7gBzXcXYWcKw6GB/thpdJ/5XnM8d9icvg1aR0N4GKrEmvkF46Mdcb7jJe0QPnd34F2TbbCG1cYOfIWEG9r9266jPxeDkcXacSd5VXAMU6rFo2XsHRvYeWZwDh/kHqspXYeyGQMjObKO048TxPd4LRMHk6/FYiN0lSwC31b5R/CFyxm7XTK60+iqKoBarbE8Ryha4/FBTueyZxBjAINvaB9k/74grV8Q2llmuGNIHMjVbyNL/ABzFLmwPitbnqD+kQuuRpK3+G7feFQLy91jrbVx7+AVDEXEBrvqvb79Pmsk7LWdGPFovrcb/ABUw7U3OpssNidM+NvWs4WDxvBHAkdyxzauN3tNIP2dR6FbMTbdI9o7OBabnkFhMczVFU6WNrj1nViwBOoY1vxCxNPKzO0AvAvv0FlstNikUYu8OcBuDXZXA/WDtdR3gpZrxvqth+HzwBsksMrWB2riw2A5nkO9c42gohT1U0Ytla85bbsjrOZ/C4Lq0+38jAckzpWG1myCzxprc7lzHauuFRUl7dLtaD4i/ysqw9c8/GGQqVC6uQoUotEIiFAuiIgIiIJREQERFgKURAClQpRrtPQnSdVSSSka1EpsfsRjKP4jItzxmotE8k7mlYrYik6jD6dpFj1MbiOTnjO6/m4qnjsmZuUfSI+N/kuOVd8Y0raKu6iCSQntydiMcbkHXyFz5LVujil63FKUAey8vPcI2Odc+g9U25xDranq2ns04y+Lz7Z+A8its6CaIGoqJ3i4ijZEL85XEu90Y/MtwmsUZXeTZOkyiLGR1MJIMZyPt9Rx7JPcHafiXOn4m9+hcTfhoPgu4YxhTJ43sZIA2RpaWPBLdeThqPQrjWJ4QaSd0bwbt3O0LXA7nN7j4LOvqin7It6+K2HZzDGVLj1oBiZYuB+kd4b81q4B7/RZrCKqdrCyGNzhcuJDTblqdymtZ/HqEAHqu0Pq8bfNctrIsjyBu4d3ct6nmqT7THBYSswvrDc2BJ1N9beHNbjlqmU2wsbjGGucLh4cQO4Gy9zYlFuIc06cDxFxuV7jtOcjbfQ004Aj+gWu1zP1bHcQ6RnkMrm/5nK5q9ou4uqmrjyktdc8rEH3hYdxvqeKKFcRbsUKVC1giItYhERARFKCEREEoiICIiwFKIgKtSQdbIxg3yPYz8zg35qktk6O8P/SMSgFriNxld3CMXH8WT1WVsd1c7q47DgLDwG5attPiApYHyu3sb2QeL3aMHr81tNdwA/2FyPpVxXPMynadIrSP+84WYPJpJ/GuEm7p6LdTbRXPJJLjckkk8ydSSvoXo72WZS4fGJA4S1DRNK4EhwLxdrbbuy3KPG54rhezeHfpdZBDa4mlja77l7vPk0OPkvrCKmDwNLd67Xvpxx/bX/8AoOY9meQD7TWut6WWE2l2JlmYXMlZK+MHK1zTHcfVzXK3SajkZu7TfsnX0WPmqd+8W4HQ+YUak9dN2uRUmzFVKTaHLY2JdcAH8RF/JbDR7HzNjs6qYy+uRjHuF+89YNfJbLV1ZKxk9SeajpWmLfsm7jUg/gPzcVbVOzIYP+9mP3bD1CybqtWU87n7lO2tdqaAN9rN3a6HwssNtJgjW0TZ4gRklc2XUn2tGnu1LR5rodPhJnbkDSSeI+j3kqKPZuXLLSzszRVTXNDmEOyvt2XW38uG8BVjbE5TccMKhXeJUD6aaSGYFskLi1wII1HEX4EajuKtV3cEKFKLWIREWgoUqEBSoUoIREQSiIgIilYCL3DC57g1jS5ztA1oJcT3ALfsE6Kamd7WzTQw5rXAJmeNL+y2zf4ktbJa5+uw9DeB9VBJVSCxqOxHfhGwm5/E7/IOauG9CETG3krJHkbxHC1g8AXOd6rcqaERxsiiGVsbWsaBua1osPcFGd1F4Y97W9dUNja+R5syNrnE8mtFyfcvnfFK01E8krt8r3OtyBPZb5Cw8l1TpcxoQQtpIz26gB0lt7YmnQficLeDXLkSn8c6238l+OndBezpnq3VTtI6UFjSRe8sgsbeDCfzhd+yEDs6rnXRewU+G07RoZGda483SnP8CB5LdDiTW2F1fKHFcOqLb1Z1gbJ7QHjuPqrTFMTcBcRg/isVr8m0QBtICwndfd6qMslSLyqorXLbu8tR4rGS0pJ3K/hxDiDofRVm1F9wFgONyfAC976KFMHJQnkrvC8CzHNJo3kN7vD+av6N7Z3m4IawNJ4aX0b6j4rJTVA4WHAdyST02q09PuZEA0DluHeVmKWFkQ01dxcd/wDQLCRYk1osP+UdiauWRNm1ptzsdTYtH+tGSZotHO0DO3uP1m/ZPlY6r562s2SqMMky1DQWOJDJWXMb+6/0XfZOvjvX0LUY+G6WLieAWF2nmZPA9lQy8cgsQeHIg8CN4Kc9MuG3zqiuMQpupley98p0PNu9p9LK3XVyQiIjBQpULQUqEQEREEoi2vBNjets6qqIYGn6Odj5D5A2b5k+Cy2RslvjVFuOzHRpiGIWcyExRH9rPeNtubW2zO8hbvXQdm8Pw6gs6F0JkFv1sj2SSX5tJ0Z+EBbP/wDpYXe1UxnxkB+ajnF/51Y7NdHjcIbmjtUTON3SmMBzR9SMG9m+dytgmnnI0ifY7w1gHqAdVZM2jpx+3h/O3+ars2npv3iL/Eb/ADUW7+rksVw+Yixjk/I/+S9ULJC+36NM0HfI/qmtHfbPmt5Lyzaum/eIv8Rv81WbtbS/vEP52pqX6bv6YjG+jCiq5nzTid8klrkT5RoLANAboAFhpuiagBsIpgftVBI9y3MbXUv7xD+dqpy7S0TtTPFf74VW9dVPH+NZrqM4dGyNnsMYAztF3ZboASQNRp7lg8Mx4STnOdG77ratosQpaiMCOqgDmEkBz+y4EWLXcvHhbyXOsWoWBkmSSEOc02yzBwJGtgSAuX10+M7tNtA0aRP1HAarW/8AqTpxZ4uCtOwyZ2c5udtdNeWq3ugobAXfA378zf8ASHLcppmN2vMIfLCwhxuwmzNb8P6rOUBcTv3+5WMcUYaB+k0wIv8ATc4DwGULJ4bHTb5q2I/Za5sY8yST8FHdV4y2FsLYQfrkuPwHuHvVOe6yEWKUDWBjZ6ZrW6ANkcPhvVvUVdCfZrYh+MH5K9M2xMkpCsajE8g03q9rH059mtpz52991hKuGI+zU0x/vSP9JU9te8PxctLne9WW0GP9bGW8TyXgwMDbdfT+UxPxYFRiw6J9xJU07Ad7usLneAaG++6DmWJn9Ye6w+fzVoupbVbNUVRHngqoW1DGtA4MlDRYB5to7TR1vHu5aRbfwXoxu48+UsqERFSRQiLQRFKCFKhEHuMajxHxW2ArVKf22/eb8QtoBU5LxVgV7BVAFewVC9q4cvYcqAcvQKwVgV7BVEFeg5Y1VDl6zKjdSHLBVuh13rwCl0NqMtG1zg47xY6cbbrq5zLxdRdB7uoJXm6i6G3q6guXglQSg9ly8Fy8krwSt0PRcqZchK8ErWbCVqc3tO+874lbUStXqR23fed8SrxRkpIiKkChSoWgpREH/9k=">
            <a:hlinkClick r:id="rId2"/>
          </p:cNvPr>
          <p:cNvSpPr>
            <a:spLocks noChangeAspect="1" noChangeArrowheads="1"/>
          </p:cNvSpPr>
          <p:nvPr/>
        </p:nvSpPr>
        <p:spPr bwMode="auto">
          <a:xfrm>
            <a:off x="0" y="-1790700"/>
            <a:ext cx="43719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 name="AutoShape 4" descr="data:image/jpeg;base64,/9j/4AAQSkZJRgABAQAAAQABAAD/2wCEAAkGBxQPEBQUDxQUFBQPFA8UFBQUFBQUFBQUFBQWFhQVFBQYHCggGBolHBQUITEhJSkrLi4uFx8zODMsNygtLisBCgoKDg0OGhAQGiwkHiQsLCwsLCwsLiwsLCwsLCwsLCwsLCwsLCwsLCwsLCwsLCwsLCwsLCwsLCwsLCwsLCwsK//AABEIANAA8wMBIgACEQEDEQH/xAAcAAEAAQUBAQAAAAAAAAAAAAAAAQMEBQYHAgj/xABFEAABAwIDBAcEBgcHBQEAAAABAAIDBBEFEiEGMUFRBxMiYXGBkTKhscFCUmJygpIUI0NUotHhU4OTssLw8RUzc7PiFv/EABgBAQEBAQEAAAAAAAAAAAAAAAACAQME/8QAHxEBAQACAwEAAwEAAAAAAAAAAAECERIhMUEDUWET/9oADAMBAAIRAxEAPwDh6Ii0SpChSFgIiICIiAiIgKVCICKUQQpRVqOkfNI2OFjpJJDZrGAuc48gBvQUEXRaDoYxOVmZzYYb/Rll7XmGBwHqsTj3RriVEHOkpy+NmpkhIlbbiSG9oAcyEGoIpRBCIiAoUoghSiIIRSoQEREBERaIUqFIQFKIsBERAREQEUogIiICIiD3FEXuDWAuc8hrWjUlxNgAOJJX0p0abGxYRAHPDZKyZv6x+hEbT+yjPBo4n6RHIADi/RVTtdikT3gEU4kmsRe7mjKzTnme0+IXYK/HnAkQsLnEkBjbXJ7ySPiFGWWl447bnWVhb7MbpAeA7WU8NOR5rHjaNokY0xyMD3W9lws/cI3gjsuN9DuNt+oKs8JxTqYs1U4dYRd1iLDkLnQAK3h28bNOyFsf/cJDCHtkD7bx2dx7is5K4uX9NWAxNlZW0bWiKoJZOGgNDagEnM5vAuF76b2G+pXMV9D7fT09dQVgiczr4WOMkd7Zuqub2+s0i9/skL54VY3aMppCKUVJQilQgIiICIiCEREBERBClEWiVKhSFghFKIIUoiAiIgIiIClQiDaejqZrKw5w8gxSDLG0ve4hzHWa0bz2SurYRUR5c0WrTYtu0Ndl5EcLbrd3iuKbNVwp6qN7/Yu5j/uSNLHegdfyXXZJoYi2OnIDcrrDrOsOjrkl1gRcuJsf6Lln664eNqbhdBWlpmY4uB1b1jgwnm5gNj4KtikWH4dkqZLB9MOw46EXuA0BvtHUgBaVFV9U7MCbnd48Fe1eKdXTvZNFBMyaxe+plID3cgxrHZANwuQplVpaYrG2vpqyrw4PjFqh0sTy3KX9UXPLGjUk3zDvuFxELssmNxUlFK2nibE0QyjsPD2SFzbNJf8ASfmNiTrqN640umH1GfwRSitzQoUoghFKIIREQQhUoghFKIIUqFKApRSghERAREQEREEqFKICIlkBb5sRhRrAJBJl6kOZILHNmynqiOYItf7p5rRWNuQALk6ADUk9wC69sHgctBRPfUxuifVSAtY8Fr+rY2zXFp1Fy5+h107woy8Xh612tq5WOLXOsWHW44+PFZjD9s6mJmRnVEHQm1iVT2rpgIi/KM5IIdx/4WrYa+Rz2sHaLyAAd3eT3Aa+S5ydOlvbIbcbTiogbCI2MeXZpHMtq0G4Fhpe4B8loy7VtL0US4gY6iimgaDFDGWS52XMTcpcHNad9hwWoydEOKNflMMeX+06+IMPqc3uXXHqOWXdaGoW3Yz0b4jSML305fGNS+BzZgPEMOYDvtZakqSKFKhAQoiAoUqEBERAREQRZSgRBIRFKCEREBEUoIRFKAiL0xhcQGi5cQABvJOgCDadgNh58YmLY/1cMdutmIuG33NaPpPPLzK7rhXRFhcDQHwGdw3vmkeSfwtIaPRe9nJ6fB6OKmZa8be24ftJXayP8ze3IADgsphuMOqXWGjSp5RfCrmiw+loOzCyGEHhHGxl/EtFyta2xhlrbNj7LAQc4IJ9Fu5oGEWc0G/E7/VWUuEBt+rJb3HULMpa3GxwbbRr4wGuuQDYqdisNzEyBtybBo4gHj5rtU+D08gAqI2y25tAB8Rx81M9LAG5Y4mMHNjQ0g8wQo49aVvth6GUxRBrnWtra+7yVnimIyX9om3eqddSPhNzdzODh/q5FWckgIUV0eKPH5In3D3A356HuIWtdKWAQ1dOcQpGBksRH6XG0WztcQBMAOIJF+YNzu1ylbT8QlDI0kxu9ioY+J44FrwWn4pjlYnLHbh6hVJoixzmu3sLmnxabH4LwvS86EREBQpRBCIiAiIgIilAUqFKCEUogIiICIiAsrsrD1ldTNHGeE+TXBx9wWLWzdGsWbFKf7PXOP4Yn/Oyytk7dExMuknAJNrroWzjBEwZRyWg7TT9QQ7eLrbcDxhvVN+0AR8Vwx9d743dk/NeXzDitfjxAuOiuLucNV15o4rmpqWlUWOarGojtqrSGoN9ynatM3I5tlreJYewkmPsHl9H04LJOkNliMSnICnKtkYbEIcjTdwvyWDo5wZG9ztPFeMXrTffuWEwyrLiT9on33UaVtqe1dP1ddUtP9tK4fde4vb7nBYlbd0l04FVHK3dUwROv9pl2OHjZrPVaivRjdx5spqihSoVMEREBQpRBCIiAiKQgKVClAREQQpREBEUrAW9dD9NnrnvtpDTyG/Jz3MaPcXei0VdS6IoMlNUzf2kkcQ/u25z/wC1vosyvSsfVfbmUl7W8Lkq72KmdMQw/s7Dy4LFY87rJ997LM7AWbVSDnG0/ld/9Lg7up0NEGgK8LAFQin0SeawXbpzU6oiywMUxMjhbQL3iuI5b6rW6XF7S5b6vaXeht8wudva5G4ZFY1tPcFUocRDuK9urQlGkY/hBs4jl/srTKE5XWXdnV0U0ZZIxpuLEaXHgeC4hitN1FXNHvyPNjzae033EJIV52yj6yiifxppXMP3JW3v4ZmAea0Yros0Jmpp4xqXxFzR9uIh7QPHLbzXO1eF6c/yTtCIi6OaEUqEBERARQpQQpUKUEooUoCIiAiIsEoiI16a0kgAEkkAAakk7gBzXcXYWcKw6GB/thpdJ/5XnM8d9icvg1aR0N4GKrEmvkF46Mdcb7jJe0QPnd34F2TbbCG1cYOfIWEG9r9266jPxeDkcXacSd5VXAMU6rFo2XsHRvYeWZwDh/kHqspXYeyGQMjObKO048TxPd4LRMHk6/FYiN0lSwC31b5R/CFyxm7XTK60+iqKoBarbE8Ryha4/FBTueyZxBjAINvaB9k/74grV8Q2llmuGNIHMjVbyNL/ABzFLmwPitbnqD+kQuuRpK3+G7feFQLy91jrbVx7+AVDEXEBrvqvb79Pmsk7LWdGPFovrcb/ABUw7U3OpssNidM+NvWs4WDxvBHAkdyxzauN3tNIP2dR6FbMTbdI9o7OBabnkFhMczVFU6WNrj1nViwBOoY1vxCxNPKzO0AvAvv0FlstNikUYu8OcBuDXZXA/WDtdR3gpZrxvqth+HzwBsksMrWB2riw2A5nkO9c42gohT1U0Ytla85bbsjrOZ/C4Lq0+38jAckzpWG1myCzxprc7lzHauuFRUl7dLtaD4i/ysqw9c8/GGQqVC6uQoUotEIiFAuiIgIiIJREQERFgKURAClQpRrtPQnSdVSSSka1EpsfsRjKP4jItzxmotE8k7mlYrYik6jD6dpFj1MbiOTnjO6/m4qnjsmZuUfSI+N/kuOVd8Y0raKu6iCSQntydiMcbkHXyFz5LVujil63FKUAey8vPcI2Odc+g9U25xDranq2ns04y+Lz7Z+A8its6CaIGoqJ3i4ijZEL85XEu90Y/MtwmsUZXeTZOkyiLGR1MJIMZyPt9Rx7JPcHafiXOn4m9+hcTfhoPgu4YxhTJ43sZIA2RpaWPBLdeThqPQrjWJ4QaSd0bwbt3O0LXA7nN7j4LOvqin7It6+K2HZzDGVLj1oBiZYuB+kd4b81q4B7/RZrCKqdrCyGNzhcuJDTblqdymtZ/HqEAHqu0Pq8bfNctrIsjyBu4d3ct6nmqT7THBYSswvrDc2BJ1N9beHNbjlqmU2wsbjGGucLh4cQO4Gy9zYlFuIc06cDxFxuV7jtOcjbfQ004Aj+gWu1zP1bHcQ6RnkMrm/5nK5q9ou4uqmrjyktdc8rEH3hYdxvqeKKFcRbsUKVC1giItYhERARFKCEREEoiICIiwFKIgKtSQdbIxg3yPYz8zg35qktk6O8P/SMSgFriNxld3CMXH8WT1WVsd1c7q47DgLDwG5attPiApYHyu3sb2QeL3aMHr81tNdwA/2FyPpVxXPMynadIrSP+84WYPJpJ/GuEm7p6LdTbRXPJJLjckkk8ydSSvoXo72WZS4fGJA4S1DRNK4EhwLxdrbbuy3KPG54rhezeHfpdZBDa4mlja77l7vPk0OPkvrCKmDwNLd67Xvpxx/bX/8AoOY9meQD7TWut6WWE2l2JlmYXMlZK+MHK1zTHcfVzXK3SajkZu7TfsnX0WPmqd+8W4HQ+YUak9dN2uRUmzFVKTaHLY2JdcAH8RF/JbDR7HzNjs6qYy+uRjHuF+89YNfJbLV1ZKxk9SeajpWmLfsm7jUg/gPzcVbVOzIYP+9mP3bD1CybqtWU87n7lO2tdqaAN9rN3a6HwssNtJgjW0TZ4gRklc2XUn2tGnu1LR5rodPhJnbkDSSeI+j3kqKPZuXLLSzszRVTXNDmEOyvt2XW38uG8BVjbE5TccMKhXeJUD6aaSGYFskLi1wII1HEX4EajuKtV3cEKFKLWIREWgoUqEBSoUoIREQSiIgIilYCL3DC57g1jS5ztA1oJcT3ALfsE6Kamd7WzTQw5rXAJmeNL+y2zf4ktbJa5+uw9DeB9VBJVSCxqOxHfhGwm5/E7/IOauG9CETG3krJHkbxHC1g8AXOd6rcqaERxsiiGVsbWsaBua1osPcFGd1F4Y97W9dUNja+R5syNrnE8mtFyfcvnfFK01E8krt8r3OtyBPZb5Cw8l1TpcxoQQtpIz26gB0lt7YmnQficLeDXLkSn8c6238l+OndBezpnq3VTtI6UFjSRe8sgsbeDCfzhd+yEDs6rnXRewU+G07RoZGda483SnP8CB5LdDiTW2F1fKHFcOqLb1Z1gbJ7QHjuPqrTFMTcBcRg/isVr8m0QBtICwndfd6qMslSLyqorXLbu8tR4rGS0pJ3K/hxDiDofRVm1F9wFgONyfAC976KFMHJQnkrvC8CzHNJo3kN7vD+av6N7Z3m4IawNJ4aX0b6j4rJTVA4WHAdyST02q09PuZEA0DluHeVmKWFkQ01dxcd/wDQLCRYk1osP+UdiauWRNm1ptzsdTYtH+tGSZotHO0DO3uP1m/ZPlY6r562s2SqMMky1DQWOJDJWXMb+6/0XfZOvjvX0LUY+G6WLieAWF2nmZPA9lQy8cgsQeHIg8CN4Kc9MuG3zqiuMQpupley98p0PNu9p9LK3XVyQiIjBQpULQUqEQEREEoi2vBNjets6qqIYGn6Odj5D5A2b5k+Cy2RslvjVFuOzHRpiGIWcyExRH9rPeNtubW2zO8hbvXQdm8Pw6gs6F0JkFv1sj2SSX5tJ0Z+EBbP/wDpYXe1UxnxkB+ajnF/51Y7NdHjcIbmjtUTON3SmMBzR9SMG9m+dytgmnnI0ifY7w1gHqAdVZM2jpx+3h/O3+ars2npv3iL/Eb/ADUW7+rksVw+Yixjk/I/+S9ULJC+36NM0HfI/qmtHfbPmt5Lyzaum/eIv8Rv81WbtbS/vEP52pqX6bv6YjG+jCiq5nzTid8klrkT5RoLANAboAFhpuiagBsIpgftVBI9y3MbXUv7xD+dqpy7S0TtTPFf74VW9dVPH+NZrqM4dGyNnsMYAztF3ZboASQNRp7lg8Mx4STnOdG77ratosQpaiMCOqgDmEkBz+y4EWLXcvHhbyXOsWoWBkmSSEOc02yzBwJGtgSAuX10+M7tNtA0aRP1HAarW/8AqTpxZ4uCtOwyZ2c5udtdNeWq3ugobAXfA378zf8ASHLcppmN2vMIfLCwhxuwmzNb8P6rOUBcTv3+5WMcUYaB+k0wIv8ATc4DwGULJ4bHTb5q2I/Za5sY8yST8FHdV4y2FsLYQfrkuPwHuHvVOe6yEWKUDWBjZ6ZrW6ANkcPhvVvUVdCfZrYh+MH5K9M2xMkpCsajE8g03q9rH059mtpz52991hKuGI+zU0x/vSP9JU9te8PxctLne9WW0GP9bGW8TyXgwMDbdfT+UxPxYFRiw6J9xJU07Ad7usLneAaG++6DmWJn9Ye6w+fzVoupbVbNUVRHngqoW1DGtA4MlDRYB5to7TR1vHu5aRbfwXoxu48+UsqERFSRQiLQRFKCFKhEHuMajxHxW2ArVKf22/eb8QtoBU5LxVgV7BVAFewVC9q4cvYcqAcvQKwVgV7BVEFeg5Y1VDl6zKjdSHLBVuh13rwCl0NqMtG1zg47xY6cbbrq5zLxdRdB7uoJXm6i6G3q6guXglQSg9ly8Fy8krwSt0PRcqZchK8ErWbCVqc3tO+874lbUStXqR23fed8SrxRkpIiKkChSoWgpREH/9k=">
            <a:hlinkClick r:id="rId2"/>
          </p:cNvPr>
          <p:cNvSpPr>
            <a:spLocks noChangeAspect="1" noChangeArrowheads="1"/>
          </p:cNvSpPr>
          <p:nvPr/>
        </p:nvSpPr>
        <p:spPr bwMode="auto">
          <a:xfrm>
            <a:off x="152400" y="-1638300"/>
            <a:ext cx="43719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4" name="AutoShape 6" descr="data:image/jpeg;base64,/9j/4AAQSkZJRgABAQAAAQABAAD/2wCEAAkGBxQPEBQUDxQUFBQPFA8UFBQUFBQUFBQUFBQWFhQVFBQYHCggGBolHBQUITEhJSkrLi4uFx8zODMsNygtLisBCgoKDg0OGhAQGiwkHiQsLCwsLCwsLiwsLCwsLCwsLCwsLCwsLCwsLCwsLCwsLCwsLCwsLCwsLCwsLCwsLCwsK//AABEIANAA8wMBIgACEQEDEQH/xAAcAAEAAQUBAQAAAAAAAAAAAAAAAQMEBQYHAgj/xABFEAABAwIDBAcEBgcHBQEAAAABAAIDBBEFEiEGMUFRBxMiYXGBkTKhscFCUmJygpIUI0NUotHhU4OTssLw8RUzc7PiFv/EABgBAQEBAQEAAAAAAAAAAAAAAAACAQME/8QAHxEBAQACAwEAAwEAAAAAAAAAAAECERIhMUEDUWET/9oADAMBAAIRAxEAPwDh6Ii0SpChSFgIiICIiAiIgKVCICKUQQpRVqOkfNI2OFjpJJDZrGAuc48gBvQUEXRaDoYxOVmZzYYb/Rll7XmGBwHqsTj3RriVEHOkpy+NmpkhIlbbiSG9oAcyEGoIpRBCIiAoUoghSiIIRSoQEREBERaIUqFIQFKIsBERAREQEUogIiICIiD3FEXuDWAuc8hrWjUlxNgAOJJX0p0abGxYRAHPDZKyZv6x+hEbT+yjPBo4n6RHIADi/RVTtdikT3gEU4kmsRe7mjKzTnme0+IXYK/HnAkQsLnEkBjbXJ7ySPiFGWWl447bnWVhb7MbpAeA7WU8NOR5rHjaNokY0xyMD3W9lws/cI3gjsuN9DuNt+oKs8JxTqYs1U4dYRd1iLDkLnQAK3h28bNOyFsf/cJDCHtkD7bx2dx7is5K4uX9NWAxNlZW0bWiKoJZOGgNDagEnM5vAuF76b2G+pXMV9D7fT09dQVgiczr4WOMkd7Zuqub2+s0i9/skL54VY3aMppCKUVJQilQgIiICIiCEREBERBClEWiVKhSFghFKIIUoiAiIgIiIClQiDaejqZrKw5w8gxSDLG0ve4hzHWa0bz2SurYRUR5c0WrTYtu0Ndl5EcLbrd3iuKbNVwp6qN7/Yu5j/uSNLHegdfyXXZJoYi2OnIDcrrDrOsOjrkl1gRcuJsf6Lln664eNqbhdBWlpmY4uB1b1jgwnm5gNj4KtikWH4dkqZLB9MOw46EXuA0BvtHUgBaVFV9U7MCbnd48Fe1eKdXTvZNFBMyaxe+plID3cgxrHZANwuQplVpaYrG2vpqyrw4PjFqh0sTy3KX9UXPLGjUk3zDvuFxELssmNxUlFK2nibE0QyjsPD2SFzbNJf8ASfmNiTrqN640umH1GfwRSitzQoUoghFKIIREQQhUoghFKIIUqFKApRSghERAREQEREEqFKICIlkBb5sRhRrAJBJl6kOZILHNmynqiOYItf7p5rRWNuQALk6ADUk9wC69sHgctBRPfUxuifVSAtY8Fr+rY2zXFp1Fy5+h107woy8Xh612tq5WOLXOsWHW44+PFZjD9s6mJmRnVEHQm1iVT2rpgIi/KM5IIdx/4WrYa+Rz2sHaLyAAd3eT3Aa+S5ydOlvbIbcbTiogbCI2MeXZpHMtq0G4Fhpe4B8loy7VtL0US4gY6iimgaDFDGWS52XMTcpcHNad9hwWoydEOKNflMMeX+06+IMPqc3uXXHqOWXdaGoW3Yz0b4jSML305fGNS+BzZgPEMOYDvtZakqSKFKhAQoiAoUqEBERAREQRZSgRBIRFKCEREBEUoIRFKAiL0xhcQGi5cQABvJOgCDadgNh58YmLY/1cMdutmIuG33NaPpPPLzK7rhXRFhcDQHwGdw3vmkeSfwtIaPRe9nJ6fB6OKmZa8be24ftJXayP8ze3IADgsphuMOqXWGjSp5RfCrmiw+loOzCyGEHhHGxl/EtFyta2xhlrbNj7LAQc4IJ9Fu5oGEWc0G/E7/VWUuEBt+rJb3HULMpa3GxwbbRr4wGuuQDYqdisNzEyBtybBo4gHj5rtU+D08gAqI2y25tAB8Rx81M9LAG5Y4mMHNjQ0g8wQo49aVvth6GUxRBrnWtra+7yVnimIyX9om3eqddSPhNzdzODh/q5FWckgIUV0eKPH5In3D3A356HuIWtdKWAQ1dOcQpGBksRH6XG0WztcQBMAOIJF+YNzu1ylbT8QlDI0kxu9ioY+J44FrwWn4pjlYnLHbh6hVJoixzmu3sLmnxabH4LwvS86EREBQpRBCIiAiIgIilAUqFKCEUogIiICIiAsrsrD1ldTNHGeE+TXBx9wWLWzdGsWbFKf7PXOP4Yn/Oyytk7dExMuknAJNrroWzjBEwZRyWg7TT9QQ7eLrbcDxhvVN+0AR8Vwx9d743dk/NeXzDitfjxAuOiuLucNV15o4rmpqWlUWOarGojtqrSGoN9ynatM3I5tlreJYewkmPsHl9H04LJOkNliMSnICnKtkYbEIcjTdwvyWDo5wZG9ztPFeMXrTffuWEwyrLiT9on33UaVtqe1dP1ddUtP9tK4fde4vb7nBYlbd0l04FVHK3dUwROv9pl2OHjZrPVaivRjdx5spqihSoVMEREBQpRBCIiAiKQgKVClAREQQpREBEUrAW9dD9NnrnvtpDTyG/Jz3MaPcXei0VdS6IoMlNUzf2kkcQ/u25z/wC1vosyvSsfVfbmUl7W8Lkq72KmdMQw/s7Dy4LFY87rJ997LM7AWbVSDnG0/ld/9Lg7up0NEGgK8LAFQin0SeawXbpzU6oiywMUxMjhbQL3iuI5b6rW6XF7S5b6vaXeht8wudva5G4ZFY1tPcFUocRDuK9urQlGkY/hBs4jl/srTKE5XWXdnV0U0ZZIxpuLEaXHgeC4hitN1FXNHvyPNjzae033EJIV52yj6yiifxppXMP3JW3v4ZmAea0Yros0Jmpp4xqXxFzR9uIh7QPHLbzXO1eF6c/yTtCIi6OaEUqEBERARQpQQpUKUEooUoCIiAiIsEoiI16a0kgAEkkAAakk7gBzXcXYWcKw6GB/thpdJ/5XnM8d9icvg1aR0N4GKrEmvkF46Mdcb7jJe0QPnd34F2TbbCG1cYOfIWEG9r9266jPxeDkcXacSd5VXAMU6rFo2XsHRvYeWZwDh/kHqspXYeyGQMjObKO048TxPd4LRMHk6/FYiN0lSwC31b5R/CFyxm7XTK60+iqKoBarbE8Ryha4/FBTueyZxBjAINvaB9k/74grV8Q2llmuGNIHMjVbyNL/ABzFLmwPitbnqD+kQuuRpK3+G7feFQLy91jrbVx7+AVDEXEBrvqvb79Pmsk7LWdGPFovrcb/ABUw7U3OpssNidM+NvWs4WDxvBHAkdyxzauN3tNIP2dR6FbMTbdI9o7OBabnkFhMczVFU6WNrj1nViwBOoY1vxCxNPKzO0AvAvv0FlstNikUYu8OcBuDXZXA/WDtdR3gpZrxvqth+HzwBsksMrWB2riw2A5nkO9c42gohT1U0Ytla85bbsjrOZ/C4Lq0+38jAckzpWG1myCzxprc7lzHauuFRUl7dLtaD4i/ysqw9c8/GGQqVC6uQoUotEIiFAuiIgIiIJREQERFgKURAClQpRrtPQnSdVSSSka1EpsfsRjKP4jItzxmotE8k7mlYrYik6jD6dpFj1MbiOTnjO6/m4qnjsmZuUfSI+N/kuOVd8Y0raKu6iCSQntydiMcbkHXyFz5LVujil63FKUAey8vPcI2Odc+g9U25xDranq2ns04y+Lz7Z+A8its6CaIGoqJ3i4ijZEL85XEu90Y/MtwmsUZXeTZOkyiLGR1MJIMZyPt9Rx7JPcHafiXOn4m9+hcTfhoPgu4YxhTJ43sZIA2RpaWPBLdeThqPQrjWJ4QaSd0bwbt3O0LXA7nN7j4LOvqin7It6+K2HZzDGVLj1oBiZYuB+kd4b81q4B7/RZrCKqdrCyGNzhcuJDTblqdymtZ/HqEAHqu0Pq8bfNctrIsjyBu4d3ct6nmqT7THBYSswvrDc2BJ1N9beHNbjlqmU2wsbjGGucLh4cQO4Gy9zYlFuIc06cDxFxuV7jtOcjbfQ004Aj+gWu1zP1bHcQ6RnkMrm/5nK5q9ou4uqmrjyktdc8rEH3hYdxvqeKKFcRbsUKVC1giItYhERARFKCEREEoiICIiwFKIgKtSQdbIxg3yPYz8zg35qktk6O8P/SMSgFriNxld3CMXH8WT1WVsd1c7q47DgLDwG5attPiApYHyu3sb2QeL3aMHr81tNdwA/2FyPpVxXPMynadIrSP+84WYPJpJ/GuEm7p6LdTbRXPJJLjckkk8ydSSvoXo72WZS4fGJA4S1DRNK4EhwLxdrbbuy3KPG54rhezeHfpdZBDa4mlja77l7vPk0OPkvrCKmDwNLd67Xvpxx/bX/8AoOY9meQD7TWut6WWE2l2JlmYXMlZK+MHK1zTHcfVzXK3SajkZu7TfsnX0WPmqd+8W4HQ+YUak9dN2uRUmzFVKTaHLY2JdcAH8RF/JbDR7HzNjs6qYy+uRjHuF+89YNfJbLV1ZKxk9SeajpWmLfsm7jUg/gPzcVbVOzIYP+9mP3bD1CybqtWU87n7lO2tdqaAN9rN3a6HwssNtJgjW0TZ4gRklc2XUn2tGnu1LR5rodPhJnbkDSSeI+j3kqKPZuXLLSzszRVTXNDmEOyvt2XW38uG8BVjbE5TccMKhXeJUD6aaSGYFskLi1wII1HEX4EajuKtV3cEKFKLWIREWgoUqEBSoUoIREQSiIgIilYCL3DC57g1jS5ztA1oJcT3ALfsE6Kamd7WzTQw5rXAJmeNL+y2zf4ktbJa5+uw9DeB9VBJVSCxqOxHfhGwm5/E7/IOauG9CETG3krJHkbxHC1g8AXOd6rcqaERxsiiGVsbWsaBua1osPcFGd1F4Y97W9dUNja+R5syNrnE8mtFyfcvnfFK01E8krt8r3OtyBPZb5Cw8l1TpcxoQQtpIz26gB0lt7YmnQficLeDXLkSn8c6238l+OndBezpnq3VTtI6UFjSRe8sgsbeDCfzhd+yEDs6rnXRewU+G07RoZGda483SnP8CB5LdDiTW2F1fKHFcOqLb1Z1gbJ7QHjuPqrTFMTcBcRg/isVr8m0QBtICwndfd6qMslSLyqorXLbu8tR4rGS0pJ3K/hxDiDofRVm1F9wFgONyfAC976KFMHJQnkrvC8CzHNJo3kN7vD+av6N7Z3m4IawNJ4aX0b6j4rJTVA4WHAdyST02q09PuZEA0DluHeVmKWFkQ01dxcd/wDQLCRYk1osP+UdiauWRNm1ptzsdTYtH+tGSZotHO0DO3uP1m/ZPlY6r562s2SqMMky1DQWOJDJWXMb+6/0XfZOvjvX0LUY+G6WLieAWF2nmZPA9lQy8cgsQeHIg8CN4Kc9MuG3zqiuMQpupley98p0PNu9p9LK3XVyQiIjBQpULQUqEQEREEoi2vBNjets6qqIYGn6Odj5D5A2b5k+Cy2RslvjVFuOzHRpiGIWcyExRH9rPeNtubW2zO8hbvXQdm8Pw6gs6F0JkFv1sj2SSX5tJ0Z+EBbP/wDpYXe1UxnxkB+ajnF/51Y7NdHjcIbmjtUTON3SmMBzR9SMG9m+dytgmnnI0ifY7w1gHqAdVZM2jpx+3h/O3+ars2npv3iL/Eb/ADUW7+rksVw+Yixjk/I/+S9ULJC+36NM0HfI/qmtHfbPmt5Lyzaum/eIv8Rv81WbtbS/vEP52pqX6bv6YjG+jCiq5nzTid8klrkT5RoLANAboAFhpuiagBsIpgftVBI9y3MbXUv7xD+dqpy7S0TtTPFf74VW9dVPH+NZrqM4dGyNnsMYAztF3ZboASQNRp7lg8Mx4STnOdG77ratosQpaiMCOqgDmEkBz+y4EWLXcvHhbyXOsWoWBkmSSEOc02yzBwJGtgSAuX10+M7tNtA0aRP1HAarW/8AqTpxZ4uCtOwyZ2c5udtdNeWq3ugobAXfA378zf8ASHLcppmN2vMIfLCwhxuwmzNb8P6rOUBcTv3+5WMcUYaB+k0wIv8ATc4DwGULJ4bHTb5q2I/Za5sY8yST8FHdV4y2FsLYQfrkuPwHuHvVOe6yEWKUDWBjZ6ZrW6ANkcPhvVvUVdCfZrYh+MH5K9M2xMkpCsajE8g03q9rH059mtpz52991hKuGI+zU0x/vSP9JU9te8PxctLne9WW0GP9bGW8TyXgwMDbdfT+UxPxYFRiw6J9xJU07Ad7usLneAaG++6DmWJn9Ye6w+fzVoupbVbNUVRHngqoW1DGtA4MlDRYB5to7TR1vHu5aRbfwXoxu48+UsqERFSRQiLQRFKCFKhEHuMajxHxW2ArVKf22/eb8QtoBU5LxVgV7BVAFewVC9q4cvYcqAcvQKwVgV7BVEFeg5Y1VDl6zKjdSHLBVuh13rwCl0NqMtG1zg47xY6cbbrq5zLxdRdB7uoJXm6i6G3q6guXglQSg9ly8Fy8krwSt0PRcqZchK8ErWbCVqc3tO+874lbUStXqR23fed8SrxRkpIiKkChSoWgpREH/9k=">
            <a:hlinkClick r:id="rId2"/>
          </p:cNvPr>
          <p:cNvSpPr>
            <a:spLocks noChangeAspect="1" noChangeArrowheads="1"/>
          </p:cNvSpPr>
          <p:nvPr/>
        </p:nvSpPr>
        <p:spPr bwMode="auto">
          <a:xfrm>
            <a:off x="304800" y="-1485900"/>
            <a:ext cx="43719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6152" name="Picture 8" descr="art blog - Marc Quinn - empty kingd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588"/>
            <a:ext cx="4752528" cy="6136702"/>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p:cNvSpPr txBox="1"/>
          <p:nvPr/>
        </p:nvSpPr>
        <p:spPr>
          <a:xfrm>
            <a:off x="1763688" y="6165304"/>
            <a:ext cx="4176464" cy="276999"/>
          </a:xfrm>
          <a:prstGeom prst="rect">
            <a:avLst/>
          </a:prstGeom>
          <a:noFill/>
        </p:spPr>
        <p:txBody>
          <a:bodyPr wrap="square" rtlCol="0">
            <a:spAutoFit/>
          </a:bodyPr>
          <a:lstStyle/>
          <a:p>
            <a:r>
              <a:rPr lang="da-DK" sz="1200" dirty="0"/>
              <a:t>Marc Quinn: Alison Lapper </a:t>
            </a:r>
            <a:r>
              <a:rPr lang="da-DK" sz="1200" dirty="0" err="1"/>
              <a:t>Pregnant</a:t>
            </a:r>
            <a:r>
              <a:rPr lang="da-DK" sz="1200" dirty="0"/>
              <a:t>, 2005, Marmor, 3,55m. </a:t>
            </a:r>
          </a:p>
        </p:txBody>
      </p:sp>
    </p:spTree>
    <p:extLst>
      <p:ext uri="{BB962C8B-B14F-4D97-AF65-F5344CB8AC3E}">
        <p14:creationId xmlns:p14="http://schemas.microsoft.com/office/powerpoint/2010/main" val="1400412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308653"/>
            <a:ext cx="7862056" cy="5241371"/>
          </a:xfrm>
          <a:prstGeom prst="rect">
            <a:avLst/>
          </a:prstGeom>
        </p:spPr>
      </p:pic>
      <p:sp>
        <p:nvSpPr>
          <p:cNvPr id="3" name="Tekstfelt 2"/>
          <p:cNvSpPr txBox="1"/>
          <p:nvPr/>
        </p:nvSpPr>
        <p:spPr>
          <a:xfrm>
            <a:off x="1115616" y="5733256"/>
            <a:ext cx="5472608" cy="276999"/>
          </a:xfrm>
          <a:prstGeom prst="rect">
            <a:avLst/>
          </a:prstGeom>
          <a:noFill/>
        </p:spPr>
        <p:txBody>
          <a:bodyPr wrap="square" rtlCol="0">
            <a:spAutoFit/>
          </a:bodyPr>
          <a:lstStyle/>
          <a:p>
            <a:r>
              <a:rPr lang="da-DK" sz="1200" dirty="0"/>
              <a:t>Peter Land: Mand i seng, årstal ikke angivet, materiale: voks, tekstiler og seng </a:t>
            </a:r>
          </a:p>
        </p:txBody>
      </p:sp>
    </p:spTree>
    <p:extLst>
      <p:ext uri="{BB962C8B-B14F-4D97-AF65-F5344CB8AC3E}">
        <p14:creationId xmlns:p14="http://schemas.microsoft.com/office/powerpoint/2010/main" val="685411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E1413D7F-20E1-9C61-8CCD-05FCBB1837B9}"/>
              </a:ext>
            </a:extLst>
          </p:cNvPr>
          <p:cNvSpPr txBox="1"/>
          <p:nvPr/>
        </p:nvSpPr>
        <p:spPr>
          <a:xfrm>
            <a:off x="0" y="5301208"/>
            <a:ext cx="8820472" cy="1477328"/>
          </a:xfrm>
          <a:prstGeom prst="rect">
            <a:avLst/>
          </a:prstGeom>
          <a:noFill/>
        </p:spPr>
        <p:txBody>
          <a:bodyPr wrap="square" rtlCol="0">
            <a:spAutoFit/>
          </a:bodyPr>
          <a:lstStyle/>
          <a:p>
            <a:endParaRPr lang="da-DK" dirty="0">
              <a:hlinkClick r:id="rId2"/>
            </a:endParaRPr>
          </a:p>
          <a:p>
            <a:endParaRPr lang="da-DK" dirty="0">
              <a:hlinkClick r:id="rId2"/>
            </a:endParaRPr>
          </a:p>
          <a:p>
            <a:endParaRPr lang="da-DK" dirty="0">
              <a:hlinkClick r:id="rId2"/>
            </a:endParaRPr>
          </a:p>
          <a:p>
            <a:r>
              <a:rPr lang="da-DK" dirty="0">
                <a:hlinkClick r:id="rId2"/>
              </a:rPr>
              <a:t>https://www.youtube.com/watch?v=nrMSzojDq28</a:t>
            </a:r>
            <a:endParaRPr lang="da-DK" dirty="0"/>
          </a:p>
          <a:p>
            <a:endParaRPr lang="da-DK" dirty="0"/>
          </a:p>
        </p:txBody>
      </p:sp>
      <p:pic>
        <p:nvPicPr>
          <p:cNvPr id="1026" name="Picture 2" descr="Polpette Al Grasso Di Marco — Evaristti Studios">
            <a:extLst>
              <a:ext uri="{FF2B5EF4-FFF2-40B4-BE49-F238E27FC236}">
                <a16:creationId xmlns:a16="http://schemas.microsoft.com/office/drawing/2014/main" id="{F72CF6BC-1DFE-2628-C111-24B487B623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32856"/>
            <a:ext cx="5556870" cy="3706551"/>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B91624D5-5472-B147-92B3-6896403589AA}"/>
              </a:ext>
            </a:extLst>
          </p:cNvPr>
          <p:cNvSpPr txBox="1"/>
          <p:nvPr/>
        </p:nvSpPr>
        <p:spPr>
          <a:xfrm>
            <a:off x="251520" y="79464"/>
            <a:ext cx="7200800" cy="1200329"/>
          </a:xfrm>
          <a:prstGeom prst="rect">
            <a:avLst/>
          </a:prstGeom>
          <a:noFill/>
        </p:spPr>
        <p:txBody>
          <a:bodyPr wrap="square" rtlCol="0">
            <a:spAutoFit/>
          </a:bodyPr>
          <a:lstStyle/>
          <a:p>
            <a:endParaRPr lang="da-DK" dirty="0"/>
          </a:p>
          <a:p>
            <a:r>
              <a:rPr lang="da-DK" dirty="0"/>
              <a:t>Marco </a:t>
            </a:r>
            <a:r>
              <a:rPr lang="da-DK" dirty="0" err="1"/>
              <a:t>Evarissti</a:t>
            </a:r>
            <a:r>
              <a:rPr lang="da-DK" dirty="0"/>
              <a:t>: </a:t>
            </a:r>
          </a:p>
          <a:p>
            <a:r>
              <a:rPr lang="da-DK" dirty="0" err="1"/>
              <a:t>Polpetto</a:t>
            </a:r>
            <a:r>
              <a:rPr lang="da-DK" dirty="0"/>
              <a:t> de </a:t>
            </a:r>
            <a:r>
              <a:rPr lang="da-DK" dirty="0" err="1"/>
              <a:t>grasso</a:t>
            </a:r>
            <a:r>
              <a:rPr lang="da-DK" dirty="0"/>
              <a:t> det Marco</a:t>
            </a:r>
            <a:br>
              <a:rPr lang="da-DK" dirty="0"/>
            </a:br>
            <a:r>
              <a:rPr lang="da-DK" dirty="0"/>
              <a:t>Performance, 2006</a:t>
            </a:r>
          </a:p>
        </p:txBody>
      </p:sp>
      <p:pic>
        <p:nvPicPr>
          <p:cNvPr id="1030" name="Picture 6">
            <a:extLst>
              <a:ext uri="{FF2B5EF4-FFF2-40B4-BE49-F238E27FC236}">
                <a16:creationId xmlns:a16="http://schemas.microsoft.com/office/drawing/2014/main" id="{39FEC9E6-CBCD-82EE-A67F-7822548E4D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98527"/>
            <a:ext cx="47625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C750EC7-2717-EAF8-89AA-5608ABBEE6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0422" y="2799880"/>
            <a:ext cx="4476750" cy="2981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432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39396"/>
            <a:ext cx="7848872" cy="5930258"/>
          </a:xfrm>
          <a:prstGeom prst="rect">
            <a:avLst/>
          </a:prstGeom>
        </p:spPr>
      </p:pic>
      <p:sp>
        <p:nvSpPr>
          <p:cNvPr id="3" name="Tekstfelt 2"/>
          <p:cNvSpPr txBox="1"/>
          <p:nvPr/>
        </p:nvSpPr>
        <p:spPr>
          <a:xfrm>
            <a:off x="1571625" y="5949280"/>
            <a:ext cx="5088607" cy="276999"/>
          </a:xfrm>
          <a:prstGeom prst="rect">
            <a:avLst/>
          </a:prstGeom>
          <a:noFill/>
        </p:spPr>
        <p:txBody>
          <a:bodyPr wrap="square" rtlCol="0">
            <a:spAutoFit/>
          </a:bodyPr>
          <a:lstStyle/>
          <a:p>
            <a:r>
              <a:rPr lang="da-DK" sz="1200" dirty="0"/>
              <a:t>Christian </a:t>
            </a:r>
            <a:r>
              <a:rPr lang="da-DK" sz="1200" dirty="0" err="1"/>
              <a:t>Lemmerz</a:t>
            </a:r>
            <a:r>
              <a:rPr lang="da-DK" sz="1200" dirty="0"/>
              <a:t>: High </a:t>
            </a:r>
            <a:r>
              <a:rPr lang="da-DK" sz="1200" dirty="0" err="1"/>
              <a:t>Noon</a:t>
            </a:r>
            <a:r>
              <a:rPr lang="da-DK" sz="1200" dirty="0"/>
              <a:t>, 2010, marmor</a:t>
            </a:r>
          </a:p>
        </p:txBody>
      </p:sp>
    </p:spTree>
    <p:extLst>
      <p:ext uri="{BB962C8B-B14F-4D97-AF65-F5344CB8AC3E}">
        <p14:creationId xmlns:p14="http://schemas.microsoft.com/office/powerpoint/2010/main" val="4045527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ristian Lemmerz: Virginia">
            <a:extLst>
              <a:ext uri="{FF2B5EF4-FFF2-40B4-BE49-F238E27FC236}">
                <a16:creationId xmlns:a16="http://schemas.microsoft.com/office/drawing/2014/main" id="{ED9E87AE-1B32-4094-25F4-946A642B2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32656"/>
            <a:ext cx="7167624" cy="5265447"/>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0F0CFD43-0263-14A0-B916-E163DDE760B5}"/>
              </a:ext>
            </a:extLst>
          </p:cNvPr>
          <p:cNvSpPr txBox="1"/>
          <p:nvPr/>
        </p:nvSpPr>
        <p:spPr>
          <a:xfrm>
            <a:off x="611560" y="5733256"/>
            <a:ext cx="6768752" cy="646331"/>
          </a:xfrm>
          <a:prstGeom prst="rect">
            <a:avLst/>
          </a:prstGeom>
          <a:noFill/>
        </p:spPr>
        <p:txBody>
          <a:bodyPr wrap="square" rtlCol="0">
            <a:spAutoFit/>
          </a:bodyPr>
          <a:lstStyle/>
          <a:p>
            <a:r>
              <a:rPr lang="da-DK" sz="1800" dirty="0"/>
              <a:t>Christian </a:t>
            </a:r>
            <a:r>
              <a:rPr lang="da-DK" sz="1800" dirty="0" err="1"/>
              <a:t>Lemmerz</a:t>
            </a:r>
            <a:r>
              <a:rPr lang="da-DK" sz="1800" dirty="0"/>
              <a:t>: kvinde, 2010, marmor</a:t>
            </a:r>
          </a:p>
          <a:p>
            <a:endParaRPr lang="da-DK" dirty="0"/>
          </a:p>
        </p:txBody>
      </p:sp>
    </p:spTree>
    <p:extLst>
      <p:ext uri="{BB962C8B-B14F-4D97-AF65-F5344CB8AC3E}">
        <p14:creationId xmlns:p14="http://schemas.microsoft.com/office/powerpoint/2010/main" val="1629817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atricia Piccinini, The Bond, 2016. Courtesy kunstneren">
            <a:extLst>
              <a:ext uri="{FF2B5EF4-FFF2-40B4-BE49-F238E27FC236}">
                <a16:creationId xmlns:a16="http://schemas.microsoft.com/office/drawing/2014/main" id="{FDF9FE48-1B0D-AD69-C780-659B2B136D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7632848" cy="5398395"/>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47CE76AC-CEA5-07B1-93A7-F36905F139BC}"/>
              </a:ext>
            </a:extLst>
          </p:cNvPr>
          <p:cNvSpPr txBox="1"/>
          <p:nvPr/>
        </p:nvSpPr>
        <p:spPr>
          <a:xfrm>
            <a:off x="539552" y="5877272"/>
            <a:ext cx="6768752" cy="923330"/>
          </a:xfrm>
          <a:prstGeom prst="rect">
            <a:avLst/>
          </a:prstGeom>
          <a:noFill/>
        </p:spPr>
        <p:txBody>
          <a:bodyPr wrap="square" rtlCol="0">
            <a:spAutoFit/>
          </a:bodyPr>
          <a:lstStyle/>
          <a:p>
            <a:r>
              <a:rPr lang="da-DK" dirty="0"/>
              <a:t>Patricia </a:t>
            </a:r>
            <a:r>
              <a:rPr lang="da-DK" dirty="0" err="1"/>
              <a:t>Piccini</a:t>
            </a:r>
            <a:r>
              <a:rPr lang="da-DK" dirty="0"/>
              <a:t>: The Bond, 2016</a:t>
            </a:r>
            <a:br>
              <a:rPr lang="da-DK" dirty="0"/>
            </a:br>
            <a:r>
              <a:rPr lang="da-DK" dirty="0"/>
              <a:t> materiale: glasfiber, voks, tekstiler</a:t>
            </a:r>
          </a:p>
          <a:p>
            <a:endParaRPr lang="da-DK" dirty="0"/>
          </a:p>
        </p:txBody>
      </p:sp>
    </p:spTree>
    <p:extLst>
      <p:ext uri="{BB962C8B-B14F-4D97-AF65-F5344CB8AC3E}">
        <p14:creationId xmlns:p14="http://schemas.microsoft.com/office/powerpoint/2010/main" val="3651699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pilotti Rist: Åbn min lysning - kunsten.nu - Online magasin og kalender  for billedkunst">
            <a:extLst>
              <a:ext uri="{FF2B5EF4-FFF2-40B4-BE49-F238E27FC236}">
                <a16:creationId xmlns:a16="http://schemas.microsoft.com/office/drawing/2014/main" id="{2D12F92D-A8D7-CE32-C518-B5F680E96C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476672"/>
            <a:ext cx="6969021" cy="5223137"/>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267C4799-E871-C4F0-20DC-E22ED082DF6B}"/>
              </a:ext>
            </a:extLst>
          </p:cNvPr>
          <p:cNvSpPr txBox="1"/>
          <p:nvPr/>
        </p:nvSpPr>
        <p:spPr>
          <a:xfrm>
            <a:off x="755576" y="5877272"/>
            <a:ext cx="6624736" cy="369332"/>
          </a:xfrm>
          <a:prstGeom prst="rect">
            <a:avLst/>
          </a:prstGeom>
          <a:noFill/>
        </p:spPr>
        <p:txBody>
          <a:bodyPr wrap="square" rtlCol="0">
            <a:spAutoFit/>
          </a:bodyPr>
          <a:lstStyle/>
          <a:p>
            <a:r>
              <a:rPr lang="da-DK" dirty="0" err="1"/>
              <a:t>Pipilotta</a:t>
            </a:r>
            <a:r>
              <a:rPr lang="da-DK" dirty="0"/>
              <a:t> Rist: Åben min lysning, videoværk, 2003</a:t>
            </a:r>
          </a:p>
        </p:txBody>
      </p:sp>
    </p:spTree>
    <p:extLst>
      <p:ext uri="{BB962C8B-B14F-4D97-AF65-F5344CB8AC3E}">
        <p14:creationId xmlns:p14="http://schemas.microsoft.com/office/powerpoint/2010/main" val="1952038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E82C32EB-CE4E-B9D0-F6DF-4FC2BB9D50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6EED163E-2430-F3E0-2BB2-3C993590E0C2}"/>
              </a:ext>
            </a:extLst>
          </p:cNvPr>
          <p:cNvSpPr txBox="1"/>
          <p:nvPr/>
        </p:nvSpPr>
        <p:spPr>
          <a:xfrm>
            <a:off x="107504" y="5805264"/>
            <a:ext cx="8856984" cy="369332"/>
          </a:xfrm>
          <a:prstGeom prst="rect">
            <a:avLst/>
          </a:prstGeom>
          <a:noFill/>
        </p:spPr>
        <p:txBody>
          <a:bodyPr wrap="square" rtlCol="0">
            <a:spAutoFit/>
          </a:bodyPr>
          <a:lstStyle/>
          <a:p>
            <a:r>
              <a:rPr lang="da-DK" dirty="0" err="1"/>
              <a:t>Pipilotta</a:t>
            </a:r>
            <a:r>
              <a:rPr lang="da-DK" dirty="0"/>
              <a:t> Rist: Åbn min lysning, video på Times Square, 2017</a:t>
            </a:r>
          </a:p>
        </p:txBody>
      </p:sp>
    </p:spTree>
    <p:extLst>
      <p:ext uri="{BB962C8B-B14F-4D97-AF65-F5344CB8AC3E}">
        <p14:creationId xmlns:p14="http://schemas.microsoft.com/office/powerpoint/2010/main" val="2553260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ansk Oscar historie">
            <a:extLst>
              <a:ext uri="{FF2B5EF4-FFF2-40B4-BE49-F238E27FC236}">
                <a16:creationId xmlns:a16="http://schemas.microsoft.com/office/drawing/2014/main" id="{05BE5F6D-6A19-E3A6-28B8-AF38F007CD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221088"/>
            <a:ext cx="2716621" cy="24449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unst skal være utrolig radikalt! - kunsten.nu - Online magasin og kalender  for billedkunst">
            <a:extLst>
              <a:ext uri="{FF2B5EF4-FFF2-40B4-BE49-F238E27FC236}">
                <a16:creationId xmlns:a16="http://schemas.microsoft.com/office/drawing/2014/main" id="{CE20BEF1-1C1A-EC06-5EAD-756B653EB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91953"/>
            <a:ext cx="8136902" cy="4068452"/>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1627DE94-3FE9-C7B2-AAA2-E04CE5762D9C}"/>
              </a:ext>
            </a:extLst>
          </p:cNvPr>
          <p:cNvSpPr txBox="1"/>
          <p:nvPr/>
        </p:nvSpPr>
        <p:spPr>
          <a:xfrm>
            <a:off x="3347864" y="5013176"/>
            <a:ext cx="5184576" cy="923330"/>
          </a:xfrm>
          <a:prstGeom prst="rect">
            <a:avLst/>
          </a:prstGeom>
          <a:noFill/>
        </p:spPr>
        <p:txBody>
          <a:bodyPr wrap="square" rtlCol="0">
            <a:spAutoFit/>
          </a:bodyPr>
          <a:lstStyle/>
          <a:p>
            <a:r>
              <a:rPr lang="da-DK" dirty="0"/>
              <a:t>Christian </a:t>
            </a:r>
            <a:r>
              <a:rPr lang="da-DK" dirty="0" err="1"/>
              <a:t>Lemmerz</a:t>
            </a:r>
            <a:r>
              <a:rPr lang="da-DK" dirty="0"/>
              <a:t>: Installation, 1994</a:t>
            </a:r>
          </a:p>
          <a:p>
            <a:r>
              <a:rPr lang="da-DK" dirty="0"/>
              <a:t>Inklusiv værket </a:t>
            </a:r>
            <a:r>
              <a:rPr lang="da-DK" dirty="0" err="1"/>
              <a:t>Blutspiegel</a:t>
            </a:r>
            <a:endParaRPr lang="da-DK" dirty="0"/>
          </a:p>
          <a:p>
            <a:endParaRPr lang="da-DK" dirty="0"/>
          </a:p>
        </p:txBody>
      </p:sp>
    </p:spTree>
    <p:extLst>
      <p:ext uri="{BB962C8B-B14F-4D97-AF65-F5344CB8AC3E}">
        <p14:creationId xmlns:p14="http://schemas.microsoft.com/office/powerpoint/2010/main" val="3321976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4A7F5E25-D24B-C28B-BBB8-871EF4E86687}"/>
              </a:ext>
            </a:extLst>
          </p:cNvPr>
          <p:cNvSpPr txBox="1"/>
          <p:nvPr/>
        </p:nvSpPr>
        <p:spPr>
          <a:xfrm>
            <a:off x="107504" y="188640"/>
            <a:ext cx="8280920" cy="369332"/>
          </a:xfrm>
          <a:prstGeom prst="rect">
            <a:avLst/>
          </a:prstGeom>
          <a:noFill/>
        </p:spPr>
        <p:txBody>
          <a:bodyPr wrap="square" rtlCol="0">
            <a:spAutoFit/>
          </a:bodyPr>
          <a:lstStyle/>
          <a:p>
            <a:r>
              <a:rPr lang="da-DK" b="1" dirty="0"/>
              <a:t>I det her forløb har vi arbejdet med følgende begreber og kunsthistoriske perioder</a:t>
            </a:r>
          </a:p>
        </p:txBody>
      </p:sp>
      <p:sp>
        <p:nvSpPr>
          <p:cNvPr id="3" name="Tekstfelt 2">
            <a:extLst>
              <a:ext uri="{FF2B5EF4-FFF2-40B4-BE49-F238E27FC236}">
                <a16:creationId xmlns:a16="http://schemas.microsoft.com/office/drawing/2014/main" id="{B8458E39-8E57-77D2-2A40-65CE9B720330}"/>
              </a:ext>
            </a:extLst>
          </p:cNvPr>
          <p:cNvSpPr txBox="1"/>
          <p:nvPr/>
        </p:nvSpPr>
        <p:spPr>
          <a:xfrm>
            <a:off x="323528" y="764704"/>
            <a:ext cx="3312368" cy="6309420"/>
          </a:xfrm>
          <a:prstGeom prst="rect">
            <a:avLst/>
          </a:prstGeom>
          <a:noFill/>
        </p:spPr>
        <p:txBody>
          <a:bodyPr wrap="square" rtlCol="0">
            <a:spAutoFit/>
          </a:bodyPr>
          <a:lstStyle/>
          <a:p>
            <a:r>
              <a:rPr lang="da-DK" b="1" dirty="0"/>
              <a:t>Den klassiske æstetik</a:t>
            </a:r>
          </a:p>
          <a:p>
            <a:endParaRPr lang="da-DK" b="1" dirty="0"/>
          </a:p>
          <a:p>
            <a:r>
              <a:rPr lang="da-DK" sz="1400" dirty="0"/>
              <a:t>Dominerer i store træk den europæiske kunsthistorie fra antikken til ca. 1880’erne.</a:t>
            </a:r>
          </a:p>
          <a:p>
            <a:endParaRPr lang="da-DK" sz="1400" dirty="0"/>
          </a:p>
          <a:p>
            <a:r>
              <a:rPr lang="da-DK" sz="1400" dirty="0"/>
              <a:t>Der arbejdes primært med maleri og skulptur. </a:t>
            </a:r>
          </a:p>
          <a:p>
            <a:r>
              <a:rPr lang="da-DK" sz="1400" dirty="0"/>
              <a:t>Skulpturerne er naturalistiske og idealiserede. Forestiller guder og gudinder eller betydningsfulde mennesker.</a:t>
            </a:r>
          </a:p>
          <a:p>
            <a:endParaRPr lang="da-DK" sz="1400" dirty="0"/>
          </a:p>
          <a:p>
            <a:r>
              <a:rPr lang="da-DK" sz="1400" dirty="0"/>
              <a:t>Værkerne udtrykker en forestilling om at ”det skønne </a:t>
            </a:r>
            <a:r>
              <a:rPr lang="da-DK" sz="1400" b="1" dirty="0"/>
              <a:t>er</a:t>
            </a:r>
            <a:r>
              <a:rPr lang="da-DK" sz="1400" dirty="0"/>
              <a:t> det sande.”</a:t>
            </a:r>
            <a:br>
              <a:rPr lang="da-DK" sz="1400" dirty="0"/>
            </a:br>
            <a:r>
              <a:rPr lang="da-DK" sz="1400" dirty="0"/>
              <a:t>Vi mennesker har ikke (i dette liv) adgang til den fulde skønhed. Men kunsten kan give os en indsigt i den evige skønhed og sandhed. </a:t>
            </a:r>
          </a:p>
          <a:p>
            <a:endParaRPr lang="da-DK" sz="1400" dirty="0"/>
          </a:p>
          <a:p>
            <a:r>
              <a:rPr lang="da-DK" sz="1400" dirty="0"/>
              <a:t>Skulpturerne er ofte udført i marmor eller bronze og står på en sokkel. </a:t>
            </a:r>
            <a:br>
              <a:rPr lang="da-DK" sz="1400" dirty="0"/>
            </a:br>
            <a:r>
              <a:rPr lang="da-DK" sz="1400" dirty="0"/>
              <a:t>Malerier udført i oliemaling og er sat i ramme. </a:t>
            </a:r>
            <a:br>
              <a:rPr lang="da-DK" sz="1400" dirty="0"/>
            </a:br>
            <a:endParaRPr lang="da-DK" sz="1400" dirty="0"/>
          </a:p>
          <a:p>
            <a:r>
              <a:rPr lang="da-DK" sz="1400" dirty="0"/>
              <a:t>Proportionerne er  harmoniske og posituren er ofte (men ikke altid) kontrapost </a:t>
            </a:r>
          </a:p>
          <a:p>
            <a:endParaRPr lang="da-DK" sz="1400" dirty="0"/>
          </a:p>
          <a:p>
            <a:endParaRPr lang="da-DK" dirty="0"/>
          </a:p>
        </p:txBody>
      </p:sp>
      <p:sp>
        <p:nvSpPr>
          <p:cNvPr id="4" name="Tekstfelt 3">
            <a:extLst>
              <a:ext uri="{FF2B5EF4-FFF2-40B4-BE49-F238E27FC236}">
                <a16:creationId xmlns:a16="http://schemas.microsoft.com/office/drawing/2014/main" id="{7CB7891B-EBBF-35F3-E433-CEE86756B7A5}"/>
              </a:ext>
            </a:extLst>
          </p:cNvPr>
          <p:cNvSpPr txBox="1"/>
          <p:nvPr/>
        </p:nvSpPr>
        <p:spPr>
          <a:xfrm>
            <a:off x="3779912" y="764704"/>
            <a:ext cx="5256584" cy="6586418"/>
          </a:xfrm>
          <a:prstGeom prst="rect">
            <a:avLst/>
          </a:prstGeom>
          <a:noFill/>
        </p:spPr>
        <p:txBody>
          <a:bodyPr wrap="square" rtlCol="0">
            <a:spAutoFit/>
          </a:bodyPr>
          <a:lstStyle/>
          <a:p>
            <a:r>
              <a:rPr lang="da-DK" b="1" dirty="0"/>
              <a:t>Den grimme æstetik</a:t>
            </a:r>
          </a:p>
          <a:p>
            <a:endParaRPr lang="da-DK" b="1" dirty="0"/>
          </a:p>
          <a:p>
            <a:r>
              <a:rPr lang="da-DK" sz="1400" dirty="0"/>
              <a:t>Kunstnere som fx Frants Henningsen begynder i slutningen af 1800-tallet at eksperimentere med et formsprog og et indhold som gør op med den klassiske æstetik. </a:t>
            </a:r>
            <a:br>
              <a:rPr lang="da-DK" sz="1400" dirty="0"/>
            </a:br>
            <a:r>
              <a:rPr lang="da-DK" sz="1400" dirty="0"/>
              <a:t>Mange samtidskunstnere har siden 1970’erne virkelig dyrket den grimme æstetik. </a:t>
            </a:r>
          </a:p>
          <a:p>
            <a:endParaRPr lang="da-DK" sz="1400" dirty="0"/>
          </a:p>
          <a:p>
            <a:r>
              <a:rPr lang="da-DK" sz="1400" dirty="0"/>
              <a:t>Samtidskunstens dyrker ”det grimme” bl.a. ved at bruge ulækre materialer, ved at lave deforme figurer og ved at vise morbide eller ulækre scener i deres værker. </a:t>
            </a:r>
          </a:p>
          <a:p>
            <a:endParaRPr lang="da-DK" sz="1400" dirty="0"/>
          </a:p>
          <a:p>
            <a:r>
              <a:rPr lang="da-DK" sz="1400" dirty="0"/>
              <a:t>Samtidskunstnerne arbejder indenfor mange forskellige medier: maleri, skulptur, fotografi, videokunst, installationer og performance og i mange forskellige materialer: alt fra marmor og gips til plastic, glasfiber, tøj, skrammel, og menneskelige udsondringer (snot, lort, sæd og fedt)</a:t>
            </a:r>
          </a:p>
          <a:p>
            <a:endParaRPr lang="da-DK" sz="1400" dirty="0"/>
          </a:p>
          <a:p>
            <a:r>
              <a:rPr lang="da-DK" sz="1400" dirty="0"/>
              <a:t>Ofte ligger der en ide om at kunsten skal vise og bearbejde noget af den virkelighed vi lever i, som ikke altid er smuk. Eller der er et ønske om at fungere som kontrast til de kommercielle perfektionerede billeder, som vi er omgivet af . </a:t>
            </a:r>
          </a:p>
          <a:p>
            <a:r>
              <a:rPr lang="da-DK" sz="1400" dirty="0"/>
              <a:t>Flere kunstnere bruger kontrasten mellem noget klassisk smukt (fx marmor) og noget grimt (fx en opsprættet krop) for at skabe et værk der appellerer til modsatrettede følelser i beskueren. </a:t>
            </a:r>
          </a:p>
          <a:p>
            <a:endParaRPr lang="da-DK" sz="1400" dirty="0"/>
          </a:p>
          <a:p>
            <a:r>
              <a:rPr lang="da-DK" sz="1400" dirty="0"/>
              <a:t>Vi har desuden arbejdet med </a:t>
            </a:r>
            <a:r>
              <a:rPr lang="da-DK" sz="1400" dirty="0" err="1"/>
              <a:t>Rosenkranz’s</a:t>
            </a:r>
            <a:r>
              <a:rPr lang="da-DK" sz="1400" dirty="0"/>
              <a:t> grimhedskategorier</a:t>
            </a:r>
            <a:r>
              <a:rPr lang="da-DK" sz="1600" dirty="0"/>
              <a:t>. </a:t>
            </a:r>
          </a:p>
          <a:p>
            <a:endParaRPr lang="da-DK" sz="1600" b="1" dirty="0"/>
          </a:p>
          <a:p>
            <a:endParaRPr lang="da-DK" dirty="0"/>
          </a:p>
        </p:txBody>
      </p:sp>
    </p:spTree>
    <p:extLst>
      <p:ext uri="{BB962C8B-B14F-4D97-AF65-F5344CB8AC3E}">
        <p14:creationId xmlns:p14="http://schemas.microsoft.com/office/powerpoint/2010/main" val="1841963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425" y="-529756"/>
            <a:ext cx="3635896" cy="6952001"/>
          </a:xfrm>
          <a:prstGeom prst="rect">
            <a:avLst/>
          </a:prstGeom>
        </p:spPr>
      </p:pic>
      <p:pic>
        <p:nvPicPr>
          <p:cNvPr id="1026" name="Picture 2" descr="Billedresultat for duane hans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7993" y="476671"/>
            <a:ext cx="4824582" cy="4939149"/>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p:cNvSpPr txBox="1"/>
          <p:nvPr/>
        </p:nvSpPr>
        <p:spPr>
          <a:xfrm>
            <a:off x="4572000" y="5495939"/>
            <a:ext cx="4176464" cy="1200329"/>
          </a:xfrm>
          <a:prstGeom prst="rect">
            <a:avLst/>
          </a:prstGeom>
          <a:noFill/>
        </p:spPr>
        <p:txBody>
          <a:bodyPr wrap="square" rtlCol="0">
            <a:spAutoFit/>
          </a:bodyPr>
          <a:lstStyle/>
          <a:p>
            <a:r>
              <a:rPr lang="da-DK" dirty="0" err="1"/>
              <a:t>Duane</a:t>
            </a:r>
            <a:r>
              <a:rPr lang="da-DK" dirty="0"/>
              <a:t> Hanson: Kvinde i supermarked, 1970, materiale: glasfiber, voks, tekstiler, dåser, pap, indkøbsvogn, </a:t>
            </a:r>
            <a:br>
              <a:rPr lang="da-DK" dirty="0"/>
            </a:br>
            <a:r>
              <a:rPr lang="da-DK" dirty="0"/>
              <a:t>1,70 m</a:t>
            </a:r>
          </a:p>
        </p:txBody>
      </p:sp>
      <p:sp>
        <p:nvSpPr>
          <p:cNvPr id="4" name="Tekstfelt 3">
            <a:extLst>
              <a:ext uri="{FF2B5EF4-FFF2-40B4-BE49-F238E27FC236}">
                <a16:creationId xmlns:a16="http://schemas.microsoft.com/office/drawing/2014/main" id="{9A686DAE-076F-48FF-B2EB-AE21C284CDBB}"/>
              </a:ext>
            </a:extLst>
          </p:cNvPr>
          <p:cNvSpPr txBox="1"/>
          <p:nvPr/>
        </p:nvSpPr>
        <p:spPr>
          <a:xfrm>
            <a:off x="251520" y="6453336"/>
            <a:ext cx="3816424" cy="369332"/>
          </a:xfrm>
          <a:prstGeom prst="rect">
            <a:avLst/>
          </a:prstGeom>
          <a:noFill/>
        </p:spPr>
        <p:txBody>
          <a:bodyPr wrap="square" rtlCol="0">
            <a:spAutoFit/>
          </a:bodyPr>
          <a:lstStyle/>
          <a:p>
            <a:r>
              <a:rPr lang="da-DK" dirty="0"/>
              <a:t>Michelangelo: David ca. 1500</a:t>
            </a:r>
          </a:p>
        </p:txBody>
      </p:sp>
    </p:spTree>
    <p:extLst>
      <p:ext uri="{BB962C8B-B14F-4D97-AF65-F5344CB8AC3E}">
        <p14:creationId xmlns:p14="http://schemas.microsoft.com/office/powerpoint/2010/main" val="3795837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p:cNvSpPr txBox="1"/>
          <p:nvPr/>
        </p:nvSpPr>
        <p:spPr>
          <a:xfrm>
            <a:off x="395536" y="6021288"/>
            <a:ext cx="8568952" cy="369332"/>
          </a:xfrm>
          <a:prstGeom prst="rect">
            <a:avLst/>
          </a:prstGeom>
          <a:noFill/>
        </p:spPr>
        <p:txBody>
          <a:bodyPr wrap="square" rtlCol="0">
            <a:spAutoFit/>
          </a:bodyPr>
          <a:lstStyle/>
          <a:p>
            <a:r>
              <a:rPr lang="da-DK" dirty="0"/>
              <a:t>                                                                            Christian </a:t>
            </a:r>
            <a:r>
              <a:rPr lang="da-DK" dirty="0" err="1"/>
              <a:t>Lemmerz</a:t>
            </a:r>
            <a:r>
              <a:rPr lang="da-DK" dirty="0"/>
              <a:t>: Kvinde, 2010, marmor</a:t>
            </a:r>
          </a:p>
        </p:txBody>
      </p:sp>
      <p:sp>
        <p:nvSpPr>
          <p:cNvPr id="5" name="Tekstfelt 4">
            <a:extLst>
              <a:ext uri="{FF2B5EF4-FFF2-40B4-BE49-F238E27FC236}">
                <a16:creationId xmlns:a16="http://schemas.microsoft.com/office/drawing/2014/main" id="{12C9707F-5002-4ECF-9D8D-23365FF9995F}"/>
              </a:ext>
            </a:extLst>
          </p:cNvPr>
          <p:cNvSpPr txBox="1"/>
          <p:nvPr/>
        </p:nvSpPr>
        <p:spPr>
          <a:xfrm>
            <a:off x="179512" y="6165304"/>
            <a:ext cx="3462334" cy="646331"/>
          </a:xfrm>
          <a:prstGeom prst="rect">
            <a:avLst/>
          </a:prstGeom>
          <a:noFill/>
        </p:spPr>
        <p:txBody>
          <a:bodyPr wrap="square" rtlCol="0">
            <a:spAutoFit/>
          </a:bodyPr>
          <a:lstStyle/>
          <a:p>
            <a:r>
              <a:rPr lang="da-DK" sz="1800"/>
              <a:t>Thorvaldsen: Jason med det gyldne skind, 1803,  marmor, 2,42 m</a:t>
            </a:r>
            <a:endParaRPr lang="da-DK" sz="1800" dirty="0"/>
          </a:p>
        </p:txBody>
      </p:sp>
      <p:pic>
        <p:nvPicPr>
          <p:cNvPr id="6" name="Picture 2" descr="Christian Lemmerz: Virginia">
            <a:extLst>
              <a:ext uri="{FF2B5EF4-FFF2-40B4-BE49-F238E27FC236}">
                <a16:creationId xmlns:a16="http://schemas.microsoft.com/office/drawing/2014/main" id="{0E67050A-C807-DD4F-0671-D978D07EDA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2745" y="1268760"/>
            <a:ext cx="5391174" cy="3960440"/>
          </a:xfrm>
          <a:prstGeom prst="rect">
            <a:avLst/>
          </a:prstGeom>
          <a:noFill/>
          <a:extLst>
            <a:ext uri="{909E8E84-426E-40DD-AFC4-6F175D3DCCD1}">
              <a14:hiddenFill xmlns:a14="http://schemas.microsoft.com/office/drawing/2010/main">
                <a:solidFill>
                  <a:srgbClr val="FFFFFF"/>
                </a:solidFill>
              </a14:hiddenFill>
            </a:ext>
          </a:extLst>
        </p:spPr>
      </p:pic>
      <p:pic>
        <p:nvPicPr>
          <p:cNvPr id="3" name="Billede 2">
            <a:extLst>
              <a:ext uri="{FF2B5EF4-FFF2-40B4-BE49-F238E27FC236}">
                <a16:creationId xmlns:a16="http://schemas.microsoft.com/office/drawing/2014/main" id="{1F584F41-9A2A-B30A-B46F-69200851F9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60648"/>
            <a:ext cx="2984406" cy="5760640"/>
          </a:xfrm>
          <a:prstGeom prst="rect">
            <a:avLst/>
          </a:prstGeom>
        </p:spPr>
      </p:pic>
    </p:spTree>
    <p:extLst>
      <p:ext uri="{BB962C8B-B14F-4D97-AF65-F5344CB8AC3E}">
        <p14:creationId xmlns:p14="http://schemas.microsoft.com/office/powerpoint/2010/main" val="1635758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1124744"/>
            <a:ext cx="5962446" cy="3974964"/>
          </a:xfrm>
          <a:prstGeom prst="rect">
            <a:avLst/>
          </a:prstGeom>
        </p:spPr>
      </p:pic>
      <p:sp>
        <p:nvSpPr>
          <p:cNvPr id="4" name="Tekstfelt 3"/>
          <p:cNvSpPr txBox="1"/>
          <p:nvPr/>
        </p:nvSpPr>
        <p:spPr>
          <a:xfrm>
            <a:off x="3851920" y="5517232"/>
            <a:ext cx="5292080" cy="923330"/>
          </a:xfrm>
          <a:prstGeom prst="rect">
            <a:avLst/>
          </a:prstGeom>
          <a:noFill/>
        </p:spPr>
        <p:txBody>
          <a:bodyPr wrap="square" rtlCol="0">
            <a:spAutoFit/>
          </a:bodyPr>
          <a:lstStyle/>
          <a:p>
            <a:r>
              <a:rPr lang="da-DK" dirty="0"/>
              <a:t> Peter Land: Mand i seng, installation, årstal ikke angivet men ca. 2010, materiale: voks, tekstiler og seng </a:t>
            </a:r>
          </a:p>
        </p:txBody>
      </p:sp>
      <p:sp>
        <p:nvSpPr>
          <p:cNvPr id="5" name="Tekstfelt 4">
            <a:extLst>
              <a:ext uri="{FF2B5EF4-FFF2-40B4-BE49-F238E27FC236}">
                <a16:creationId xmlns:a16="http://schemas.microsoft.com/office/drawing/2014/main" id="{4968C07F-8E47-4FF4-B7D8-86979521630D}"/>
              </a:ext>
            </a:extLst>
          </p:cNvPr>
          <p:cNvSpPr txBox="1"/>
          <p:nvPr/>
        </p:nvSpPr>
        <p:spPr>
          <a:xfrm>
            <a:off x="395536" y="6165304"/>
            <a:ext cx="3096344" cy="861774"/>
          </a:xfrm>
          <a:prstGeom prst="rect">
            <a:avLst/>
          </a:prstGeom>
          <a:noFill/>
        </p:spPr>
        <p:txBody>
          <a:bodyPr wrap="square" rtlCol="0">
            <a:spAutoFit/>
          </a:bodyPr>
          <a:lstStyle/>
          <a:p>
            <a:r>
              <a:rPr lang="da-DK" dirty="0"/>
              <a:t> </a:t>
            </a:r>
            <a:r>
              <a:rPr lang="da-DK" sz="1400" dirty="0"/>
              <a:t>Spydbæreren ca. 450 f. kr. Marmor, 198 cm. </a:t>
            </a:r>
          </a:p>
          <a:p>
            <a:endParaRPr lang="da-DK" dirty="0"/>
          </a:p>
        </p:txBody>
      </p:sp>
      <p:pic>
        <p:nvPicPr>
          <p:cNvPr id="6" name="Picture 2" descr="http://www.old.statsskole.dk/images/klassisk/doryphoros1%5b1%5d.jpg">
            <a:hlinkClick r:id="rId3"/>
            <a:extLst>
              <a:ext uri="{FF2B5EF4-FFF2-40B4-BE49-F238E27FC236}">
                <a16:creationId xmlns:a16="http://schemas.microsoft.com/office/drawing/2014/main" id="{6F4DD6EB-4E25-A0D2-9CB4-F8165D3EAF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23364"/>
            <a:ext cx="3456384" cy="5707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179132"/>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8111</TotalTime>
  <Words>760</Words>
  <Application>Microsoft Macintosh PowerPoint</Application>
  <PresentationFormat>Skærmshow (4:3)</PresentationFormat>
  <Paragraphs>64</Paragraphs>
  <Slides>31</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31</vt:i4>
      </vt:variant>
    </vt:vector>
  </HeadingPairs>
  <TitlesOfParts>
    <vt:vector size="34" baseType="lpstr">
      <vt:lpstr>Arial</vt:lpstr>
      <vt:lpstr>Calibri</vt:lpstr>
      <vt:lpstr>Kontortema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Trine</dc:creator>
  <cp:lastModifiedBy>Anders Mølgaard</cp:lastModifiedBy>
  <cp:revision>79</cp:revision>
  <cp:lastPrinted>2020-02-24T12:35:00Z</cp:lastPrinted>
  <dcterms:created xsi:type="dcterms:W3CDTF">2013-12-08T19:37:15Z</dcterms:created>
  <dcterms:modified xsi:type="dcterms:W3CDTF">2025-01-06T10:19:32Z</dcterms:modified>
</cp:coreProperties>
</file>