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eb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21"/>
  </p:notesMasterIdLst>
  <p:sldIdLst>
    <p:sldId id="256" r:id="rId5"/>
    <p:sldId id="257" r:id="rId6"/>
    <p:sldId id="272" r:id="rId7"/>
    <p:sldId id="258" r:id="rId8"/>
    <p:sldId id="259" r:id="rId9"/>
    <p:sldId id="260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96600B-EF14-462D-813A-C848C80AA17E}" v="8" dt="2020-02-06T20:59:18.633"/>
  </p1510:revLst>
</p1510:revInfo>
</file>

<file path=ppt/tableStyles.xml><?xml version="1.0" encoding="utf-8"?>
<a:tblStyleLst xmlns:a="http://schemas.openxmlformats.org/drawingml/2006/main" def="{F9F0B2FC-5375-4F06-AA62-7F3FC5D21ED5}">
  <a:tblStyle styleId="{F9F0B2FC-5375-4F06-AA62-7F3FC5D21ED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c485a872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c485a872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Intro til frekvensfunktion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aeb41878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aeb418782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c485a872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c485a872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c485a872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c485a8728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aeb418782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aeb418782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aeb418782_3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aeb418782_3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4aeb418782_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4aeb418782_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4aeb418782_3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4aeb418782_3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4c485a872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4c485a872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4c5e9e38d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4c5e9e38d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aeb5cd9b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4aeb5cd9b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4c5e9e38d9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4c5e9e38d9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4c5e9e38d9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4c5e9e38d9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c5e9e38d9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4c5e9e38d9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lusstxa2.systime.dk/?id=p276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eb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Normalfordelingen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eksempler og øvelser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4131475" y="4533500"/>
            <a:ext cx="49269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700"/>
              <a:t>HE Jan 2019, baseret på </a:t>
            </a:r>
            <a:r>
              <a:rPr lang="da" sz="700" u="sng">
                <a:solidFill>
                  <a:schemeClr val="hlink"/>
                </a:solidFill>
                <a:hlinkClick r:id="rId3"/>
              </a:rPr>
              <a:t>systimes Plus+ A2</a:t>
            </a:r>
            <a:endParaRPr sz="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/>
              <a:t>Histogrammer med flere og flere data</a:t>
            </a:r>
            <a:endParaRPr sz="270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000" y="1763425"/>
            <a:ext cx="2772975" cy="194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5022" y="1834500"/>
            <a:ext cx="2823478" cy="194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7547" y="1834500"/>
            <a:ext cx="2823452" cy="194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C7B9A0-6436-435F-A411-FFE83AE26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Krabber og tagsten</a:t>
            </a:r>
          </a:p>
        </p:txBody>
      </p:sp>
      <p:pic>
        <p:nvPicPr>
          <p:cNvPr id="1026" name="Picture 2" descr="Billedresultat for krabber">
            <a:extLst>
              <a:ext uri="{FF2B5EF4-FFF2-40B4-BE49-F238E27FC236}">
                <a16:creationId xmlns:a16="http://schemas.microsoft.com/office/drawing/2014/main" id="{52D69CDD-7DB8-490A-8B99-B2590F12E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15" y="1270746"/>
            <a:ext cx="3267635" cy="326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 descr="Et billede, der indeholder bygning, flise, tag, sidder&#10;&#10;Automatisk genereret beskrivelse">
            <a:extLst>
              <a:ext uri="{FF2B5EF4-FFF2-40B4-BE49-F238E27FC236}">
                <a16:creationId xmlns:a16="http://schemas.microsoft.com/office/drawing/2014/main" id="{8E44E5E1-AD1D-422F-982B-06F199E4C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288" y="1673340"/>
            <a:ext cx="4542865" cy="302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02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/>
              <a:t>Histogrammer baseret på statistik (krabber og tagsten)</a:t>
            </a:r>
            <a:endParaRPr sz="2700"/>
          </a:p>
        </p:txBody>
      </p:sp>
      <p:grpSp>
        <p:nvGrpSpPr>
          <p:cNvPr id="70" name="Google Shape;70;p15"/>
          <p:cNvGrpSpPr/>
          <p:nvPr/>
        </p:nvGrpSpPr>
        <p:grpSpPr>
          <a:xfrm>
            <a:off x="376375" y="1161575"/>
            <a:ext cx="4193099" cy="3820974"/>
            <a:chOff x="376375" y="1161575"/>
            <a:chExt cx="4193099" cy="3820974"/>
          </a:xfrm>
        </p:grpSpPr>
        <p:pic>
          <p:nvPicPr>
            <p:cNvPr id="71" name="Google Shape;71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61163" y="1161575"/>
              <a:ext cx="3908311" cy="38209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" name="Google Shape;72;p15"/>
            <p:cNvSpPr txBox="1"/>
            <p:nvPr/>
          </p:nvSpPr>
          <p:spPr>
            <a:xfrm>
              <a:off x="376375" y="1556800"/>
              <a:ext cx="1625400" cy="61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/>
                <a:t>observationssæt på 128 krabber</a:t>
              </a:r>
              <a:endParaRPr/>
            </a:p>
          </p:txBody>
        </p:sp>
      </p:grpSp>
      <p:grpSp>
        <p:nvGrpSpPr>
          <p:cNvPr id="73" name="Google Shape;73;p15"/>
          <p:cNvGrpSpPr/>
          <p:nvPr/>
        </p:nvGrpSpPr>
        <p:grpSpPr>
          <a:xfrm>
            <a:off x="4507850" y="1161575"/>
            <a:ext cx="3974979" cy="3820974"/>
            <a:chOff x="4507850" y="1161575"/>
            <a:chExt cx="3974979" cy="3820974"/>
          </a:xfrm>
        </p:grpSpPr>
        <p:pic>
          <p:nvPicPr>
            <p:cNvPr id="74" name="Google Shape;74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21899" y="1161575"/>
              <a:ext cx="3760931" cy="38209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p15"/>
            <p:cNvSpPr txBox="1"/>
            <p:nvPr/>
          </p:nvSpPr>
          <p:spPr>
            <a:xfrm>
              <a:off x="4507850" y="1556800"/>
              <a:ext cx="1709100" cy="61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/>
                <a:t>observationssæt på 93 tagsten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/>
              <a:t>Normalfordelingsmodel</a:t>
            </a:r>
            <a:endParaRPr sz="2700"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550" y="1187225"/>
            <a:ext cx="3913770" cy="38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7520" y="1111025"/>
            <a:ext cx="3760931" cy="38209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Google Shape;83;p16"/>
          <p:cNvGrpSpPr/>
          <p:nvPr/>
        </p:nvGrpSpPr>
        <p:grpSpPr>
          <a:xfrm>
            <a:off x="3013175" y="1267975"/>
            <a:ext cx="2965200" cy="1609009"/>
            <a:chOff x="3013175" y="1502940"/>
            <a:chExt cx="2965200" cy="1011065"/>
          </a:xfrm>
        </p:grpSpPr>
        <p:cxnSp>
          <p:nvCxnSpPr>
            <p:cNvPr id="84" name="Google Shape;84;p16"/>
            <p:cNvCxnSpPr/>
            <p:nvPr/>
          </p:nvCxnSpPr>
          <p:spPr>
            <a:xfrm flipH="1">
              <a:off x="3062250" y="2026504"/>
              <a:ext cx="564600" cy="487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85" name="Google Shape;85;p16"/>
            <p:cNvSpPr txBox="1"/>
            <p:nvPr/>
          </p:nvSpPr>
          <p:spPr>
            <a:xfrm>
              <a:off x="3013175" y="1502940"/>
              <a:ext cx="2965200" cy="62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/>
                <a:t>sandsynlighedstæthedsfunktioner</a:t>
              </a:r>
              <a:endParaRPr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/>
                <a:t>eller</a:t>
              </a:r>
              <a:endParaRPr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/>
                <a:t>frekvensfunktioner</a:t>
              </a:r>
              <a:endParaRPr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/>
                <a:t>(de grønne grafer)</a:t>
              </a:r>
              <a:endParaRPr/>
            </a:p>
          </p:txBody>
        </p:sp>
        <p:cxnSp>
          <p:nvCxnSpPr>
            <p:cNvPr id="86" name="Google Shape;86;p16"/>
            <p:cNvCxnSpPr/>
            <p:nvPr/>
          </p:nvCxnSpPr>
          <p:spPr>
            <a:xfrm>
              <a:off x="5260575" y="2102129"/>
              <a:ext cx="496200" cy="410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/>
              <a:t>Beregning af middelværdi og spredning (estimatorer)</a:t>
            </a:r>
            <a:endParaRPr sz="2700"/>
          </a:p>
        </p:txBody>
      </p:sp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565113" y="3736900"/>
            <a:ext cx="1894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>
                <a:solidFill>
                  <a:srgbClr val="274E13"/>
                </a:solidFill>
              </a:rPr>
              <a:t>Øvelse 1</a:t>
            </a:r>
            <a:endParaRPr sz="2700">
              <a:solidFill>
                <a:srgbClr val="274E13"/>
              </a:solidFill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402588" y="4187700"/>
            <a:ext cx="2789100" cy="7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Beregn middelværdi, varians og spredning for observationssættet med tagsten </a:t>
            </a:r>
            <a:endParaRPr/>
          </a:p>
        </p:txBody>
      </p:sp>
      <p:graphicFrame>
        <p:nvGraphicFramePr>
          <p:cNvPr id="94" name="Google Shape;94;p17"/>
          <p:cNvGraphicFramePr/>
          <p:nvPr/>
        </p:nvGraphicFramePr>
        <p:xfrm>
          <a:off x="3258938" y="4187750"/>
          <a:ext cx="5482475" cy="792420"/>
        </p:xfrm>
        <a:graphic>
          <a:graphicData uri="http://schemas.openxmlformats.org/drawingml/2006/table">
            <a:tbl>
              <a:tblPr>
                <a:noFill/>
                <a:tableStyleId>{F9F0B2FC-5375-4F06-AA62-7F3FC5D21ED5}</a:tableStyleId>
              </a:tblPr>
              <a:tblGrid>
                <a:gridCol w="944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Interval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1200"/>
                        <a:t>[29,7;29,8]</a:t>
                      </a:r>
                      <a:endParaRPr sz="1200"/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1"/>
                          </a:solidFill>
                        </a:rPr>
                        <a:t>[29,8;29,9]</a:t>
                      </a:r>
                      <a:endParaRPr sz="1200"/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1"/>
                          </a:solidFill>
                        </a:rPr>
                        <a:t>[29,9;30,0]</a:t>
                      </a:r>
                      <a:endParaRPr sz="1200"/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1"/>
                          </a:solidFill>
                        </a:rPr>
                        <a:t>[30,0;30,1]</a:t>
                      </a:r>
                      <a:endParaRPr sz="1200"/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1"/>
                          </a:solidFill>
                        </a:rPr>
                        <a:t>[30,1;30,2]</a:t>
                      </a:r>
                      <a:endParaRPr sz="1200"/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 sz="1200">
                          <a:solidFill>
                            <a:schemeClr val="dk1"/>
                          </a:solidFill>
                        </a:rPr>
                        <a:t>[30,2;30,3]</a:t>
                      </a:r>
                      <a:endParaRPr sz="1200"/>
                    </a:p>
                  </a:txBody>
                  <a:tcPr marL="0" marR="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Frekvens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4%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13%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38%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31%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12%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2%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95" name="Google Shape;95;p17"/>
          <p:cNvCxnSpPr/>
          <p:nvPr/>
        </p:nvCxnSpPr>
        <p:spPr>
          <a:xfrm>
            <a:off x="491850" y="3790875"/>
            <a:ext cx="8160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6" name="Google Shape;96;p17"/>
          <p:cNvGrpSpPr/>
          <p:nvPr/>
        </p:nvGrpSpPr>
        <p:grpSpPr>
          <a:xfrm>
            <a:off x="1490274" y="1959451"/>
            <a:ext cx="5852713" cy="1124345"/>
            <a:chOff x="1495749" y="1888976"/>
            <a:chExt cx="5852713" cy="1124345"/>
          </a:xfrm>
        </p:grpSpPr>
        <p:pic>
          <p:nvPicPr>
            <p:cNvPr id="97" name="Google Shape;97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495749" y="1888976"/>
              <a:ext cx="4905375" cy="23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419263" y="2184388"/>
              <a:ext cx="4333875" cy="23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419263" y="2479788"/>
              <a:ext cx="4333875" cy="23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419275" y="2775196"/>
              <a:ext cx="4929188" cy="2381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1" name="Google Shape;10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90275" y="3283475"/>
            <a:ext cx="1708375" cy="2448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" name="Google Shape;102;p17"/>
          <p:cNvGrpSpPr/>
          <p:nvPr/>
        </p:nvGrpSpPr>
        <p:grpSpPr>
          <a:xfrm>
            <a:off x="1490275" y="1226300"/>
            <a:ext cx="6589702" cy="533487"/>
            <a:chOff x="1495750" y="1155825"/>
            <a:chExt cx="6589702" cy="533487"/>
          </a:xfrm>
        </p:grpSpPr>
        <p:pic>
          <p:nvPicPr>
            <p:cNvPr id="103" name="Google Shape;103;p1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925263" y="1451188"/>
              <a:ext cx="6160190" cy="23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7"/>
            <p:cNvPicPr preferRelativeResize="0"/>
            <p:nvPr/>
          </p:nvPicPr>
          <p:blipFill rotWithShape="1">
            <a:blip r:embed="rId9">
              <a:alphaModFix/>
            </a:blip>
            <a:srcRect b="10"/>
            <a:stretch/>
          </p:blipFill>
          <p:spPr>
            <a:xfrm>
              <a:off x="1495750" y="1155825"/>
              <a:ext cx="5470074" cy="2381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/>
              <a:t>Sandsynligheder i n-spire</a:t>
            </a:r>
            <a:endParaRPr sz="2700"/>
          </a:p>
        </p:txBody>
      </p:sp>
      <p:pic>
        <p:nvPicPr>
          <p:cNvPr id="121" name="Google Shape;121;p19"/>
          <p:cNvPicPr preferRelativeResize="0"/>
          <p:nvPr/>
        </p:nvPicPr>
        <p:blipFill rotWithShape="1">
          <a:blip r:embed="rId3">
            <a:alphaModFix/>
          </a:blip>
          <a:srcRect r="685"/>
          <a:stretch/>
        </p:blipFill>
        <p:spPr>
          <a:xfrm>
            <a:off x="2887913" y="1009774"/>
            <a:ext cx="5765499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/>
        </p:nvSpPr>
        <p:spPr>
          <a:xfrm>
            <a:off x="490588" y="1992163"/>
            <a:ext cx="2308800" cy="10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Sandsynligheden for at en tilfældig udvalgt krabbe har en masse på under eller på 50 gram er 7,6%</a:t>
            </a:r>
            <a:endParaRPr/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950" y="3619886"/>
            <a:ext cx="1982075" cy="24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/>
              <a:t>Sandsynligheder i n-spire</a:t>
            </a:r>
            <a:endParaRPr sz="2700"/>
          </a:p>
        </p:txBody>
      </p:sp>
      <p:sp>
        <p:nvSpPr>
          <p:cNvPr id="129" name="Google Shape;129;p20"/>
          <p:cNvSpPr txBox="1"/>
          <p:nvPr/>
        </p:nvSpPr>
        <p:spPr>
          <a:xfrm>
            <a:off x="529675" y="2224675"/>
            <a:ext cx="2308800" cy="10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Sandsynligheden for at en tilfældig udvalgt krabbe har en masse på mellem 50 og 60 gram er 43,9%</a:t>
            </a:r>
            <a:endParaRPr/>
          </a:p>
        </p:txBody>
      </p:sp>
      <p:pic>
        <p:nvPicPr>
          <p:cNvPr id="130" name="Google Shape;130;p20"/>
          <p:cNvPicPr preferRelativeResize="0"/>
          <p:nvPr/>
        </p:nvPicPr>
        <p:blipFill rotWithShape="1">
          <a:blip r:embed="rId3">
            <a:alphaModFix/>
          </a:blip>
          <a:srcRect t="980" r="872"/>
          <a:stretch/>
        </p:blipFill>
        <p:spPr>
          <a:xfrm>
            <a:off x="2948225" y="1200625"/>
            <a:ext cx="5666101" cy="378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597" y="3760725"/>
            <a:ext cx="2174950" cy="19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/>
              <a:t>Sandsynligheder i n-spire</a:t>
            </a:r>
            <a:endParaRPr sz="2700"/>
          </a:p>
        </p:txBody>
      </p:sp>
      <p:sp>
        <p:nvSpPr>
          <p:cNvPr id="137" name="Google Shape;137;p21"/>
          <p:cNvSpPr txBox="1"/>
          <p:nvPr/>
        </p:nvSpPr>
        <p:spPr>
          <a:xfrm>
            <a:off x="486138" y="2247525"/>
            <a:ext cx="2308800" cy="10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Sandsynligheden for at en tilfældig udvalgt krabbe har en masse på eller over 50 gram er 92,4%</a:t>
            </a:r>
            <a:endParaRPr/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6288" y="1177225"/>
            <a:ext cx="5781573" cy="38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597" y="3727650"/>
            <a:ext cx="1729875" cy="20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>
            <a:spLocks noGrp="1"/>
          </p:cNvSpPr>
          <p:nvPr>
            <p:ph type="title"/>
          </p:nvPr>
        </p:nvSpPr>
        <p:spPr>
          <a:xfrm>
            <a:off x="623400" y="438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>
                <a:solidFill>
                  <a:srgbClr val="274E13"/>
                </a:solidFill>
              </a:rPr>
              <a:t>Øvelse 3 - krabbe</a:t>
            </a:r>
            <a:endParaRPr sz="2700">
              <a:solidFill>
                <a:srgbClr val="274E13"/>
              </a:solidFill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1146000" y="1010750"/>
            <a:ext cx="63837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da"/>
              <a:t>Bestem sandsynligheden for at en tilfældig udvalgt krabbe har en masse på eller under 60 gram.</a:t>
            </a:r>
            <a:endParaRPr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AutoNum type="alphaLcParenR"/>
            </a:pPr>
            <a:r>
              <a:rPr lang="da">
                <a:solidFill>
                  <a:schemeClr val="dk1"/>
                </a:solidFill>
              </a:rPr>
              <a:t>Bestem P(60 ≤ X ≤ 70)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arenR"/>
            </a:pPr>
            <a:r>
              <a:rPr lang="da">
                <a:solidFill>
                  <a:schemeClr val="dk1"/>
                </a:solidFill>
              </a:rPr>
              <a:t>Bestem sandsynligheden for at en tilfældig udvalgt krabbe har en masse på eller over 60 gram.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6" name="Google Shape;146;p22"/>
          <p:cNvSpPr txBox="1">
            <a:spLocks noGrp="1"/>
          </p:cNvSpPr>
          <p:nvPr>
            <p:ph type="title"/>
          </p:nvPr>
        </p:nvSpPr>
        <p:spPr>
          <a:xfrm>
            <a:off x="623400" y="26435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>
                <a:solidFill>
                  <a:srgbClr val="274E13"/>
                </a:solidFill>
              </a:rPr>
              <a:t>Øvelse 4 - tagsten</a:t>
            </a:r>
            <a:endParaRPr sz="2700">
              <a:solidFill>
                <a:srgbClr val="274E13"/>
              </a:solidFill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1146000" y="3216250"/>
            <a:ext cx="63837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da"/>
              <a:t>Bestem </a:t>
            </a:r>
            <a:r>
              <a:rPr lang="da">
                <a:solidFill>
                  <a:schemeClr val="dk1"/>
                </a:solidFill>
              </a:rPr>
              <a:t>P(X ≥ 30,1)</a:t>
            </a:r>
            <a:endParaRPr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AutoNum type="alphaLcParenR"/>
            </a:pPr>
            <a:r>
              <a:rPr lang="da">
                <a:solidFill>
                  <a:schemeClr val="dk1"/>
                </a:solidFill>
              </a:rPr>
              <a:t>Bestem sandsynligheden for at en tilfældig udvalgt tagsten har en længde på mellem 29,9 og 30,1 cm.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arenR"/>
            </a:pPr>
            <a:r>
              <a:rPr lang="da">
                <a:solidFill>
                  <a:schemeClr val="dk1"/>
                </a:solidFill>
              </a:rPr>
              <a:t>Bestem P(X ≤ 30,1)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/>
              <a:t>Normalfordelingen		  </a:t>
            </a:r>
            <a:r>
              <a:rPr lang="da" sz="2700" dirty="0"/>
              <a:t>		(generelt)</a:t>
            </a:r>
            <a:endParaRPr sz="2700" dirty="0"/>
          </a:p>
        </p:txBody>
      </p:sp>
      <p:pic>
        <p:nvPicPr>
          <p:cNvPr id="153" name="Google Shape;15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9375" y="544350"/>
            <a:ext cx="6857650" cy="3428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" name="Google Shape;154;p23"/>
          <p:cNvGrpSpPr/>
          <p:nvPr/>
        </p:nvGrpSpPr>
        <p:grpSpPr>
          <a:xfrm>
            <a:off x="2834604" y="4194150"/>
            <a:ext cx="3445323" cy="405000"/>
            <a:chOff x="1975800" y="4194150"/>
            <a:chExt cx="5178600" cy="405000"/>
          </a:xfrm>
        </p:grpSpPr>
        <p:cxnSp>
          <p:nvCxnSpPr>
            <p:cNvPr id="155" name="Google Shape;155;p23"/>
            <p:cNvCxnSpPr/>
            <p:nvPr/>
          </p:nvCxnSpPr>
          <p:spPr>
            <a:xfrm>
              <a:off x="1989600" y="4194150"/>
              <a:ext cx="5164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stealth" w="med" len="med"/>
              <a:tailEnd type="stealth" w="med" len="med"/>
            </a:ln>
          </p:spPr>
        </p:cxnSp>
        <p:sp>
          <p:nvSpPr>
            <p:cNvPr id="156" name="Google Shape;156;p23"/>
            <p:cNvSpPr txBox="1"/>
            <p:nvPr/>
          </p:nvSpPr>
          <p:spPr>
            <a:xfrm>
              <a:off x="1975800" y="4194150"/>
              <a:ext cx="5164800" cy="4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/>
                <a:t>Normale observationer</a:t>
              </a:r>
              <a:endParaRPr/>
            </a:p>
          </p:txBody>
        </p:sp>
      </p:grpSp>
      <p:grpSp>
        <p:nvGrpSpPr>
          <p:cNvPr id="157" name="Google Shape;157;p23"/>
          <p:cNvGrpSpPr/>
          <p:nvPr/>
        </p:nvGrpSpPr>
        <p:grpSpPr>
          <a:xfrm>
            <a:off x="297900" y="4194150"/>
            <a:ext cx="8548200" cy="622500"/>
            <a:chOff x="297900" y="4194150"/>
            <a:chExt cx="8548200" cy="622500"/>
          </a:xfrm>
        </p:grpSpPr>
        <p:cxnSp>
          <p:nvCxnSpPr>
            <p:cNvPr id="158" name="Google Shape;158;p23"/>
            <p:cNvCxnSpPr/>
            <p:nvPr/>
          </p:nvCxnSpPr>
          <p:spPr>
            <a:xfrm>
              <a:off x="330300" y="4194150"/>
              <a:ext cx="16593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stealth" w="med" len="med"/>
              <a:tailEnd type="stealth" w="med" len="med"/>
            </a:ln>
          </p:spPr>
        </p:cxnSp>
        <p:cxnSp>
          <p:nvCxnSpPr>
            <p:cNvPr id="159" name="Google Shape;159;p23"/>
            <p:cNvCxnSpPr/>
            <p:nvPr/>
          </p:nvCxnSpPr>
          <p:spPr>
            <a:xfrm>
              <a:off x="7154400" y="4194150"/>
              <a:ext cx="16593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stealth" w="med" len="med"/>
              <a:tailEnd type="stealth" w="med" len="med"/>
            </a:ln>
          </p:spPr>
        </p:cxnSp>
        <p:sp>
          <p:nvSpPr>
            <p:cNvPr id="160" name="Google Shape;160;p23"/>
            <p:cNvSpPr txBox="1"/>
            <p:nvPr/>
          </p:nvSpPr>
          <p:spPr>
            <a:xfrm>
              <a:off x="297900" y="4194150"/>
              <a:ext cx="1691700" cy="62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/>
                <a:t>Exceptionelle</a:t>
              </a:r>
              <a:endParaRPr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/>
                <a:t>observationer</a:t>
              </a:r>
              <a:endParaRPr/>
            </a:p>
          </p:txBody>
        </p:sp>
        <p:sp>
          <p:nvSpPr>
            <p:cNvPr id="161" name="Google Shape;161;p23"/>
            <p:cNvSpPr txBox="1"/>
            <p:nvPr/>
          </p:nvSpPr>
          <p:spPr>
            <a:xfrm>
              <a:off x="7154400" y="4194150"/>
              <a:ext cx="1691700" cy="4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/>
                <a:t>Exceptionelle</a:t>
              </a:r>
              <a:endParaRPr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/>
                <a:t>observationer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/>
              <a:t>Normalfordelingsmodel, notation</a:t>
            </a:r>
            <a:endParaRPr sz="2700"/>
          </a:p>
        </p:txBody>
      </p:sp>
      <p:pic>
        <p:nvPicPr>
          <p:cNvPr id="167" name="Google Shape;16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525" y="1017725"/>
            <a:ext cx="3913770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4"/>
          <p:cNvSpPr txBox="1"/>
          <p:nvPr/>
        </p:nvSpPr>
        <p:spPr>
          <a:xfrm>
            <a:off x="5064725" y="1613750"/>
            <a:ext cx="32385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400"/>
              <a:t>X ~ N(59.75, 6,80)</a:t>
            </a:r>
            <a:endParaRPr sz="2400"/>
          </a:p>
        </p:txBody>
      </p:sp>
      <p:sp>
        <p:nvSpPr>
          <p:cNvPr id="169" name="Google Shape;169;p24"/>
          <p:cNvSpPr txBox="1"/>
          <p:nvPr/>
        </p:nvSpPr>
        <p:spPr>
          <a:xfrm>
            <a:off x="4969475" y="2604350"/>
            <a:ext cx="3429000" cy="15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X (husk stort X) er en stokastisk variabel for vægten af en krabbe.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X er normalfordelt (derfor det store N) med en middelværdi på 59,75 gram og en spredning på 6,80 gram.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>
                <a:solidFill>
                  <a:srgbClr val="274E13"/>
                </a:solidFill>
              </a:rPr>
              <a:t>Øvelse 5 - notation</a:t>
            </a:r>
            <a:endParaRPr sz="2700"/>
          </a:p>
        </p:txBody>
      </p:sp>
      <p:sp>
        <p:nvSpPr>
          <p:cNvPr id="175" name="Google Shape;175;p25"/>
          <p:cNvSpPr txBox="1"/>
          <p:nvPr/>
        </p:nvSpPr>
        <p:spPr>
          <a:xfrm>
            <a:off x="5082900" y="1057725"/>
            <a:ext cx="32385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400"/>
              <a:t>X ~ N(59.75, 6,80)</a:t>
            </a:r>
            <a:endParaRPr sz="2400"/>
          </a:p>
        </p:txBody>
      </p:sp>
      <p:sp>
        <p:nvSpPr>
          <p:cNvPr id="176" name="Google Shape;176;p25"/>
          <p:cNvSpPr txBox="1"/>
          <p:nvPr/>
        </p:nvSpPr>
        <p:spPr>
          <a:xfrm>
            <a:off x="5082900" y="1838375"/>
            <a:ext cx="3429000" cy="15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X (husk stort X) er en stokastisk variabel for vægten af en krabbe.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X er normalfordelt med en middelværdi på 59,75 gram og en spredning på 6,80 gram.</a:t>
            </a:r>
            <a:endParaRPr/>
          </a:p>
        </p:txBody>
      </p:sp>
      <p:sp>
        <p:nvSpPr>
          <p:cNvPr id="177" name="Google Shape;177;p25"/>
          <p:cNvSpPr txBox="1"/>
          <p:nvPr/>
        </p:nvSpPr>
        <p:spPr>
          <a:xfrm>
            <a:off x="632100" y="1211925"/>
            <a:ext cx="4131300" cy="33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Brug notationen til højre til at beskrive:</a:t>
            </a:r>
            <a:endParaRPr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arenR"/>
            </a:pPr>
            <a:r>
              <a:rPr lang="da">
                <a:solidFill>
                  <a:schemeClr val="dk1"/>
                </a:solidFill>
              </a:rPr>
              <a:t>X er længden af en tagsten, som er normalfordelt med en middelværdi på 30 cm og en spredning på 0,2 cm.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AutoNum type="alphaLcParenR"/>
            </a:pPr>
            <a:r>
              <a:rPr lang="da"/>
              <a:t>Efter en radarkontrol på en bestemt vejstrækning, hvor man må køre 80 km/h, finder politiet ud af, at bilernes hastigheder V er normalfordelte med en middelværdi på 82 km/h og en spredning på 9 km/h.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AutoNum type="alphaLcParenR"/>
            </a:pPr>
            <a:r>
              <a:rPr lang="da"/>
              <a:t>Giv en fortolkning af Z ~ N(400, 15), når det handler om vægten (i gram) af jordbærmarmeladeglas.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/>
              <a:t>Hvad bliver sumkurven til?</a:t>
            </a:r>
            <a:endParaRPr sz="2700"/>
          </a:p>
        </p:txBody>
      </p:sp>
      <p:pic>
        <p:nvPicPr>
          <p:cNvPr id="183" name="Google Shape;18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375" y="1170125"/>
            <a:ext cx="8477250" cy="35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/>
              <a:t>Fordelingsfunktionen i nspire</a:t>
            </a:r>
            <a:endParaRPr sz="2700"/>
          </a:p>
        </p:txBody>
      </p:sp>
      <p:pic>
        <p:nvPicPr>
          <p:cNvPr id="189" name="Google Shape;1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813" y="1182525"/>
            <a:ext cx="5215751" cy="3480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7"/>
          <p:cNvSpPr txBox="1">
            <a:spLocks noGrp="1"/>
          </p:cNvSpPr>
          <p:nvPr>
            <p:ph type="title"/>
          </p:nvPr>
        </p:nvSpPr>
        <p:spPr>
          <a:xfrm>
            <a:off x="793725" y="1182525"/>
            <a:ext cx="1894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>
                <a:solidFill>
                  <a:srgbClr val="274E13"/>
                </a:solidFill>
              </a:rPr>
              <a:t>Øvelse 6</a:t>
            </a:r>
            <a:endParaRPr sz="2700">
              <a:solidFill>
                <a:srgbClr val="274E13"/>
              </a:solidFill>
            </a:endParaRPr>
          </a:p>
        </p:txBody>
      </p:sp>
      <p:sp>
        <p:nvSpPr>
          <p:cNvPr id="191" name="Google Shape;191;p27"/>
          <p:cNvSpPr txBox="1"/>
          <p:nvPr/>
        </p:nvSpPr>
        <p:spPr>
          <a:xfrm>
            <a:off x="346438" y="1755225"/>
            <a:ext cx="2887200" cy="26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da" dirty="0"/>
              <a:t>Åbn </a:t>
            </a:r>
            <a:r>
              <a:rPr lang="da" u="sng" dirty="0">
                <a:solidFill>
                  <a:schemeClr val="hlink"/>
                </a:solidFill>
              </a:rPr>
              <a:t>nspire-dokumentet</a:t>
            </a:r>
            <a:r>
              <a:rPr lang="da" dirty="0"/>
              <a:t>, træk i skyderne og beskriv hvordan grafen ændrer udseende, når man ændrer middelværdi og spredning</a:t>
            </a:r>
            <a:endParaRPr dirty="0"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AutoNum type="alphaLcParenR"/>
            </a:pPr>
            <a:r>
              <a:rPr lang="da" dirty="0"/>
              <a:t>Lav en kopi opgaven i nspire og tegn fordelingsfunktionen for tagstenenes længde (ud fra den middelværdi og spredning I beregnede før)</a:t>
            </a:r>
            <a:endParaRPr dirty="0"/>
          </a:p>
        </p:txBody>
      </p:sp>
      <p:grpSp>
        <p:nvGrpSpPr>
          <p:cNvPr id="192" name="Google Shape;192;p27"/>
          <p:cNvGrpSpPr/>
          <p:nvPr/>
        </p:nvGrpSpPr>
        <p:grpSpPr>
          <a:xfrm>
            <a:off x="5142300" y="351850"/>
            <a:ext cx="4584900" cy="1229550"/>
            <a:chOff x="5170725" y="231075"/>
            <a:chExt cx="4584900" cy="1229550"/>
          </a:xfrm>
        </p:grpSpPr>
        <p:sp>
          <p:nvSpPr>
            <p:cNvPr id="193" name="Google Shape;193;p27"/>
            <p:cNvSpPr txBox="1"/>
            <p:nvPr/>
          </p:nvSpPr>
          <p:spPr>
            <a:xfrm>
              <a:off x="5170725" y="231075"/>
              <a:ext cx="4584900" cy="65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/>
                <a:t>normCdf står for:</a:t>
              </a:r>
              <a:endParaRPr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/>
                <a:t>“</a:t>
              </a:r>
              <a:r>
                <a:rPr lang="da" i="1"/>
                <a:t>Normal Cumulative Distribution Function</a:t>
              </a:r>
              <a:r>
                <a:rPr lang="da"/>
                <a:t>”</a:t>
              </a:r>
              <a:endParaRPr/>
            </a:p>
          </p:txBody>
        </p:sp>
        <p:cxnSp>
          <p:nvCxnSpPr>
            <p:cNvPr id="194" name="Google Shape;194;p27"/>
            <p:cNvCxnSpPr/>
            <p:nvPr/>
          </p:nvCxnSpPr>
          <p:spPr>
            <a:xfrm flipH="1">
              <a:off x="5536450" y="829725"/>
              <a:ext cx="1434900" cy="630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/>
              <a:t>Beregning af fraktiler</a:t>
            </a:r>
            <a:endParaRPr sz="2700"/>
          </a:p>
        </p:txBody>
      </p:sp>
      <p:pic>
        <p:nvPicPr>
          <p:cNvPr id="200" name="Google Shape;20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938" y="1598376"/>
            <a:ext cx="4075250" cy="2719744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8"/>
          <p:cNvSpPr txBox="1"/>
          <p:nvPr/>
        </p:nvSpPr>
        <p:spPr>
          <a:xfrm>
            <a:off x="4549650" y="1348350"/>
            <a:ext cx="4259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Aflæsning af kvartilsættet bliver upræcist, så det kan beregnes:</a:t>
            </a:r>
            <a:endParaRPr/>
          </a:p>
        </p:txBody>
      </p:sp>
      <p:pic>
        <p:nvPicPr>
          <p:cNvPr id="202" name="Google Shape;20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9650" y="1987800"/>
            <a:ext cx="4259401" cy="10281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03" name="Google Shape;203;p28"/>
          <p:cNvSpPr txBox="1">
            <a:spLocks noGrp="1"/>
          </p:cNvSpPr>
          <p:nvPr>
            <p:ph type="title"/>
          </p:nvPr>
        </p:nvSpPr>
        <p:spPr>
          <a:xfrm>
            <a:off x="4549663" y="3209750"/>
            <a:ext cx="384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700">
                <a:solidFill>
                  <a:srgbClr val="274E13"/>
                </a:solidFill>
              </a:rPr>
              <a:t>Øvelse 7</a:t>
            </a:r>
            <a:endParaRPr sz="2700">
              <a:solidFill>
                <a:srgbClr val="274E13"/>
              </a:solidFill>
            </a:endParaRPr>
          </a:p>
        </p:txBody>
      </p:sp>
      <p:sp>
        <p:nvSpPr>
          <p:cNvPr id="204" name="Google Shape;204;p28"/>
          <p:cNvSpPr txBox="1"/>
          <p:nvPr/>
        </p:nvSpPr>
        <p:spPr>
          <a:xfrm>
            <a:off x="4965138" y="3782450"/>
            <a:ext cx="38439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da"/>
              <a:t>Beregn kvartilsættet for tagstenene.</a:t>
            </a:r>
            <a:endParaRPr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AutoNum type="alphaLcParenR"/>
            </a:pPr>
            <a:r>
              <a:rPr lang="da"/>
              <a:t>Fortolk hvad fraktilerne betyder.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CD102BE667A342A0C789CE882B9CFA" ma:contentTypeVersion="9" ma:contentTypeDescription="Opret et nyt dokument." ma:contentTypeScope="" ma:versionID="828d4ac623ece887e678958d86f33bc1">
  <xsd:schema xmlns:xsd="http://www.w3.org/2001/XMLSchema" xmlns:xs="http://www.w3.org/2001/XMLSchema" xmlns:p="http://schemas.microsoft.com/office/2006/metadata/properties" xmlns:ns2="c145e281-12cd-4d02-8711-77f8b1b31d2b" xmlns:ns3="967b28e1-ae46-4472-bfdd-6cbef90db2ea" targetNamespace="http://schemas.microsoft.com/office/2006/metadata/properties" ma:root="true" ma:fieldsID="0acace4485c18c8f00b06cb3c74bc9a1" ns2:_="" ns3:_="">
    <xsd:import namespace="c145e281-12cd-4d02-8711-77f8b1b31d2b"/>
    <xsd:import namespace="967b28e1-ae46-4472-bfdd-6cbef90db2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45e281-12cd-4d02-8711-77f8b1b31d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7b28e1-ae46-4472-bfdd-6cbef90db2e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C491CE-D0C6-4A19-A0B6-359A5EE9DB1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296AA7D-A7ED-4BAB-9369-3C43110B20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E4BA9C-AB07-4129-8974-44EF3A25AC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45e281-12cd-4d02-8711-77f8b1b31d2b"/>
    <ds:schemaRef ds:uri="967b28e1-ae46-4472-bfdd-6cbef90db2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548</Words>
  <Application>Microsoft Office PowerPoint</Application>
  <PresentationFormat>Skærmshow (16:9)</PresentationFormat>
  <Paragraphs>77</Paragraphs>
  <Slides>16</Slides>
  <Notes>15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18" baseType="lpstr">
      <vt:lpstr>Arial</vt:lpstr>
      <vt:lpstr>Simple Light</vt:lpstr>
      <vt:lpstr>Normalfordelingen</vt:lpstr>
      <vt:lpstr>Histogrammer med flere og flere data</vt:lpstr>
      <vt:lpstr>Krabber og tagsten</vt:lpstr>
      <vt:lpstr>Histogrammer baseret på statistik (krabber og tagsten)</vt:lpstr>
      <vt:lpstr>Normalfordelingsmodel</vt:lpstr>
      <vt:lpstr>Beregning af middelværdi og spredning (estimatorer)</vt:lpstr>
      <vt:lpstr>Sandsynligheder i n-spire</vt:lpstr>
      <vt:lpstr>Sandsynligheder i n-spire</vt:lpstr>
      <vt:lpstr>Sandsynligheder i n-spire</vt:lpstr>
      <vt:lpstr>Øvelse 3 - krabbe</vt:lpstr>
      <vt:lpstr>Normalfordelingen      (generelt)</vt:lpstr>
      <vt:lpstr>Normalfordelingsmodel, notation</vt:lpstr>
      <vt:lpstr>Øvelse 5 - notation</vt:lpstr>
      <vt:lpstr>Hvad bliver sumkurven til?</vt:lpstr>
      <vt:lpstr>Fordelingsfunktionen i nspire</vt:lpstr>
      <vt:lpstr>Beregning af fraktiler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Normalfordelingen</dc:title>
  <dc:creator>Ebbe Westh Hugger</dc:creator>
  <cp:lastModifiedBy>Ebbe Westh Hugger</cp:lastModifiedBy>
  <cp:revision>3</cp:revision>
  <dcterms:modified xsi:type="dcterms:W3CDTF">2025-01-21T12:19:20Z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0x0101004FCD102BE667A342A0C789CE882B9CFA</vt:lpwstr>
  </property>
</Properties>
</file>