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UUgaQqgBS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Det episke teater og </a:t>
            </a:r>
            <a:r>
              <a:rPr lang="da-DK" dirty="0" err="1" smtClean="0"/>
              <a:t>Betolt</a:t>
            </a:r>
            <a:r>
              <a:rPr lang="da-DK" dirty="0" smtClean="0"/>
              <a:t> Brecht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693" y="4043362"/>
            <a:ext cx="4185634" cy="2314572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97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Opgøret med naturalismen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1413" y="2352271"/>
            <a:ext cx="6444243" cy="4129825"/>
          </a:xfrm>
        </p:spPr>
        <p:txBody>
          <a:bodyPr>
            <a:normAutofit fontScale="92500" lnSpcReduction="10000"/>
          </a:bodyPr>
          <a:lstStyle/>
          <a:p>
            <a:r>
              <a:rPr lang="da-DK" dirty="0" smtClean="0"/>
              <a:t>Efter naturalismes sejrsgang med den reproduktion af virkeligheden meldte der sig nogle nye behov hos en række af tidens teaterfolk.</a:t>
            </a:r>
          </a:p>
          <a:p>
            <a:r>
              <a:rPr lang="da-DK" b="1" dirty="0" err="1" smtClean="0">
                <a:solidFill>
                  <a:srgbClr val="00B0F0"/>
                </a:solidFill>
              </a:rPr>
              <a:t>Appia</a:t>
            </a:r>
            <a:r>
              <a:rPr lang="da-DK" b="1" dirty="0" smtClean="0">
                <a:solidFill>
                  <a:srgbClr val="00B0F0"/>
                </a:solidFill>
              </a:rPr>
              <a:t> &amp;</a:t>
            </a:r>
            <a:r>
              <a:rPr lang="da-DK" b="1" dirty="0" err="1" smtClean="0">
                <a:solidFill>
                  <a:srgbClr val="00B0F0"/>
                </a:solidFill>
              </a:rPr>
              <a:t>Craigh</a:t>
            </a:r>
            <a:r>
              <a:rPr lang="da-DK" b="1" dirty="0" smtClean="0">
                <a:solidFill>
                  <a:srgbClr val="00B0F0"/>
                </a:solidFill>
              </a:rPr>
              <a:t>: </a:t>
            </a:r>
            <a:r>
              <a:rPr lang="da-DK" dirty="0" smtClean="0"/>
              <a:t>Kodeordet var </a:t>
            </a:r>
            <a:r>
              <a:rPr lang="da-DK" b="1" dirty="0" err="1" smtClean="0"/>
              <a:t>reteatralisering</a:t>
            </a:r>
            <a:r>
              <a:rPr lang="da-DK" dirty="0" smtClean="0"/>
              <a:t> – dvs. væk med naturalismens fokus på at skabe virkelighed på scenen og tilbage til det græske teaters enkle scenografiske opbygning, hvor rummet spillede en dominerende rolle.</a:t>
            </a:r>
          </a:p>
          <a:p>
            <a:pPr marL="0" indent="0">
              <a:buNone/>
            </a:pPr>
            <a:r>
              <a:rPr lang="da-DK" dirty="0" smtClean="0"/>
              <a:t>     Skuespillerens erstattet af en </a:t>
            </a:r>
            <a:r>
              <a:rPr lang="da-DK" dirty="0" err="1" smtClean="0"/>
              <a:t>Übermarionette</a:t>
            </a:r>
            <a:endParaRPr lang="da-DK" dirty="0" smtClean="0"/>
          </a:p>
          <a:p>
            <a:pPr marL="457200" lvl="1" indent="0">
              <a:buNone/>
            </a:pPr>
            <a:r>
              <a:rPr lang="da-DK" dirty="0" smtClean="0">
                <a:solidFill>
                  <a:srgbClr val="00B0F0"/>
                </a:solidFill>
              </a:rPr>
              <a:t>Lyset som kunstnerisk udtryksmiddel</a:t>
            </a:r>
            <a:r>
              <a:rPr lang="da-DK" dirty="0" smtClean="0"/>
              <a:t>:</a:t>
            </a:r>
          </a:p>
          <a:p>
            <a:pPr marL="457200" lvl="1" indent="0">
              <a:buNone/>
            </a:pPr>
            <a:r>
              <a:rPr lang="da-DK" dirty="0" smtClean="0"/>
              <a:t>I kraft af den tekniske udvikling med lyset og lyssætningen blev det muligt for </a:t>
            </a:r>
            <a:r>
              <a:rPr lang="da-DK" dirty="0" err="1" smtClean="0"/>
              <a:t>Apiia</a:t>
            </a:r>
            <a:r>
              <a:rPr lang="da-DK" dirty="0" smtClean="0"/>
              <a:t> og </a:t>
            </a:r>
            <a:r>
              <a:rPr lang="da-DK" dirty="0" err="1" smtClean="0"/>
              <a:t>Craigh</a:t>
            </a:r>
            <a:r>
              <a:rPr lang="da-DK" dirty="0" smtClean="0"/>
              <a:t> at ”male” med lyset og derved skabe stemninger og udtryk, som publikum måtte forholde sig til.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656" y="3043169"/>
            <a:ext cx="4138212" cy="274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0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Opgøret med naturalismen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1413" y="1880315"/>
            <a:ext cx="5333998" cy="4977685"/>
          </a:xfrm>
        </p:spPr>
        <p:txBody>
          <a:bodyPr>
            <a:normAutofit/>
          </a:bodyPr>
          <a:lstStyle/>
          <a:p>
            <a:r>
              <a:rPr lang="da-DK" dirty="0" smtClean="0">
                <a:solidFill>
                  <a:schemeClr val="tx1"/>
                </a:solidFill>
              </a:rPr>
              <a:t>I Moskva blev </a:t>
            </a:r>
            <a:r>
              <a:rPr lang="da-DK" dirty="0" err="1" smtClean="0">
                <a:solidFill>
                  <a:schemeClr val="tx1"/>
                </a:solidFill>
              </a:rPr>
              <a:t>Stanislavskij</a:t>
            </a:r>
            <a:r>
              <a:rPr lang="da-DK" dirty="0" smtClean="0">
                <a:solidFill>
                  <a:schemeClr val="tx1"/>
                </a:solidFill>
              </a:rPr>
              <a:t> udsat for kritik af sine egne skuespillere på Moskva Kunstnerteater for sin naturalistiske praksis og en af hans nærmeste støtter </a:t>
            </a:r>
            <a:r>
              <a:rPr lang="da-DK" b="1" dirty="0" smtClean="0">
                <a:solidFill>
                  <a:srgbClr val="0070C0"/>
                </a:solidFill>
              </a:rPr>
              <a:t>Meierhold</a:t>
            </a:r>
            <a:r>
              <a:rPr lang="da-DK" dirty="0" smtClean="0">
                <a:solidFill>
                  <a:schemeClr val="tx1"/>
                </a:solidFill>
              </a:rPr>
              <a:t> brød med ham og begyndte at lave en ny form for teater inspireret af revolutionen i 1917 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=”</a:t>
            </a:r>
            <a:r>
              <a:rPr lang="da-DK" dirty="0" smtClean="0">
                <a:solidFill>
                  <a:srgbClr val="0070C0"/>
                </a:solidFill>
              </a:rPr>
              <a:t>Biomekanikken”</a:t>
            </a:r>
            <a:r>
              <a:rPr lang="da-DK" dirty="0" smtClean="0">
                <a:solidFill>
                  <a:schemeClr val="tx1"/>
                </a:solidFill>
              </a:rPr>
              <a:t>: Udgangspunkt i det ydre udtryk dvs. kroppens bevægelses mønster, som derefter skulle have en afsmittende effekt på indlevelsesevnen hos skuespilleren , forenklet scenografi, konstruktivisme</a:t>
            </a:r>
          </a:p>
          <a:p>
            <a:endParaRPr lang="da-DK" b="1" dirty="0">
              <a:solidFill>
                <a:srgbClr val="00B0F0"/>
              </a:solidFill>
            </a:endParaRPr>
          </a:p>
        </p:txBody>
      </p:sp>
      <p:pic>
        <p:nvPicPr>
          <p:cNvPr id="4" name="dUUgaQqgBS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54961" y="2499440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Opgøret med naturalismen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 </a:t>
            </a:r>
            <a:r>
              <a:rPr lang="da-DK" dirty="0" err="1" smtClean="0"/>
              <a:t>berlin</a:t>
            </a:r>
            <a:r>
              <a:rPr lang="da-DK" dirty="0" smtClean="0"/>
              <a:t> var </a:t>
            </a:r>
            <a:r>
              <a:rPr lang="da-DK" b="1" dirty="0" smtClean="0">
                <a:solidFill>
                  <a:srgbClr val="0070C0"/>
                </a:solidFill>
              </a:rPr>
              <a:t>Erwin </a:t>
            </a:r>
            <a:r>
              <a:rPr lang="da-DK" b="1" dirty="0" err="1" smtClean="0">
                <a:solidFill>
                  <a:srgbClr val="0070C0"/>
                </a:solidFill>
              </a:rPr>
              <a:t>Piscator</a:t>
            </a:r>
            <a:r>
              <a:rPr lang="da-DK" dirty="0" smtClean="0"/>
              <a:t>  i 1920’erne blevet håbet for en ny teaterpraksis, som kunne forene samfund og teater i en aktiviserende helhed  (oprør og opgør). Alle former for sceneopbygning blev taget i brug, hvilket virkede fremmende for tilskuernes forståelse af stykkerne.</a:t>
            </a:r>
          </a:p>
          <a:p>
            <a:r>
              <a:rPr lang="da-DK" dirty="0" smtClean="0"/>
              <a:t>Tyskland var i en voldsom udvikling i 20’enre – både socialt og politisk – og kunstnerne MÅTTE forholde sig til samfundet.</a:t>
            </a:r>
          </a:p>
          <a:p>
            <a:r>
              <a:rPr lang="da-DK" dirty="0" smtClean="0"/>
              <a:t>Weimarrepublikken 1919           Hitlers magtovertagelse i 1933</a:t>
            </a:r>
            <a:endParaRPr lang="da-DK" dirty="0"/>
          </a:p>
        </p:txBody>
      </p:sp>
      <p:sp>
        <p:nvSpPr>
          <p:cNvPr id="4" name="Højrepil 3"/>
          <p:cNvSpPr/>
          <p:nvPr/>
        </p:nvSpPr>
        <p:spPr>
          <a:xfrm>
            <a:off x="4430332" y="5228823"/>
            <a:ext cx="515155" cy="1545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Bertolt Brecht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772438"/>
          </a:xfrm>
        </p:spPr>
        <p:txBody>
          <a:bodyPr>
            <a:normAutofit fontScale="92500" lnSpcReduction="20000"/>
          </a:bodyPr>
          <a:lstStyle/>
          <a:p>
            <a:r>
              <a:rPr lang="da-DK" b="1" dirty="0" smtClean="0">
                <a:solidFill>
                  <a:srgbClr val="0070C0"/>
                </a:solidFill>
              </a:rPr>
              <a:t>Brecht</a:t>
            </a:r>
            <a:r>
              <a:rPr lang="da-DK" dirty="0" smtClean="0"/>
              <a:t> ville på ”Deutsches Theater” have folk/samfundet i tale og derfor begyndte han at bearbejde ældre skuespil med folkelige elementer til stykker med et KLART POLITIK BUDSKAB. </a:t>
            </a:r>
          </a:p>
          <a:p>
            <a:r>
              <a:rPr lang="da-DK" dirty="0" smtClean="0"/>
              <a:t>Brecht måtte udvikle sin egen dramaturgi, da Aristoteles’ klassiske dramaturgi ikke kunne bruges – nemlig ”</a:t>
            </a:r>
            <a:r>
              <a:rPr lang="da-DK" b="1" dirty="0" smtClean="0">
                <a:solidFill>
                  <a:srgbClr val="0070C0"/>
                </a:solidFill>
              </a:rPr>
              <a:t>Det episke teater</a:t>
            </a:r>
            <a:r>
              <a:rPr lang="da-DK" dirty="0" smtClean="0"/>
              <a:t>”</a:t>
            </a:r>
          </a:p>
          <a:p>
            <a:r>
              <a:rPr lang="da-DK" dirty="0" smtClean="0"/>
              <a:t>Naturalismens vigtigste formål var at få os til at glemme, at vi var i teatret. </a:t>
            </a:r>
          </a:p>
          <a:p>
            <a:r>
              <a:rPr lang="da-DK" dirty="0" smtClean="0"/>
              <a:t>Brecht ønskede med sit episke teater at bryde med denne illusion!</a:t>
            </a:r>
          </a:p>
          <a:p>
            <a:r>
              <a:rPr lang="da-DK" dirty="0" smtClean="0"/>
              <a:t>Publikum skulle ikke et øjeblik være i tvivl om, at dette var teater og at personerne på scenen ikke var rigtige mennesker. </a:t>
            </a:r>
          </a:p>
          <a:p>
            <a:r>
              <a:rPr lang="da-DK" dirty="0" smtClean="0"/>
              <a:t>Publikum skulle intellektuelt bearbejde </a:t>
            </a:r>
            <a:r>
              <a:rPr lang="da-DK" dirty="0" err="1" smtClean="0"/>
              <a:t>bearbejde</a:t>
            </a:r>
            <a:r>
              <a:rPr lang="da-DK" dirty="0" smtClean="0"/>
              <a:t> indtrykkene, for derefter at kunne omsætte dem til handling i det omgivende samfund. </a:t>
            </a:r>
          </a:p>
          <a:p>
            <a:r>
              <a:rPr lang="da-DK" dirty="0" smtClean="0"/>
              <a:t>Da Hitler overtog magten i Tyskland flygtede Brecht i en periode til Danmark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248" y="263466"/>
            <a:ext cx="2861995" cy="225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Brecht og det episke teater</a:t>
            </a:r>
            <a:br>
              <a:rPr lang="da-DK" dirty="0" smtClean="0"/>
            </a:br>
            <a:r>
              <a:rPr lang="da-DK" dirty="0" smtClean="0"/>
              <a:t>(episk</a:t>
            </a:r>
            <a:r>
              <a:rPr lang="da-DK" smtClean="0"/>
              <a:t>= fortællende)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da-DK" sz="3200" b="1" dirty="0" smtClean="0">
                <a:solidFill>
                  <a:srgbClr val="0070C0"/>
                </a:solidFill>
              </a:rPr>
              <a:t>Klart politisk budskab el. propaganda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3200" b="1" dirty="0" smtClean="0">
                <a:solidFill>
                  <a:srgbClr val="0070C0"/>
                </a:solidFill>
              </a:rPr>
              <a:t>Skuespillere distancerede sig fra rollen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3200" b="1" dirty="0" smtClean="0">
                <a:solidFill>
                  <a:srgbClr val="0070C0"/>
                </a:solidFill>
              </a:rPr>
              <a:t>Scenografien som understregning af skuespillets budskab</a:t>
            </a:r>
            <a:endParaRPr lang="da-DK" sz="3200" b="1" dirty="0">
              <a:solidFill>
                <a:srgbClr val="0070C0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4756" y="153674"/>
            <a:ext cx="3871787" cy="302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9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787421" cy="1905000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Brecht og det episke teater</a:t>
            </a:r>
            <a:br>
              <a:rPr lang="da-DK" dirty="0" smtClean="0"/>
            </a:br>
            <a:r>
              <a:rPr lang="da-DK" b="1" dirty="0" smtClean="0">
                <a:solidFill>
                  <a:srgbClr val="0070C0"/>
                </a:solidFill>
              </a:rPr>
              <a:t>”</a:t>
            </a:r>
            <a:r>
              <a:rPr lang="da-DK" b="1" dirty="0">
                <a:solidFill>
                  <a:srgbClr val="0070C0"/>
                </a:solidFill>
              </a:rPr>
              <a:t>Ikke hægte </a:t>
            </a:r>
            <a:r>
              <a:rPr lang="da-DK" b="1" dirty="0" smtClean="0">
                <a:solidFill>
                  <a:srgbClr val="0070C0"/>
                </a:solidFill>
              </a:rPr>
              <a:t>hjernen </a:t>
            </a:r>
            <a:r>
              <a:rPr lang="da-DK" b="1" dirty="0">
                <a:solidFill>
                  <a:srgbClr val="0070C0"/>
                </a:solidFill>
              </a:rPr>
              <a:t>af sammen med hatten i garderoben”</a:t>
            </a:r>
            <a:r>
              <a:rPr lang="da-DK" b="1" dirty="0"/>
              <a:t/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1413" y="2047741"/>
            <a:ext cx="9905998" cy="4649273"/>
          </a:xfrm>
        </p:spPr>
        <p:txBody>
          <a:bodyPr>
            <a:normAutofit/>
          </a:bodyPr>
          <a:lstStyle/>
          <a:p>
            <a:r>
              <a:rPr lang="da-DK" b="1" dirty="0" smtClean="0"/>
              <a:t>Montagedramaturgi</a:t>
            </a:r>
          </a:p>
          <a:p>
            <a:r>
              <a:rPr lang="da-DK" b="1" dirty="0" smtClean="0"/>
              <a:t>Konstant distance (undgå følelser)</a:t>
            </a:r>
          </a:p>
          <a:p>
            <a:r>
              <a:rPr lang="da-DK" b="1" dirty="0" err="1" smtClean="0"/>
              <a:t>Antiillusionsteater</a:t>
            </a:r>
            <a:r>
              <a:rPr lang="da-DK" b="1" dirty="0" smtClean="0"/>
              <a:t>: Vi må ikke glemme at vi er i teatret!</a:t>
            </a:r>
          </a:p>
          <a:p>
            <a:r>
              <a:rPr lang="da-DK" b="1" dirty="0" smtClean="0"/>
              <a:t>Verfremdung (også kaldet v-effekten)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b="1" dirty="0" smtClean="0"/>
              <a:t>Songs, der kommenterede på handlingen og gav publikum tid til at reflektere over handlingens gang (fx cirkusmusik): Synligt orkester – altså på scenen.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b="1" dirty="0" smtClean="0"/>
              <a:t>Fortæller: direkte publikumshenvendelser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b="1" dirty="0" smtClean="0"/>
              <a:t>Projektioner af lysbilleder, tekster, skilte på scenen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b="1" dirty="0" smtClean="0"/>
              <a:t>Ophævelse af De tre enheder (Aristoteles) (tiden, stedets og handlingens)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b="1" dirty="0" smtClean="0"/>
              <a:t>Synlige </a:t>
            </a:r>
            <a:r>
              <a:rPr lang="da-DK" b="1" dirty="0" smtClean="0"/>
              <a:t>kulisseskift eller sceneskift </a:t>
            </a:r>
            <a:r>
              <a:rPr lang="da-DK" b="1" dirty="0" smtClean="0"/>
              <a:t>(intet fortæppe)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b="1" dirty="0" smtClean="0"/>
              <a:t>Skuespilleren siger også regibemærkninger på scenen.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847" y="433320"/>
            <a:ext cx="488344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1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Skuespillerteknikken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b="1" dirty="0" smtClean="0">
                <a:solidFill>
                  <a:srgbClr val="0070C0"/>
                </a:solidFill>
              </a:rPr>
              <a:t>Skuespilleren skulle</a:t>
            </a:r>
          </a:p>
          <a:p>
            <a:pPr lvl="1"/>
            <a:r>
              <a:rPr lang="da-DK" sz="2400" dirty="0" smtClean="0"/>
              <a:t>Demonstrere rollen</a:t>
            </a:r>
          </a:p>
          <a:p>
            <a:pPr lvl="1"/>
            <a:r>
              <a:rPr lang="da-DK" sz="2400" dirty="0" smtClean="0"/>
              <a:t>Illusionsbrud</a:t>
            </a:r>
          </a:p>
          <a:p>
            <a:pPr lvl="1"/>
            <a:r>
              <a:rPr lang="da-DK" sz="2400" dirty="0" smtClean="0"/>
              <a:t>Svært da mange var skolet i naturalistisk spillestil.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3818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ådne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</Template>
  <TotalTime>295</TotalTime>
  <Words>545</Words>
  <Application>Microsoft Office PowerPoint</Application>
  <PresentationFormat>Widescreen</PresentationFormat>
  <Paragraphs>42</Paragraphs>
  <Slides>8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Courier New</vt:lpstr>
      <vt:lpstr>Wingdings</vt:lpstr>
      <vt:lpstr>Trådnet</vt:lpstr>
      <vt:lpstr>Det episke teater og Betolt Brecht</vt:lpstr>
      <vt:lpstr>Opgøret med naturalismen</vt:lpstr>
      <vt:lpstr>Opgøret med naturalismen</vt:lpstr>
      <vt:lpstr>Opgøret med naturalismen</vt:lpstr>
      <vt:lpstr>Bertolt Brecht</vt:lpstr>
      <vt:lpstr>Brecht og det episke teater (episk= fortællende)</vt:lpstr>
      <vt:lpstr>Brecht og det episke teater ”Ikke hægte hjernen af sammen med hatten i garderoben” </vt:lpstr>
      <vt:lpstr>Skuespillerteknikken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episke teater og Betolt Brecht</dc:title>
  <dc:creator>EG</dc:creator>
  <cp:lastModifiedBy>EG</cp:lastModifiedBy>
  <cp:revision>13</cp:revision>
  <dcterms:created xsi:type="dcterms:W3CDTF">2015-12-01T07:52:58Z</dcterms:created>
  <dcterms:modified xsi:type="dcterms:W3CDTF">2015-12-06T20:42:42Z</dcterms:modified>
</cp:coreProperties>
</file>