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9" r:id="rId4"/>
    <p:sldId id="260" r:id="rId5"/>
    <p:sldId id="263" r:id="rId6"/>
    <p:sldId id="258" r:id="rId7"/>
    <p:sldId id="265" r:id="rId8"/>
    <p:sldId id="264" r:id="rId9"/>
    <p:sldId id="266" r:id="rId10"/>
    <p:sldId id="261" r:id="rId11"/>
    <p:sldId id="262"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26"/>
    <p:restoredTop sz="95865"/>
  </p:normalViewPr>
  <p:slideViewPr>
    <p:cSldViewPr snapToGrid="0" snapToObjects="1">
      <p:cViewPr varScale="1">
        <p:scale>
          <a:sx n="115" d="100"/>
          <a:sy n="115" d="100"/>
        </p:scale>
        <p:origin x="23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23510D-1D75-405A-AC3D-CA0D233C3EA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3E8C2721-9413-497B-87E3-07B09AA2260C}">
      <dgm:prSet/>
      <dgm:spPr/>
      <dgm:t>
        <a:bodyPr/>
        <a:lstStyle/>
        <a:p>
          <a:r>
            <a:rPr lang="da-DK" i="1"/>
            <a:t>Brug af virkelighedens personer og miljøer</a:t>
          </a:r>
          <a:r>
            <a:rPr lang="da-DK"/>
            <a:t> er indlysende nok den mest grundlæggende autenticitetsmarkør i dokumentarfilm.</a:t>
          </a:r>
          <a:endParaRPr lang="en-US"/>
        </a:p>
      </dgm:t>
    </dgm:pt>
    <dgm:pt modelId="{6349D778-62FF-48E1-B78F-5692EED11C56}" type="parTrans" cxnId="{0833362E-962F-4C3E-9E29-B69E972139E3}">
      <dgm:prSet/>
      <dgm:spPr/>
      <dgm:t>
        <a:bodyPr/>
        <a:lstStyle/>
        <a:p>
          <a:endParaRPr lang="en-US"/>
        </a:p>
      </dgm:t>
    </dgm:pt>
    <dgm:pt modelId="{8AB2DEBE-28F1-4CB1-8CD1-BB5BF42F0125}" type="sibTrans" cxnId="{0833362E-962F-4C3E-9E29-B69E972139E3}">
      <dgm:prSet/>
      <dgm:spPr/>
      <dgm:t>
        <a:bodyPr/>
        <a:lstStyle/>
        <a:p>
          <a:endParaRPr lang="en-US"/>
        </a:p>
      </dgm:t>
    </dgm:pt>
    <dgm:pt modelId="{38EEA694-FD2D-4A37-B93A-00E334B67DFE}">
      <dgm:prSet/>
      <dgm:spPr/>
      <dgm:t>
        <a:bodyPr/>
        <a:lstStyle/>
        <a:p>
          <a:r>
            <a:rPr lang="da-DK" i="1"/>
            <a:t>Interview med personer foran et statisk kamera.</a:t>
          </a:r>
          <a:r>
            <a:rPr lang="da-DK"/>
            <a:t> Der vil ofte være tale om interview med eksperter, øjenvidner og med personer med forbindelse til sagen. Der benyttes typisk halvnære billeder eller nærbilleder, og den interviewede har øjnene rettet mod intervieweren. Begge forhold er med til at skabe realisme og nærvær.</a:t>
          </a:r>
          <a:endParaRPr lang="en-US"/>
        </a:p>
      </dgm:t>
    </dgm:pt>
    <dgm:pt modelId="{30E5EE48-F1A2-4759-BA9F-480668DED9F7}" type="parTrans" cxnId="{80FA60BB-57BA-4452-9E3D-0765BDA96900}">
      <dgm:prSet/>
      <dgm:spPr/>
      <dgm:t>
        <a:bodyPr/>
        <a:lstStyle/>
        <a:p>
          <a:endParaRPr lang="en-US"/>
        </a:p>
      </dgm:t>
    </dgm:pt>
    <dgm:pt modelId="{E359E9EA-913C-4B00-871A-DCDA059312AB}" type="sibTrans" cxnId="{80FA60BB-57BA-4452-9E3D-0765BDA96900}">
      <dgm:prSet/>
      <dgm:spPr/>
      <dgm:t>
        <a:bodyPr/>
        <a:lstStyle/>
        <a:p>
          <a:endParaRPr lang="en-US"/>
        </a:p>
      </dgm:t>
    </dgm:pt>
    <dgm:pt modelId="{AF0CC90C-A220-4523-A12B-85BCEC10E2B1}">
      <dgm:prSet/>
      <dgm:spPr/>
      <dgm:t>
        <a:bodyPr/>
        <a:lstStyle/>
        <a:p>
          <a:r>
            <a:rPr lang="da-DK" i="1"/>
            <a:t>Instruktør/medvirkende</a:t>
          </a:r>
          <a:r>
            <a:rPr lang="da-DK"/>
            <a:t>, der taler direkte til kameraet, skaber en stærk virkelighedsfornemmelse.</a:t>
          </a:r>
          <a:endParaRPr lang="en-US"/>
        </a:p>
      </dgm:t>
    </dgm:pt>
    <dgm:pt modelId="{1F210709-074B-4524-B773-5F3E095E495F}" type="parTrans" cxnId="{5C7AB1DF-D748-4D66-B6AB-39AAEA8856F4}">
      <dgm:prSet/>
      <dgm:spPr/>
      <dgm:t>
        <a:bodyPr/>
        <a:lstStyle/>
        <a:p>
          <a:endParaRPr lang="en-US"/>
        </a:p>
      </dgm:t>
    </dgm:pt>
    <dgm:pt modelId="{6325BAD6-22CF-4E26-B3BB-F5BD509E4073}" type="sibTrans" cxnId="{5C7AB1DF-D748-4D66-B6AB-39AAEA8856F4}">
      <dgm:prSet/>
      <dgm:spPr/>
      <dgm:t>
        <a:bodyPr/>
        <a:lstStyle/>
        <a:p>
          <a:endParaRPr lang="en-US"/>
        </a:p>
      </dgm:t>
    </dgm:pt>
    <dgm:pt modelId="{8B915D04-FF7C-4F92-A6E5-2BFA7637BADF}">
      <dgm:prSet/>
      <dgm:spPr/>
      <dgm:t>
        <a:bodyPr/>
        <a:lstStyle/>
        <a:p>
          <a:r>
            <a:rPr lang="da-DK" i="1"/>
            <a:t>Voice over</a:t>
          </a:r>
          <a:r>
            <a:rPr lang="da-DK"/>
            <a:t>, der kommenterer billedsiden og binder historien sammen for seerne, skaber autoritet og troværdighed.</a:t>
          </a:r>
          <a:endParaRPr lang="en-US"/>
        </a:p>
      </dgm:t>
    </dgm:pt>
    <dgm:pt modelId="{FC828787-1560-435D-A2F7-1EC61D1A5230}" type="parTrans" cxnId="{E32F7C6B-E1C3-4827-9613-23EEA9B59CA7}">
      <dgm:prSet/>
      <dgm:spPr/>
      <dgm:t>
        <a:bodyPr/>
        <a:lstStyle/>
        <a:p>
          <a:endParaRPr lang="en-US"/>
        </a:p>
      </dgm:t>
    </dgm:pt>
    <dgm:pt modelId="{C73F9056-E595-4346-82D1-B8EA8F852BD0}" type="sibTrans" cxnId="{E32F7C6B-E1C3-4827-9613-23EEA9B59CA7}">
      <dgm:prSet/>
      <dgm:spPr/>
      <dgm:t>
        <a:bodyPr/>
        <a:lstStyle/>
        <a:p>
          <a:endParaRPr lang="en-US"/>
        </a:p>
      </dgm:t>
    </dgm:pt>
    <dgm:pt modelId="{2669C0C6-806E-4502-8296-F388FEE39BD3}">
      <dgm:prSet/>
      <dgm:spPr/>
      <dgm:t>
        <a:bodyPr/>
        <a:lstStyle/>
        <a:p>
          <a:r>
            <a:rPr lang="da-DK" i="1"/>
            <a:t>Liveoptagelser</a:t>
          </a:r>
          <a:r>
            <a:rPr lang="da-DK"/>
            <a:t> med de reallyde og de (måske dårlige) lysforhold, der er på stedet, er også en klassisk autenticitetsmarkør. Vi er med, lige der hvor det foregår. Håndholdt kamera, skæve kompositioner og uskarpt fokus kan yderligere være med til at understrege, at dokumentaristen er til stede og meget tæt på begivenhederne.</a:t>
          </a:r>
          <a:endParaRPr lang="en-US"/>
        </a:p>
      </dgm:t>
    </dgm:pt>
    <dgm:pt modelId="{BB778498-1E23-41CD-B297-A339BC53C8AB}" type="parTrans" cxnId="{A8647656-A64B-40D6-9782-9177DE40376A}">
      <dgm:prSet/>
      <dgm:spPr/>
      <dgm:t>
        <a:bodyPr/>
        <a:lstStyle/>
        <a:p>
          <a:endParaRPr lang="en-US"/>
        </a:p>
      </dgm:t>
    </dgm:pt>
    <dgm:pt modelId="{398C0E26-9079-4254-A0C7-9317F6F01EC1}" type="sibTrans" cxnId="{A8647656-A64B-40D6-9782-9177DE40376A}">
      <dgm:prSet/>
      <dgm:spPr/>
      <dgm:t>
        <a:bodyPr/>
        <a:lstStyle/>
        <a:p>
          <a:endParaRPr lang="en-US"/>
        </a:p>
      </dgm:t>
    </dgm:pt>
    <dgm:pt modelId="{F3643213-E408-4AD7-AACC-3996CB1FC8E6}">
      <dgm:prSet/>
      <dgm:spPr/>
      <dgm:t>
        <a:bodyPr/>
        <a:lstStyle/>
        <a:p>
          <a:r>
            <a:rPr lang="da-DK" i="1"/>
            <a:t>Arkivmateriale</a:t>
          </a:r>
          <a:r>
            <a:rPr lang="da-DK"/>
            <a:t> benyttes i mange dokumentarfilm i form af gamle (evt. sort/hvide) fotos, film og amatørvideoer, der kan være med til at dokumentere, at noget virkelig har fundet sted.</a:t>
          </a:r>
          <a:endParaRPr lang="en-US"/>
        </a:p>
      </dgm:t>
    </dgm:pt>
    <dgm:pt modelId="{A6E61FD5-F72E-48C5-A153-0C0F86C59432}" type="parTrans" cxnId="{89D87521-A51C-4FCB-9855-FF326FA186E6}">
      <dgm:prSet/>
      <dgm:spPr/>
      <dgm:t>
        <a:bodyPr/>
        <a:lstStyle/>
        <a:p>
          <a:endParaRPr lang="en-US"/>
        </a:p>
      </dgm:t>
    </dgm:pt>
    <dgm:pt modelId="{F85D0321-37A1-4D2A-B946-07586A747C99}" type="sibTrans" cxnId="{89D87521-A51C-4FCB-9855-FF326FA186E6}">
      <dgm:prSet/>
      <dgm:spPr/>
      <dgm:t>
        <a:bodyPr/>
        <a:lstStyle/>
        <a:p>
          <a:endParaRPr lang="en-US"/>
        </a:p>
      </dgm:t>
    </dgm:pt>
    <dgm:pt modelId="{2C7F53CD-8B6A-465D-BAA3-2C4F3FC9E9D0}">
      <dgm:prSet/>
      <dgm:spPr/>
      <dgm:t>
        <a:bodyPr/>
        <a:lstStyle/>
        <a:p>
          <a:r>
            <a:rPr lang="da-DK" i="1"/>
            <a:t>Brug af tidsangivelser og tekst</a:t>
          </a:r>
          <a:r>
            <a:rPr lang="da-DK"/>
            <a:t>, der dels kan forankre billedsiden i tid og sted, dels kan præsentere personer med navn og titel.</a:t>
          </a:r>
          <a:endParaRPr lang="en-US"/>
        </a:p>
      </dgm:t>
    </dgm:pt>
    <dgm:pt modelId="{0E29F8F9-525D-42A0-B4B8-F083BB94B185}" type="parTrans" cxnId="{1EA2AB7E-A145-4F73-BA90-A00F54463CBA}">
      <dgm:prSet/>
      <dgm:spPr/>
      <dgm:t>
        <a:bodyPr/>
        <a:lstStyle/>
        <a:p>
          <a:endParaRPr lang="en-US"/>
        </a:p>
      </dgm:t>
    </dgm:pt>
    <dgm:pt modelId="{2C32BE2C-C0CE-433F-8B5B-A08E3B692A10}" type="sibTrans" cxnId="{1EA2AB7E-A145-4F73-BA90-A00F54463CBA}">
      <dgm:prSet/>
      <dgm:spPr/>
      <dgm:t>
        <a:bodyPr/>
        <a:lstStyle/>
        <a:p>
          <a:endParaRPr lang="en-US"/>
        </a:p>
      </dgm:t>
    </dgm:pt>
    <dgm:pt modelId="{BACCB628-F766-4578-8E95-62D9FA4EB810}">
      <dgm:prSet/>
      <dgm:spPr/>
      <dgm:t>
        <a:bodyPr/>
        <a:lstStyle/>
        <a:p>
          <a:r>
            <a:rPr lang="da-DK" i="1"/>
            <a:t>Rekonstruktion af begivenheder</a:t>
          </a:r>
          <a:r>
            <a:rPr lang="da-DK"/>
            <a:t>. Når ordet "rekonstruktion" bruges i en dokumentarfilm, eller når det tydeligt fremgår, at der er tale om en rekonstruktion af begivenheder, ofte ved hjælp af skuespillere, signalerer det, at det vi ser er forpligtet på virkeligheden. Filmen forsøger så præcist som overhovedet muligt at rekonstruere noget, der er sket i virkeligheden.</a:t>
          </a:r>
          <a:endParaRPr lang="en-US"/>
        </a:p>
      </dgm:t>
    </dgm:pt>
    <dgm:pt modelId="{110C598D-207A-4A1C-9B51-76D95C24EE7B}" type="parTrans" cxnId="{F2B4402B-E4BE-4056-8FD9-8FE767663FE5}">
      <dgm:prSet/>
      <dgm:spPr/>
      <dgm:t>
        <a:bodyPr/>
        <a:lstStyle/>
        <a:p>
          <a:endParaRPr lang="en-US"/>
        </a:p>
      </dgm:t>
    </dgm:pt>
    <dgm:pt modelId="{68685ADA-C682-470A-9C08-171B193227F6}" type="sibTrans" cxnId="{F2B4402B-E4BE-4056-8FD9-8FE767663FE5}">
      <dgm:prSet/>
      <dgm:spPr/>
      <dgm:t>
        <a:bodyPr/>
        <a:lstStyle/>
        <a:p>
          <a:endParaRPr lang="en-US"/>
        </a:p>
      </dgm:t>
    </dgm:pt>
    <dgm:pt modelId="{6CA78FF2-2E30-DF4C-BF24-989236C6E913}" type="pres">
      <dgm:prSet presAssocID="{FA23510D-1D75-405A-AC3D-CA0D233C3EA7}" presName="diagram" presStyleCnt="0">
        <dgm:presLayoutVars>
          <dgm:dir/>
          <dgm:resizeHandles val="exact"/>
        </dgm:presLayoutVars>
      </dgm:prSet>
      <dgm:spPr/>
    </dgm:pt>
    <dgm:pt modelId="{6A5A9D7D-0DAD-074E-9F43-F9176E700C0D}" type="pres">
      <dgm:prSet presAssocID="{3E8C2721-9413-497B-87E3-07B09AA2260C}" presName="node" presStyleLbl="node1" presStyleIdx="0" presStyleCnt="8">
        <dgm:presLayoutVars>
          <dgm:bulletEnabled val="1"/>
        </dgm:presLayoutVars>
      </dgm:prSet>
      <dgm:spPr/>
    </dgm:pt>
    <dgm:pt modelId="{DD4609D6-198C-0148-943A-2CA2247FCD0F}" type="pres">
      <dgm:prSet presAssocID="{8AB2DEBE-28F1-4CB1-8CD1-BB5BF42F0125}" presName="sibTrans" presStyleCnt="0"/>
      <dgm:spPr/>
    </dgm:pt>
    <dgm:pt modelId="{872DDE08-FE3E-D54E-9FCB-66B71201AEC3}" type="pres">
      <dgm:prSet presAssocID="{38EEA694-FD2D-4A37-B93A-00E334B67DFE}" presName="node" presStyleLbl="node1" presStyleIdx="1" presStyleCnt="8">
        <dgm:presLayoutVars>
          <dgm:bulletEnabled val="1"/>
        </dgm:presLayoutVars>
      </dgm:prSet>
      <dgm:spPr/>
    </dgm:pt>
    <dgm:pt modelId="{936DC212-A9D2-9A4B-B5F0-E57948E48833}" type="pres">
      <dgm:prSet presAssocID="{E359E9EA-913C-4B00-871A-DCDA059312AB}" presName="sibTrans" presStyleCnt="0"/>
      <dgm:spPr/>
    </dgm:pt>
    <dgm:pt modelId="{D4978DFD-62C2-2344-B467-7B72BC623DFE}" type="pres">
      <dgm:prSet presAssocID="{AF0CC90C-A220-4523-A12B-85BCEC10E2B1}" presName="node" presStyleLbl="node1" presStyleIdx="2" presStyleCnt="8">
        <dgm:presLayoutVars>
          <dgm:bulletEnabled val="1"/>
        </dgm:presLayoutVars>
      </dgm:prSet>
      <dgm:spPr/>
    </dgm:pt>
    <dgm:pt modelId="{32A24FCF-B38F-D246-9DD6-61571334FBD9}" type="pres">
      <dgm:prSet presAssocID="{6325BAD6-22CF-4E26-B3BB-F5BD509E4073}" presName="sibTrans" presStyleCnt="0"/>
      <dgm:spPr/>
    </dgm:pt>
    <dgm:pt modelId="{B9369DB4-24AC-E445-9A4B-BD73CAE62487}" type="pres">
      <dgm:prSet presAssocID="{8B915D04-FF7C-4F92-A6E5-2BFA7637BADF}" presName="node" presStyleLbl="node1" presStyleIdx="3" presStyleCnt="8">
        <dgm:presLayoutVars>
          <dgm:bulletEnabled val="1"/>
        </dgm:presLayoutVars>
      </dgm:prSet>
      <dgm:spPr/>
    </dgm:pt>
    <dgm:pt modelId="{1D0D5B47-FDE1-834D-93C7-02C6B5ADB195}" type="pres">
      <dgm:prSet presAssocID="{C73F9056-E595-4346-82D1-B8EA8F852BD0}" presName="sibTrans" presStyleCnt="0"/>
      <dgm:spPr/>
    </dgm:pt>
    <dgm:pt modelId="{E8AC2AB0-5EC2-CE46-9CAF-F0ADC1B471A6}" type="pres">
      <dgm:prSet presAssocID="{2669C0C6-806E-4502-8296-F388FEE39BD3}" presName="node" presStyleLbl="node1" presStyleIdx="4" presStyleCnt="8">
        <dgm:presLayoutVars>
          <dgm:bulletEnabled val="1"/>
        </dgm:presLayoutVars>
      </dgm:prSet>
      <dgm:spPr/>
    </dgm:pt>
    <dgm:pt modelId="{5E16CEB8-7385-C143-9091-7A25230B89C9}" type="pres">
      <dgm:prSet presAssocID="{398C0E26-9079-4254-A0C7-9317F6F01EC1}" presName="sibTrans" presStyleCnt="0"/>
      <dgm:spPr/>
    </dgm:pt>
    <dgm:pt modelId="{DE6B6170-94F2-264D-A211-27B2D275B23A}" type="pres">
      <dgm:prSet presAssocID="{F3643213-E408-4AD7-AACC-3996CB1FC8E6}" presName="node" presStyleLbl="node1" presStyleIdx="5" presStyleCnt="8">
        <dgm:presLayoutVars>
          <dgm:bulletEnabled val="1"/>
        </dgm:presLayoutVars>
      </dgm:prSet>
      <dgm:spPr/>
    </dgm:pt>
    <dgm:pt modelId="{6F2D29AD-21D7-764F-A17D-81D6084D87CC}" type="pres">
      <dgm:prSet presAssocID="{F85D0321-37A1-4D2A-B946-07586A747C99}" presName="sibTrans" presStyleCnt="0"/>
      <dgm:spPr/>
    </dgm:pt>
    <dgm:pt modelId="{C4081392-1B32-BB4E-B6C2-A18AB24458D0}" type="pres">
      <dgm:prSet presAssocID="{2C7F53CD-8B6A-465D-BAA3-2C4F3FC9E9D0}" presName="node" presStyleLbl="node1" presStyleIdx="6" presStyleCnt="8">
        <dgm:presLayoutVars>
          <dgm:bulletEnabled val="1"/>
        </dgm:presLayoutVars>
      </dgm:prSet>
      <dgm:spPr/>
    </dgm:pt>
    <dgm:pt modelId="{C1D87FED-29CA-6E49-9F25-DA04E65A8090}" type="pres">
      <dgm:prSet presAssocID="{2C32BE2C-C0CE-433F-8B5B-A08E3B692A10}" presName="sibTrans" presStyleCnt="0"/>
      <dgm:spPr/>
    </dgm:pt>
    <dgm:pt modelId="{FA17C29B-A9EC-C445-A406-2814C2AA4DBA}" type="pres">
      <dgm:prSet presAssocID="{BACCB628-F766-4578-8E95-62D9FA4EB810}" presName="node" presStyleLbl="node1" presStyleIdx="7" presStyleCnt="8">
        <dgm:presLayoutVars>
          <dgm:bulletEnabled val="1"/>
        </dgm:presLayoutVars>
      </dgm:prSet>
      <dgm:spPr/>
    </dgm:pt>
  </dgm:ptLst>
  <dgm:cxnLst>
    <dgm:cxn modelId="{4245E41E-6546-7941-9E88-74AD5D6EB400}" type="presOf" srcId="{2C7F53CD-8B6A-465D-BAA3-2C4F3FC9E9D0}" destId="{C4081392-1B32-BB4E-B6C2-A18AB24458D0}" srcOrd="0" destOrd="0" presId="urn:microsoft.com/office/officeart/2005/8/layout/default"/>
    <dgm:cxn modelId="{89D87521-A51C-4FCB-9855-FF326FA186E6}" srcId="{FA23510D-1D75-405A-AC3D-CA0D233C3EA7}" destId="{F3643213-E408-4AD7-AACC-3996CB1FC8E6}" srcOrd="5" destOrd="0" parTransId="{A6E61FD5-F72E-48C5-A153-0C0F86C59432}" sibTransId="{F85D0321-37A1-4D2A-B946-07586A747C99}"/>
    <dgm:cxn modelId="{F140A622-3B88-814A-AF41-157A1A07D127}" type="presOf" srcId="{2669C0C6-806E-4502-8296-F388FEE39BD3}" destId="{E8AC2AB0-5EC2-CE46-9CAF-F0ADC1B471A6}" srcOrd="0" destOrd="0" presId="urn:microsoft.com/office/officeart/2005/8/layout/default"/>
    <dgm:cxn modelId="{56F01B26-4FAF-2444-9AE7-755DCEB8EE17}" type="presOf" srcId="{8B915D04-FF7C-4F92-A6E5-2BFA7637BADF}" destId="{B9369DB4-24AC-E445-9A4B-BD73CAE62487}" srcOrd="0" destOrd="0" presId="urn:microsoft.com/office/officeart/2005/8/layout/default"/>
    <dgm:cxn modelId="{F2B4402B-E4BE-4056-8FD9-8FE767663FE5}" srcId="{FA23510D-1D75-405A-AC3D-CA0D233C3EA7}" destId="{BACCB628-F766-4578-8E95-62D9FA4EB810}" srcOrd="7" destOrd="0" parTransId="{110C598D-207A-4A1C-9B51-76D95C24EE7B}" sibTransId="{68685ADA-C682-470A-9C08-171B193227F6}"/>
    <dgm:cxn modelId="{A0D1022C-28DE-484B-BA04-19CBDD742442}" type="presOf" srcId="{AF0CC90C-A220-4523-A12B-85BCEC10E2B1}" destId="{D4978DFD-62C2-2344-B467-7B72BC623DFE}" srcOrd="0" destOrd="0" presId="urn:microsoft.com/office/officeart/2005/8/layout/default"/>
    <dgm:cxn modelId="{0833362E-962F-4C3E-9E29-B69E972139E3}" srcId="{FA23510D-1D75-405A-AC3D-CA0D233C3EA7}" destId="{3E8C2721-9413-497B-87E3-07B09AA2260C}" srcOrd="0" destOrd="0" parTransId="{6349D778-62FF-48E1-B78F-5692EED11C56}" sibTransId="{8AB2DEBE-28F1-4CB1-8CD1-BB5BF42F0125}"/>
    <dgm:cxn modelId="{A8647656-A64B-40D6-9782-9177DE40376A}" srcId="{FA23510D-1D75-405A-AC3D-CA0D233C3EA7}" destId="{2669C0C6-806E-4502-8296-F388FEE39BD3}" srcOrd="4" destOrd="0" parTransId="{BB778498-1E23-41CD-B297-A339BC53C8AB}" sibTransId="{398C0E26-9079-4254-A0C7-9317F6F01EC1}"/>
    <dgm:cxn modelId="{E32F7C6B-E1C3-4827-9613-23EEA9B59CA7}" srcId="{FA23510D-1D75-405A-AC3D-CA0D233C3EA7}" destId="{8B915D04-FF7C-4F92-A6E5-2BFA7637BADF}" srcOrd="3" destOrd="0" parTransId="{FC828787-1560-435D-A2F7-1EC61D1A5230}" sibTransId="{C73F9056-E595-4346-82D1-B8EA8F852BD0}"/>
    <dgm:cxn modelId="{7BF6A373-8643-3645-8C01-6F61578B2C64}" type="presOf" srcId="{3E8C2721-9413-497B-87E3-07B09AA2260C}" destId="{6A5A9D7D-0DAD-074E-9F43-F9176E700C0D}" srcOrd="0" destOrd="0" presId="urn:microsoft.com/office/officeart/2005/8/layout/default"/>
    <dgm:cxn modelId="{1EA2AB7E-A145-4F73-BA90-A00F54463CBA}" srcId="{FA23510D-1D75-405A-AC3D-CA0D233C3EA7}" destId="{2C7F53CD-8B6A-465D-BAA3-2C4F3FC9E9D0}" srcOrd="6" destOrd="0" parTransId="{0E29F8F9-525D-42A0-B4B8-F083BB94B185}" sibTransId="{2C32BE2C-C0CE-433F-8B5B-A08E3B692A10}"/>
    <dgm:cxn modelId="{2035F6A5-058A-484A-9A9F-6253ABCDCF52}" type="presOf" srcId="{38EEA694-FD2D-4A37-B93A-00E334B67DFE}" destId="{872DDE08-FE3E-D54E-9FCB-66B71201AEC3}" srcOrd="0" destOrd="0" presId="urn:microsoft.com/office/officeart/2005/8/layout/default"/>
    <dgm:cxn modelId="{ADFC6BAB-FD89-B443-A524-994E34335A3F}" type="presOf" srcId="{F3643213-E408-4AD7-AACC-3996CB1FC8E6}" destId="{DE6B6170-94F2-264D-A211-27B2D275B23A}" srcOrd="0" destOrd="0" presId="urn:microsoft.com/office/officeart/2005/8/layout/default"/>
    <dgm:cxn modelId="{D9F03CAC-F7FA-5A4A-AE55-58E69E11B504}" type="presOf" srcId="{FA23510D-1D75-405A-AC3D-CA0D233C3EA7}" destId="{6CA78FF2-2E30-DF4C-BF24-989236C6E913}" srcOrd="0" destOrd="0" presId="urn:microsoft.com/office/officeart/2005/8/layout/default"/>
    <dgm:cxn modelId="{80FA60BB-57BA-4452-9E3D-0765BDA96900}" srcId="{FA23510D-1D75-405A-AC3D-CA0D233C3EA7}" destId="{38EEA694-FD2D-4A37-B93A-00E334B67DFE}" srcOrd="1" destOrd="0" parTransId="{30E5EE48-F1A2-4759-BA9F-480668DED9F7}" sibTransId="{E359E9EA-913C-4B00-871A-DCDA059312AB}"/>
    <dgm:cxn modelId="{5C7AB1DF-D748-4D66-B6AB-39AAEA8856F4}" srcId="{FA23510D-1D75-405A-AC3D-CA0D233C3EA7}" destId="{AF0CC90C-A220-4523-A12B-85BCEC10E2B1}" srcOrd="2" destOrd="0" parTransId="{1F210709-074B-4524-B773-5F3E095E495F}" sibTransId="{6325BAD6-22CF-4E26-B3BB-F5BD509E4073}"/>
    <dgm:cxn modelId="{91ABB0E5-F0A2-764C-AA09-F99298500DB2}" type="presOf" srcId="{BACCB628-F766-4578-8E95-62D9FA4EB810}" destId="{FA17C29B-A9EC-C445-A406-2814C2AA4DBA}" srcOrd="0" destOrd="0" presId="urn:microsoft.com/office/officeart/2005/8/layout/default"/>
    <dgm:cxn modelId="{CDCF89DC-2FA8-5244-A433-93A1D0D39EF2}" type="presParOf" srcId="{6CA78FF2-2E30-DF4C-BF24-989236C6E913}" destId="{6A5A9D7D-0DAD-074E-9F43-F9176E700C0D}" srcOrd="0" destOrd="0" presId="urn:microsoft.com/office/officeart/2005/8/layout/default"/>
    <dgm:cxn modelId="{3609B376-2ECD-454C-868E-B6E65F021412}" type="presParOf" srcId="{6CA78FF2-2E30-DF4C-BF24-989236C6E913}" destId="{DD4609D6-198C-0148-943A-2CA2247FCD0F}" srcOrd="1" destOrd="0" presId="urn:microsoft.com/office/officeart/2005/8/layout/default"/>
    <dgm:cxn modelId="{AA8F3B47-CAC9-7A4D-8546-6D0C410E35C9}" type="presParOf" srcId="{6CA78FF2-2E30-DF4C-BF24-989236C6E913}" destId="{872DDE08-FE3E-D54E-9FCB-66B71201AEC3}" srcOrd="2" destOrd="0" presId="urn:microsoft.com/office/officeart/2005/8/layout/default"/>
    <dgm:cxn modelId="{B1743B18-DBED-D841-9060-F7571FCA78EE}" type="presParOf" srcId="{6CA78FF2-2E30-DF4C-BF24-989236C6E913}" destId="{936DC212-A9D2-9A4B-B5F0-E57948E48833}" srcOrd="3" destOrd="0" presId="urn:microsoft.com/office/officeart/2005/8/layout/default"/>
    <dgm:cxn modelId="{E7534100-FE05-4B49-A991-D1213E084A4B}" type="presParOf" srcId="{6CA78FF2-2E30-DF4C-BF24-989236C6E913}" destId="{D4978DFD-62C2-2344-B467-7B72BC623DFE}" srcOrd="4" destOrd="0" presId="urn:microsoft.com/office/officeart/2005/8/layout/default"/>
    <dgm:cxn modelId="{6373181C-D1E7-D344-852F-7CCB0E2FF62E}" type="presParOf" srcId="{6CA78FF2-2E30-DF4C-BF24-989236C6E913}" destId="{32A24FCF-B38F-D246-9DD6-61571334FBD9}" srcOrd="5" destOrd="0" presId="urn:microsoft.com/office/officeart/2005/8/layout/default"/>
    <dgm:cxn modelId="{2B92AAFA-A292-454B-86BA-A56D843A8CB0}" type="presParOf" srcId="{6CA78FF2-2E30-DF4C-BF24-989236C6E913}" destId="{B9369DB4-24AC-E445-9A4B-BD73CAE62487}" srcOrd="6" destOrd="0" presId="urn:microsoft.com/office/officeart/2005/8/layout/default"/>
    <dgm:cxn modelId="{2E0A186E-40D4-0649-A399-459DAF0FF2B7}" type="presParOf" srcId="{6CA78FF2-2E30-DF4C-BF24-989236C6E913}" destId="{1D0D5B47-FDE1-834D-93C7-02C6B5ADB195}" srcOrd="7" destOrd="0" presId="urn:microsoft.com/office/officeart/2005/8/layout/default"/>
    <dgm:cxn modelId="{384E113A-2663-D942-97B2-0AA6FD23A8E7}" type="presParOf" srcId="{6CA78FF2-2E30-DF4C-BF24-989236C6E913}" destId="{E8AC2AB0-5EC2-CE46-9CAF-F0ADC1B471A6}" srcOrd="8" destOrd="0" presId="urn:microsoft.com/office/officeart/2005/8/layout/default"/>
    <dgm:cxn modelId="{7F41A703-A8AD-6740-B3C7-790165F217F2}" type="presParOf" srcId="{6CA78FF2-2E30-DF4C-BF24-989236C6E913}" destId="{5E16CEB8-7385-C143-9091-7A25230B89C9}" srcOrd="9" destOrd="0" presId="urn:microsoft.com/office/officeart/2005/8/layout/default"/>
    <dgm:cxn modelId="{BFFB3AB1-405A-6A47-8FA2-1F7844B84C32}" type="presParOf" srcId="{6CA78FF2-2E30-DF4C-BF24-989236C6E913}" destId="{DE6B6170-94F2-264D-A211-27B2D275B23A}" srcOrd="10" destOrd="0" presId="urn:microsoft.com/office/officeart/2005/8/layout/default"/>
    <dgm:cxn modelId="{32C990C7-CD45-5847-A325-0D48C5E70E90}" type="presParOf" srcId="{6CA78FF2-2E30-DF4C-BF24-989236C6E913}" destId="{6F2D29AD-21D7-764F-A17D-81D6084D87CC}" srcOrd="11" destOrd="0" presId="urn:microsoft.com/office/officeart/2005/8/layout/default"/>
    <dgm:cxn modelId="{958EBB76-3CEE-1243-9D80-6A9A330CF964}" type="presParOf" srcId="{6CA78FF2-2E30-DF4C-BF24-989236C6E913}" destId="{C4081392-1B32-BB4E-B6C2-A18AB24458D0}" srcOrd="12" destOrd="0" presId="urn:microsoft.com/office/officeart/2005/8/layout/default"/>
    <dgm:cxn modelId="{7D4F8C0B-10C1-F846-86EA-CDF3016B76B4}" type="presParOf" srcId="{6CA78FF2-2E30-DF4C-BF24-989236C6E913}" destId="{C1D87FED-29CA-6E49-9F25-DA04E65A8090}" srcOrd="13" destOrd="0" presId="urn:microsoft.com/office/officeart/2005/8/layout/default"/>
    <dgm:cxn modelId="{91B850EB-87A7-F94B-B11F-BF4979B25CE6}" type="presParOf" srcId="{6CA78FF2-2E30-DF4C-BF24-989236C6E913}" destId="{FA17C29B-A9EC-C445-A406-2814C2AA4DBA}"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04C6D0-3DAB-4A98-B15F-B024A8B60B7D}"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A79EFE70-2276-49B3-AE84-3C8FD9B537B7}">
      <dgm:prSet/>
      <dgm:spPr/>
      <dgm:t>
        <a:bodyPr/>
        <a:lstStyle/>
        <a:p>
          <a:r>
            <a:rPr lang="da-DK" b="1"/>
            <a:t>Billedbeskæring: </a:t>
          </a:r>
          <a:r>
            <a:rPr lang="da-DK"/>
            <a:t>neutrale billedudsnit</a:t>
          </a:r>
          <a:endParaRPr lang="en-US"/>
        </a:p>
      </dgm:t>
    </dgm:pt>
    <dgm:pt modelId="{C4680940-1F6D-40EB-B124-3710403B3281}" type="parTrans" cxnId="{82B3F113-4D15-44ED-9D6F-CA3CA25F4291}">
      <dgm:prSet/>
      <dgm:spPr/>
      <dgm:t>
        <a:bodyPr/>
        <a:lstStyle/>
        <a:p>
          <a:endParaRPr lang="en-US"/>
        </a:p>
      </dgm:t>
    </dgm:pt>
    <dgm:pt modelId="{B20CF589-8A86-44F1-8497-232788D433D2}" type="sibTrans" cxnId="{82B3F113-4D15-44ED-9D6F-CA3CA25F4291}">
      <dgm:prSet/>
      <dgm:spPr/>
      <dgm:t>
        <a:bodyPr/>
        <a:lstStyle/>
        <a:p>
          <a:endParaRPr lang="en-US"/>
        </a:p>
      </dgm:t>
    </dgm:pt>
    <dgm:pt modelId="{F1512534-6701-436E-ACAA-1B48850A07CD}">
      <dgm:prSet/>
      <dgm:spPr/>
      <dgm:t>
        <a:bodyPr/>
        <a:lstStyle/>
        <a:p>
          <a:r>
            <a:rPr lang="da-DK" b="1"/>
            <a:t>Perspektiv: </a:t>
          </a:r>
          <a:r>
            <a:rPr lang="da-DK"/>
            <a:t>normalperspektiv, der gør det nøgternt</a:t>
          </a:r>
          <a:endParaRPr lang="en-US"/>
        </a:p>
      </dgm:t>
    </dgm:pt>
    <dgm:pt modelId="{1F2680FF-0A60-4EDC-B4E8-82B1A7744EAD}" type="parTrans" cxnId="{EF7E8843-13E6-44C1-83A6-E7FB875FE868}">
      <dgm:prSet/>
      <dgm:spPr/>
      <dgm:t>
        <a:bodyPr/>
        <a:lstStyle/>
        <a:p>
          <a:endParaRPr lang="en-US"/>
        </a:p>
      </dgm:t>
    </dgm:pt>
    <dgm:pt modelId="{3A255DDD-6FF6-41C3-8F65-BD55D8B43862}" type="sibTrans" cxnId="{EF7E8843-13E6-44C1-83A6-E7FB875FE868}">
      <dgm:prSet/>
      <dgm:spPr/>
      <dgm:t>
        <a:bodyPr/>
        <a:lstStyle/>
        <a:p>
          <a:endParaRPr lang="en-US"/>
        </a:p>
      </dgm:t>
    </dgm:pt>
    <dgm:pt modelId="{83F3953B-9CF8-46A1-BBC0-FC4D8FA2AC01}">
      <dgm:prSet/>
      <dgm:spPr/>
      <dgm:t>
        <a:bodyPr/>
        <a:lstStyle/>
        <a:p>
          <a:r>
            <a:rPr lang="da-DK" b="1"/>
            <a:t>Billedkomposition: </a:t>
          </a:r>
          <a:r>
            <a:rPr lang="da-DK"/>
            <a:t>neutrale billedkompositioner</a:t>
          </a:r>
          <a:r>
            <a:rPr lang="da-DK" b="1"/>
            <a:t> </a:t>
          </a:r>
          <a:endParaRPr lang="en-US"/>
        </a:p>
      </dgm:t>
    </dgm:pt>
    <dgm:pt modelId="{46E20AD7-6CA6-4A5B-849F-59C31C5BBE44}" type="parTrans" cxnId="{3DA5862E-4812-4F4B-9499-800580BC0D7E}">
      <dgm:prSet/>
      <dgm:spPr/>
      <dgm:t>
        <a:bodyPr/>
        <a:lstStyle/>
        <a:p>
          <a:endParaRPr lang="en-US"/>
        </a:p>
      </dgm:t>
    </dgm:pt>
    <dgm:pt modelId="{592DB9B9-9224-4A11-B160-24606B0C2FCC}" type="sibTrans" cxnId="{3DA5862E-4812-4F4B-9499-800580BC0D7E}">
      <dgm:prSet/>
      <dgm:spPr/>
      <dgm:t>
        <a:bodyPr/>
        <a:lstStyle/>
        <a:p>
          <a:endParaRPr lang="en-US"/>
        </a:p>
      </dgm:t>
    </dgm:pt>
    <dgm:pt modelId="{63648357-BB9F-44E8-8464-C453F5D14966}">
      <dgm:prSet/>
      <dgm:spPr/>
      <dgm:t>
        <a:bodyPr/>
        <a:lstStyle/>
        <a:p>
          <a:r>
            <a:rPr lang="da-DK" b="1"/>
            <a:t>Kamerabevægelser: </a:t>
          </a:r>
          <a:r>
            <a:rPr lang="da-DK"/>
            <a:t>Alle former anvendes. Typisk benyttes det håndholdte kamera til at understrege det virkelighedsnære og autentiske.</a:t>
          </a:r>
          <a:r>
            <a:rPr lang="da-DK" b="1"/>
            <a:t> </a:t>
          </a:r>
          <a:endParaRPr lang="en-US"/>
        </a:p>
      </dgm:t>
    </dgm:pt>
    <dgm:pt modelId="{CCD35AE8-FDF8-45BF-8CCC-6EADFD91482E}" type="parTrans" cxnId="{D4F22E04-E300-47F5-81EE-7E10F67893C3}">
      <dgm:prSet/>
      <dgm:spPr/>
      <dgm:t>
        <a:bodyPr/>
        <a:lstStyle/>
        <a:p>
          <a:endParaRPr lang="en-US"/>
        </a:p>
      </dgm:t>
    </dgm:pt>
    <dgm:pt modelId="{DCC43325-9180-4C4C-8336-9D463C4644B4}" type="sibTrans" cxnId="{D4F22E04-E300-47F5-81EE-7E10F67893C3}">
      <dgm:prSet/>
      <dgm:spPr/>
      <dgm:t>
        <a:bodyPr/>
        <a:lstStyle/>
        <a:p>
          <a:endParaRPr lang="en-US"/>
        </a:p>
      </dgm:t>
    </dgm:pt>
    <dgm:pt modelId="{E63271C7-1522-4A1F-8E98-DCABF4D8BC99}">
      <dgm:prSet/>
      <dgm:spPr/>
      <dgm:t>
        <a:bodyPr/>
        <a:lstStyle/>
        <a:p>
          <a:r>
            <a:rPr lang="da-DK" b="1"/>
            <a:t>Lys: </a:t>
          </a:r>
          <a:r>
            <a:rPr lang="da-DK"/>
            <a:t>Som hovedregel high key, da det er den mest neutrale form for lyssætning. Grovkornede billeder</a:t>
          </a:r>
          <a:endParaRPr lang="en-US"/>
        </a:p>
      </dgm:t>
    </dgm:pt>
    <dgm:pt modelId="{A0E457E4-1CE1-450E-AEF3-860DE0784533}" type="parTrans" cxnId="{5063F3C2-BF73-453D-8593-73B65460581A}">
      <dgm:prSet/>
      <dgm:spPr/>
      <dgm:t>
        <a:bodyPr/>
        <a:lstStyle/>
        <a:p>
          <a:endParaRPr lang="en-US"/>
        </a:p>
      </dgm:t>
    </dgm:pt>
    <dgm:pt modelId="{C7ED5B01-9968-4D40-8E51-12A1BA7E71F6}" type="sibTrans" cxnId="{5063F3C2-BF73-453D-8593-73B65460581A}">
      <dgm:prSet/>
      <dgm:spPr/>
      <dgm:t>
        <a:bodyPr/>
        <a:lstStyle/>
        <a:p>
          <a:endParaRPr lang="en-US"/>
        </a:p>
      </dgm:t>
    </dgm:pt>
    <dgm:pt modelId="{86837035-CD5F-4A17-9A5C-DB515391A8C5}">
      <dgm:prSet/>
      <dgm:spPr/>
      <dgm:t>
        <a:bodyPr/>
        <a:lstStyle/>
        <a:p>
          <a:r>
            <a:rPr lang="da-DK" b="1"/>
            <a:t>Scenografi: </a:t>
          </a:r>
          <a:r>
            <a:rPr lang="da-DK"/>
            <a:t>uden stor scenografi. Men placeringen af personer er ikke tilfældig.</a:t>
          </a:r>
          <a:endParaRPr lang="en-US"/>
        </a:p>
      </dgm:t>
    </dgm:pt>
    <dgm:pt modelId="{B50BD7F6-65F8-4006-BA36-9A515A18814B}" type="parTrans" cxnId="{8E3D8274-5E46-40BD-A57F-44A641F867DE}">
      <dgm:prSet/>
      <dgm:spPr/>
      <dgm:t>
        <a:bodyPr/>
        <a:lstStyle/>
        <a:p>
          <a:endParaRPr lang="en-US"/>
        </a:p>
      </dgm:t>
    </dgm:pt>
    <dgm:pt modelId="{82CCCB4A-94B1-40BD-BF73-4D816081EAB4}" type="sibTrans" cxnId="{8E3D8274-5E46-40BD-A57F-44A641F867DE}">
      <dgm:prSet/>
      <dgm:spPr/>
      <dgm:t>
        <a:bodyPr/>
        <a:lstStyle/>
        <a:p>
          <a:endParaRPr lang="en-US"/>
        </a:p>
      </dgm:t>
    </dgm:pt>
    <dgm:pt modelId="{2BC9CA3E-75C7-4935-BA25-73590EAD0BEB}">
      <dgm:prSet/>
      <dgm:spPr/>
      <dgm:t>
        <a:bodyPr/>
        <a:lstStyle/>
        <a:p>
          <a:r>
            <a:rPr lang="da-DK" b="1"/>
            <a:t>Klipning: </a:t>
          </a:r>
          <a:r>
            <a:rPr lang="da-DK"/>
            <a:t>neutral klipning</a:t>
          </a:r>
          <a:endParaRPr lang="en-US"/>
        </a:p>
      </dgm:t>
    </dgm:pt>
    <dgm:pt modelId="{D9FBE392-7EDD-48CB-9B6F-6A8D99995CAF}" type="parTrans" cxnId="{297D8DC8-608C-40A4-86BB-4FD0C6CBFF5F}">
      <dgm:prSet/>
      <dgm:spPr/>
      <dgm:t>
        <a:bodyPr/>
        <a:lstStyle/>
        <a:p>
          <a:endParaRPr lang="en-US"/>
        </a:p>
      </dgm:t>
    </dgm:pt>
    <dgm:pt modelId="{E13DF056-8483-499D-9AA4-99F7E6CC942B}" type="sibTrans" cxnId="{297D8DC8-608C-40A4-86BB-4FD0C6CBFF5F}">
      <dgm:prSet/>
      <dgm:spPr/>
      <dgm:t>
        <a:bodyPr/>
        <a:lstStyle/>
        <a:p>
          <a:endParaRPr lang="en-US"/>
        </a:p>
      </dgm:t>
    </dgm:pt>
    <dgm:pt modelId="{8115043E-451A-47D8-AB81-9367A105480E}">
      <dgm:prSet/>
      <dgm:spPr/>
      <dgm:t>
        <a:bodyPr/>
        <a:lstStyle/>
        <a:p>
          <a:r>
            <a:rPr lang="da-DK" b="1"/>
            <a:t>Lyd: </a:t>
          </a:r>
          <a:r>
            <a:rPr lang="da-DK"/>
            <a:t>Synkron lyd</a:t>
          </a:r>
          <a:endParaRPr lang="en-US"/>
        </a:p>
      </dgm:t>
    </dgm:pt>
    <dgm:pt modelId="{760C710A-1D3B-415D-A798-C82732A54299}" type="parTrans" cxnId="{A7F0C89F-EB13-4264-954D-ACD5E28B7071}">
      <dgm:prSet/>
      <dgm:spPr/>
      <dgm:t>
        <a:bodyPr/>
        <a:lstStyle/>
        <a:p>
          <a:endParaRPr lang="en-US"/>
        </a:p>
      </dgm:t>
    </dgm:pt>
    <dgm:pt modelId="{304E6666-54FF-4AE3-A0B6-CCD3CDD755CB}" type="sibTrans" cxnId="{A7F0C89F-EB13-4264-954D-ACD5E28B7071}">
      <dgm:prSet/>
      <dgm:spPr/>
      <dgm:t>
        <a:bodyPr/>
        <a:lstStyle/>
        <a:p>
          <a:endParaRPr lang="en-US"/>
        </a:p>
      </dgm:t>
    </dgm:pt>
    <dgm:pt modelId="{A6F9AF14-8B67-4944-AF0B-CF87A31FC09C}">
      <dgm:prSet/>
      <dgm:spPr/>
      <dgm:t>
        <a:bodyPr/>
        <a:lstStyle/>
        <a:p>
          <a:r>
            <a:rPr lang="da-DK" b="1"/>
            <a:t>Autentiske personer</a:t>
          </a:r>
          <a:endParaRPr lang="en-US"/>
        </a:p>
      </dgm:t>
    </dgm:pt>
    <dgm:pt modelId="{AC7DED5F-AD9A-4089-A3C0-D0B07E88A7D6}" type="parTrans" cxnId="{A715B859-6A12-46E8-8518-65E8BA71AC00}">
      <dgm:prSet/>
      <dgm:spPr/>
      <dgm:t>
        <a:bodyPr/>
        <a:lstStyle/>
        <a:p>
          <a:endParaRPr lang="en-US"/>
        </a:p>
      </dgm:t>
    </dgm:pt>
    <dgm:pt modelId="{75DEE0A3-B290-4C20-A217-F183F0D18B92}" type="sibTrans" cxnId="{A715B859-6A12-46E8-8518-65E8BA71AC00}">
      <dgm:prSet/>
      <dgm:spPr/>
      <dgm:t>
        <a:bodyPr/>
        <a:lstStyle/>
        <a:p>
          <a:endParaRPr lang="en-US"/>
        </a:p>
      </dgm:t>
    </dgm:pt>
    <dgm:pt modelId="{80232370-A7C7-46E9-ABCC-4F7AB5A12EDB}">
      <dgm:prSet/>
      <dgm:spPr/>
      <dgm:t>
        <a:bodyPr/>
        <a:lstStyle/>
        <a:p>
          <a:r>
            <a:rPr lang="da-DK" b="1"/>
            <a:t>Autentiske miljøer</a:t>
          </a:r>
          <a:endParaRPr lang="en-US"/>
        </a:p>
      </dgm:t>
    </dgm:pt>
    <dgm:pt modelId="{D98E2FDA-F15A-4AFC-883B-18071317522A}" type="parTrans" cxnId="{A17402A0-337B-4320-9812-1B4770781C95}">
      <dgm:prSet/>
      <dgm:spPr/>
      <dgm:t>
        <a:bodyPr/>
        <a:lstStyle/>
        <a:p>
          <a:endParaRPr lang="en-US"/>
        </a:p>
      </dgm:t>
    </dgm:pt>
    <dgm:pt modelId="{608CFF57-C74F-4755-BC81-F3E596DAF81B}" type="sibTrans" cxnId="{A17402A0-337B-4320-9812-1B4770781C95}">
      <dgm:prSet/>
      <dgm:spPr/>
      <dgm:t>
        <a:bodyPr/>
        <a:lstStyle/>
        <a:p>
          <a:endParaRPr lang="en-US"/>
        </a:p>
      </dgm:t>
    </dgm:pt>
    <dgm:pt modelId="{AA3809DC-F42B-4ABA-A45C-DCF9B223BF5E}">
      <dgm:prSet/>
      <dgm:spPr/>
      <dgm:t>
        <a:bodyPr/>
        <a:lstStyle/>
        <a:p>
          <a:r>
            <a:rPr lang="da-DK" b="1"/>
            <a:t>Sand historie, der skal afdækkes.</a:t>
          </a:r>
          <a:endParaRPr lang="en-US"/>
        </a:p>
      </dgm:t>
    </dgm:pt>
    <dgm:pt modelId="{3EB1C925-8648-4C04-8E5B-EC591374D09C}" type="parTrans" cxnId="{34B1083C-6733-430F-8109-99FB62565C4B}">
      <dgm:prSet/>
      <dgm:spPr/>
      <dgm:t>
        <a:bodyPr/>
        <a:lstStyle/>
        <a:p>
          <a:endParaRPr lang="en-US"/>
        </a:p>
      </dgm:t>
    </dgm:pt>
    <dgm:pt modelId="{D419368E-9F6B-45F6-9D04-236CFE9B5561}" type="sibTrans" cxnId="{34B1083C-6733-430F-8109-99FB62565C4B}">
      <dgm:prSet/>
      <dgm:spPr/>
      <dgm:t>
        <a:bodyPr/>
        <a:lstStyle/>
        <a:p>
          <a:endParaRPr lang="en-US"/>
        </a:p>
      </dgm:t>
    </dgm:pt>
    <dgm:pt modelId="{284E6719-A302-4B8D-A6ED-DB83407FCC0A}">
      <dgm:prSet/>
      <dgm:spPr/>
      <dgm:t>
        <a:bodyPr/>
        <a:lstStyle/>
        <a:p>
          <a:r>
            <a:rPr lang="da-DK" b="1"/>
            <a:t>Kronologisk opbygning</a:t>
          </a:r>
          <a:endParaRPr lang="en-US"/>
        </a:p>
      </dgm:t>
    </dgm:pt>
    <dgm:pt modelId="{3BF25CBF-D9B1-49EF-BA47-B15DB669E4BC}" type="parTrans" cxnId="{04AC0781-A94B-4E4F-ADA8-8C97E5927DD1}">
      <dgm:prSet/>
      <dgm:spPr/>
      <dgm:t>
        <a:bodyPr/>
        <a:lstStyle/>
        <a:p>
          <a:endParaRPr lang="en-US"/>
        </a:p>
      </dgm:t>
    </dgm:pt>
    <dgm:pt modelId="{1FF057ED-C57E-42F8-B855-BA077DF510B4}" type="sibTrans" cxnId="{04AC0781-A94B-4E4F-ADA8-8C97E5927DD1}">
      <dgm:prSet/>
      <dgm:spPr/>
      <dgm:t>
        <a:bodyPr/>
        <a:lstStyle/>
        <a:p>
          <a:endParaRPr lang="en-US"/>
        </a:p>
      </dgm:t>
    </dgm:pt>
    <dgm:pt modelId="{A271F19E-94B8-4837-BCC9-71B10FAEACB6}">
      <dgm:prSet/>
      <dgm:spPr/>
      <dgm:t>
        <a:bodyPr/>
        <a:lstStyle/>
        <a:p>
          <a:r>
            <a:rPr lang="da-DK" b="1"/>
            <a:t>Ingen tilbageholdelse af viden</a:t>
          </a:r>
          <a:endParaRPr lang="en-US"/>
        </a:p>
      </dgm:t>
    </dgm:pt>
    <dgm:pt modelId="{C657D6D3-1412-459B-8F84-57BE805D7609}" type="parTrans" cxnId="{B476AFDC-C749-4BD3-A7AF-12F6BFA9588C}">
      <dgm:prSet/>
      <dgm:spPr/>
      <dgm:t>
        <a:bodyPr/>
        <a:lstStyle/>
        <a:p>
          <a:endParaRPr lang="en-US"/>
        </a:p>
      </dgm:t>
    </dgm:pt>
    <dgm:pt modelId="{C300C816-88AB-432B-885F-CB5BEA4CB942}" type="sibTrans" cxnId="{B476AFDC-C749-4BD3-A7AF-12F6BFA9588C}">
      <dgm:prSet/>
      <dgm:spPr/>
      <dgm:t>
        <a:bodyPr/>
        <a:lstStyle/>
        <a:p>
          <a:endParaRPr lang="en-US"/>
        </a:p>
      </dgm:t>
    </dgm:pt>
    <dgm:pt modelId="{624FBB73-DA30-419A-B848-0D1AF4F44427}">
      <dgm:prSet/>
      <dgm:spPr/>
      <dgm:t>
        <a:bodyPr/>
        <a:lstStyle/>
        <a:p>
          <a:r>
            <a:rPr lang="da-DK" b="1"/>
            <a:t>Ingen bevidst tilrettelagt brug af filmiske virkemidler</a:t>
          </a:r>
          <a:endParaRPr lang="en-US"/>
        </a:p>
      </dgm:t>
    </dgm:pt>
    <dgm:pt modelId="{AEA84646-CC7C-4A5C-AD86-A28E223F42E8}" type="parTrans" cxnId="{FE20A0E4-282E-4C5C-9ACC-395ECA919D13}">
      <dgm:prSet/>
      <dgm:spPr/>
      <dgm:t>
        <a:bodyPr/>
        <a:lstStyle/>
        <a:p>
          <a:endParaRPr lang="en-US"/>
        </a:p>
      </dgm:t>
    </dgm:pt>
    <dgm:pt modelId="{01A3B434-B371-4FC8-900E-CFDCD58F297C}" type="sibTrans" cxnId="{FE20A0E4-282E-4C5C-9ACC-395ECA919D13}">
      <dgm:prSet/>
      <dgm:spPr/>
      <dgm:t>
        <a:bodyPr/>
        <a:lstStyle/>
        <a:p>
          <a:endParaRPr lang="en-US"/>
        </a:p>
      </dgm:t>
    </dgm:pt>
    <dgm:pt modelId="{DD3F9EEE-FAE3-44E7-972F-37334DF32D84}">
      <dgm:prSet/>
      <dgm:spPr/>
      <dgm:t>
        <a:bodyPr/>
        <a:lstStyle/>
        <a:p>
          <a:r>
            <a:rPr lang="da-DK" b="1"/>
            <a:t>Ingen subjektivering eller identifikationsskabelse</a:t>
          </a:r>
          <a:endParaRPr lang="en-US"/>
        </a:p>
      </dgm:t>
    </dgm:pt>
    <dgm:pt modelId="{727E9A4A-3B3C-49BB-89B5-72EBA8EBB354}" type="parTrans" cxnId="{6D4306B9-BB47-4E58-9C07-2D907ADEF696}">
      <dgm:prSet/>
      <dgm:spPr/>
      <dgm:t>
        <a:bodyPr/>
        <a:lstStyle/>
        <a:p>
          <a:endParaRPr lang="en-US"/>
        </a:p>
      </dgm:t>
    </dgm:pt>
    <dgm:pt modelId="{153DC08F-F61C-4136-AC71-CDC77F0D0FA1}" type="sibTrans" cxnId="{6D4306B9-BB47-4E58-9C07-2D907ADEF696}">
      <dgm:prSet/>
      <dgm:spPr/>
      <dgm:t>
        <a:bodyPr/>
        <a:lstStyle/>
        <a:p>
          <a:endParaRPr lang="en-US"/>
        </a:p>
      </dgm:t>
    </dgm:pt>
    <dgm:pt modelId="{C7992854-9D9B-5C4D-AA70-C9E4526510EA}" type="pres">
      <dgm:prSet presAssocID="{9804C6D0-3DAB-4A98-B15F-B024A8B60B7D}" presName="diagram" presStyleCnt="0">
        <dgm:presLayoutVars>
          <dgm:dir/>
          <dgm:resizeHandles val="exact"/>
        </dgm:presLayoutVars>
      </dgm:prSet>
      <dgm:spPr/>
    </dgm:pt>
    <dgm:pt modelId="{A70A084E-B154-414B-B7D0-FD85013C3A00}" type="pres">
      <dgm:prSet presAssocID="{A79EFE70-2276-49B3-AE84-3C8FD9B537B7}" presName="node" presStyleLbl="node1" presStyleIdx="0" presStyleCnt="15">
        <dgm:presLayoutVars>
          <dgm:bulletEnabled val="1"/>
        </dgm:presLayoutVars>
      </dgm:prSet>
      <dgm:spPr/>
    </dgm:pt>
    <dgm:pt modelId="{45044E5D-B97B-0F4F-8098-2DA3C199FC38}" type="pres">
      <dgm:prSet presAssocID="{B20CF589-8A86-44F1-8497-232788D433D2}" presName="sibTrans" presStyleCnt="0"/>
      <dgm:spPr/>
    </dgm:pt>
    <dgm:pt modelId="{B778F73D-A9AF-9346-B89F-112E427494F1}" type="pres">
      <dgm:prSet presAssocID="{F1512534-6701-436E-ACAA-1B48850A07CD}" presName="node" presStyleLbl="node1" presStyleIdx="1" presStyleCnt="15">
        <dgm:presLayoutVars>
          <dgm:bulletEnabled val="1"/>
        </dgm:presLayoutVars>
      </dgm:prSet>
      <dgm:spPr/>
    </dgm:pt>
    <dgm:pt modelId="{711E42C2-BDDC-684C-91D8-E7FE076DA505}" type="pres">
      <dgm:prSet presAssocID="{3A255DDD-6FF6-41C3-8F65-BD55D8B43862}" presName="sibTrans" presStyleCnt="0"/>
      <dgm:spPr/>
    </dgm:pt>
    <dgm:pt modelId="{498CCCCF-9FAC-7F44-9279-2B13699FC47C}" type="pres">
      <dgm:prSet presAssocID="{83F3953B-9CF8-46A1-BBC0-FC4D8FA2AC01}" presName="node" presStyleLbl="node1" presStyleIdx="2" presStyleCnt="15">
        <dgm:presLayoutVars>
          <dgm:bulletEnabled val="1"/>
        </dgm:presLayoutVars>
      </dgm:prSet>
      <dgm:spPr/>
    </dgm:pt>
    <dgm:pt modelId="{D3E24D93-4E6E-9449-8D62-E51177928161}" type="pres">
      <dgm:prSet presAssocID="{592DB9B9-9224-4A11-B160-24606B0C2FCC}" presName="sibTrans" presStyleCnt="0"/>
      <dgm:spPr/>
    </dgm:pt>
    <dgm:pt modelId="{6F5F0834-188B-2E46-BD44-1B0D1CF775C9}" type="pres">
      <dgm:prSet presAssocID="{63648357-BB9F-44E8-8464-C453F5D14966}" presName="node" presStyleLbl="node1" presStyleIdx="3" presStyleCnt="15">
        <dgm:presLayoutVars>
          <dgm:bulletEnabled val="1"/>
        </dgm:presLayoutVars>
      </dgm:prSet>
      <dgm:spPr/>
    </dgm:pt>
    <dgm:pt modelId="{113AFF44-39A3-EB45-B6E1-86AFA2DA1D7B}" type="pres">
      <dgm:prSet presAssocID="{DCC43325-9180-4C4C-8336-9D463C4644B4}" presName="sibTrans" presStyleCnt="0"/>
      <dgm:spPr/>
    </dgm:pt>
    <dgm:pt modelId="{5E920A90-E6E5-E94A-96AA-343B7F9AF30A}" type="pres">
      <dgm:prSet presAssocID="{E63271C7-1522-4A1F-8E98-DCABF4D8BC99}" presName="node" presStyleLbl="node1" presStyleIdx="4" presStyleCnt="15">
        <dgm:presLayoutVars>
          <dgm:bulletEnabled val="1"/>
        </dgm:presLayoutVars>
      </dgm:prSet>
      <dgm:spPr/>
    </dgm:pt>
    <dgm:pt modelId="{C8803F26-18D6-EF4F-8DB5-4604C2ADC9A6}" type="pres">
      <dgm:prSet presAssocID="{C7ED5B01-9968-4D40-8E51-12A1BA7E71F6}" presName="sibTrans" presStyleCnt="0"/>
      <dgm:spPr/>
    </dgm:pt>
    <dgm:pt modelId="{CBB9DAAF-C6BD-A646-87C9-1571DDC416EC}" type="pres">
      <dgm:prSet presAssocID="{86837035-CD5F-4A17-9A5C-DB515391A8C5}" presName="node" presStyleLbl="node1" presStyleIdx="5" presStyleCnt="15">
        <dgm:presLayoutVars>
          <dgm:bulletEnabled val="1"/>
        </dgm:presLayoutVars>
      </dgm:prSet>
      <dgm:spPr/>
    </dgm:pt>
    <dgm:pt modelId="{6EA77212-D383-D84D-BA84-39566E4763D9}" type="pres">
      <dgm:prSet presAssocID="{82CCCB4A-94B1-40BD-BF73-4D816081EAB4}" presName="sibTrans" presStyleCnt="0"/>
      <dgm:spPr/>
    </dgm:pt>
    <dgm:pt modelId="{1C9D5FBC-EF61-3A40-A161-072B6D407AA4}" type="pres">
      <dgm:prSet presAssocID="{2BC9CA3E-75C7-4935-BA25-73590EAD0BEB}" presName="node" presStyleLbl="node1" presStyleIdx="6" presStyleCnt="15">
        <dgm:presLayoutVars>
          <dgm:bulletEnabled val="1"/>
        </dgm:presLayoutVars>
      </dgm:prSet>
      <dgm:spPr/>
    </dgm:pt>
    <dgm:pt modelId="{DB602F3A-20D6-3840-ACAB-AB566191C79B}" type="pres">
      <dgm:prSet presAssocID="{E13DF056-8483-499D-9AA4-99F7E6CC942B}" presName="sibTrans" presStyleCnt="0"/>
      <dgm:spPr/>
    </dgm:pt>
    <dgm:pt modelId="{C25CBDE4-B3BB-EA49-8943-2BF3217A35E8}" type="pres">
      <dgm:prSet presAssocID="{8115043E-451A-47D8-AB81-9367A105480E}" presName="node" presStyleLbl="node1" presStyleIdx="7" presStyleCnt="15">
        <dgm:presLayoutVars>
          <dgm:bulletEnabled val="1"/>
        </dgm:presLayoutVars>
      </dgm:prSet>
      <dgm:spPr/>
    </dgm:pt>
    <dgm:pt modelId="{9DE8FAFF-3F58-6043-A9A3-557E264D050C}" type="pres">
      <dgm:prSet presAssocID="{304E6666-54FF-4AE3-A0B6-CCD3CDD755CB}" presName="sibTrans" presStyleCnt="0"/>
      <dgm:spPr/>
    </dgm:pt>
    <dgm:pt modelId="{5C141E7B-3CE2-C44A-9CDD-E59E74857A41}" type="pres">
      <dgm:prSet presAssocID="{A6F9AF14-8B67-4944-AF0B-CF87A31FC09C}" presName="node" presStyleLbl="node1" presStyleIdx="8" presStyleCnt="15">
        <dgm:presLayoutVars>
          <dgm:bulletEnabled val="1"/>
        </dgm:presLayoutVars>
      </dgm:prSet>
      <dgm:spPr/>
    </dgm:pt>
    <dgm:pt modelId="{5CBE4B2D-FF14-EA4B-B1C0-C119F90E069F}" type="pres">
      <dgm:prSet presAssocID="{75DEE0A3-B290-4C20-A217-F183F0D18B92}" presName="sibTrans" presStyleCnt="0"/>
      <dgm:spPr/>
    </dgm:pt>
    <dgm:pt modelId="{09F91A5F-A1C4-484B-BD27-EF11F1FFAFE8}" type="pres">
      <dgm:prSet presAssocID="{80232370-A7C7-46E9-ABCC-4F7AB5A12EDB}" presName="node" presStyleLbl="node1" presStyleIdx="9" presStyleCnt="15">
        <dgm:presLayoutVars>
          <dgm:bulletEnabled val="1"/>
        </dgm:presLayoutVars>
      </dgm:prSet>
      <dgm:spPr/>
    </dgm:pt>
    <dgm:pt modelId="{AAEB36C2-2810-5C4A-BD07-D56489026532}" type="pres">
      <dgm:prSet presAssocID="{608CFF57-C74F-4755-BC81-F3E596DAF81B}" presName="sibTrans" presStyleCnt="0"/>
      <dgm:spPr/>
    </dgm:pt>
    <dgm:pt modelId="{561432F9-AFB2-684D-823E-C93157B6C4CB}" type="pres">
      <dgm:prSet presAssocID="{AA3809DC-F42B-4ABA-A45C-DCF9B223BF5E}" presName="node" presStyleLbl="node1" presStyleIdx="10" presStyleCnt="15">
        <dgm:presLayoutVars>
          <dgm:bulletEnabled val="1"/>
        </dgm:presLayoutVars>
      </dgm:prSet>
      <dgm:spPr/>
    </dgm:pt>
    <dgm:pt modelId="{098507D0-8C31-9C46-AE5D-6F9A23B098E8}" type="pres">
      <dgm:prSet presAssocID="{D419368E-9F6B-45F6-9D04-236CFE9B5561}" presName="sibTrans" presStyleCnt="0"/>
      <dgm:spPr/>
    </dgm:pt>
    <dgm:pt modelId="{979F9656-758B-C34B-A4CE-DDB19BE304C2}" type="pres">
      <dgm:prSet presAssocID="{284E6719-A302-4B8D-A6ED-DB83407FCC0A}" presName="node" presStyleLbl="node1" presStyleIdx="11" presStyleCnt="15">
        <dgm:presLayoutVars>
          <dgm:bulletEnabled val="1"/>
        </dgm:presLayoutVars>
      </dgm:prSet>
      <dgm:spPr/>
    </dgm:pt>
    <dgm:pt modelId="{331FE5F1-EEE3-5D4D-86F4-CFA2746FA5CF}" type="pres">
      <dgm:prSet presAssocID="{1FF057ED-C57E-42F8-B855-BA077DF510B4}" presName="sibTrans" presStyleCnt="0"/>
      <dgm:spPr/>
    </dgm:pt>
    <dgm:pt modelId="{BA6B1366-59FB-2F43-9EA1-C8DBAB398F86}" type="pres">
      <dgm:prSet presAssocID="{A271F19E-94B8-4837-BCC9-71B10FAEACB6}" presName="node" presStyleLbl="node1" presStyleIdx="12" presStyleCnt="15">
        <dgm:presLayoutVars>
          <dgm:bulletEnabled val="1"/>
        </dgm:presLayoutVars>
      </dgm:prSet>
      <dgm:spPr/>
    </dgm:pt>
    <dgm:pt modelId="{7DE53EE8-F251-2247-A6B6-C8400A684ABB}" type="pres">
      <dgm:prSet presAssocID="{C300C816-88AB-432B-885F-CB5BEA4CB942}" presName="sibTrans" presStyleCnt="0"/>
      <dgm:spPr/>
    </dgm:pt>
    <dgm:pt modelId="{AA35E4AD-CF69-504D-A8C0-C0EA1DFA7970}" type="pres">
      <dgm:prSet presAssocID="{624FBB73-DA30-419A-B848-0D1AF4F44427}" presName="node" presStyleLbl="node1" presStyleIdx="13" presStyleCnt="15">
        <dgm:presLayoutVars>
          <dgm:bulletEnabled val="1"/>
        </dgm:presLayoutVars>
      </dgm:prSet>
      <dgm:spPr/>
    </dgm:pt>
    <dgm:pt modelId="{BC5F5BC1-A5EC-1542-A44C-3B510E8F4196}" type="pres">
      <dgm:prSet presAssocID="{01A3B434-B371-4FC8-900E-CFDCD58F297C}" presName="sibTrans" presStyleCnt="0"/>
      <dgm:spPr/>
    </dgm:pt>
    <dgm:pt modelId="{DF1F230B-D450-9749-AB11-F0194DEBB114}" type="pres">
      <dgm:prSet presAssocID="{DD3F9EEE-FAE3-44E7-972F-37334DF32D84}" presName="node" presStyleLbl="node1" presStyleIdx="14" presStyleCnt="15">
        <dgm:presLayoutVars>
          <dgm:bulletEnabled val="1"/>
        </dgm:presLayoutVars>
      </dgm:prSet>
      <dgm:spPr/>
    </dgm:pt>
  </dgm:ptLst>
  <dgm:cxnLst>
    <dgm:cxn modelId="{D4F22E04-E300-47F5-81EE-7E10F67893C3}" srcId="{9804C6D0-3DAB-4A98-B15F-B024A8B60B7D}" destId="{63648357-BB9F-44E8-8464-C453F5D14966}" srcOrd="3" destOrd="0" parTransId="{CCD35AE8-FDF8-45BF-8CCC-6EADFD91482E}" sibTransId="{DCC43325-9180-4C4C-8336-9D463C4644B4}"/>
    <dgm:cxn modelId="{4AC03404-FB0B-A841-825B-8450873486A9}" type="presOf" srcId="{86837035-CD5F-4A17-9A5C-DB515391A8C5}" destId="{CBB9DAAF-C6BD-A646-87C9-1571DDC416EC}" srcOrd="0" destOrd="0" presId="urn:microsoft.com/office/officeart/2005/8/layout/default"/>
    <dgm:cxn modelId="{A67AC805-216F-584F-881D-71D8BF5D13EF}" type="presOf" srcId="{A6F9AF14-8B67-4944-AF0B-CF87A31FC09C}" destId="{5C141E7B-3CE2-C44A-9CDD-E59E74857A41}" srcOrd="0" destOrd="0" presId="urn:microsoft.com/office/officeart/2005/8/layout/default"/>
    <dgm:cxn modelId="{DCE4DC0B-565F-7744-87C3-A0064FE5B009}" type="presOf" srcId="{DD3F9EEE-FAE3-44E7-972F-37334DF32D84}" destId="{DF1F230B-D450-9749-AB11-F0194DEBB114}" srcOrd="0" destOrd="0" presId="urn:microsoft.com/office/officeart/2005/8/layout/default"/>
    <dgm:cxn modelId="{82B3F113-4D15-44ED-9D6F-CA3CA25F4291}" srcId="{9804C6D0-3DAB-4A98-B15F-B024A8B60B7D}" destId="{A79EFE70-2276-49B3-AE84-3C8FD9B537B7}" srcOrd="0" destOrd="0" parTransId="{C4680940-1F6D-40EB-B124-3710403B3281}" sibTransId="{B20CF589-8A86-44F1-8497-232788D433D2}"/>
    <dgm:cxn modelId="{3DA5862E-4812-4F4B-9499-800580BC0D7E}" srcId="{9804C6D0-3DAB-4A98-B15F-B024A8B60B7D}" destId="{83F3953B-9CF8-46A1-BBC0-FC4D8FA2AC01}" srcOrd="2" destOrd="0" parTransId="{46E20AD7-6CA6-4A5B-849F-59C31C5BBE44}" sibTransId="{592DB9B9-9224-4A11-B160-24606B0C2FCC}"/>
    <dgm:cxn modelId="{34B1083C-6733-430F-8109-99FB62565C4B}" srcId="{9804C6D0-3DAB-4A98-B15F-B024A8B60B7D}" destId="{AA3809DC-F42B-4ABA-A45C-DCF9B223BF5E}" srcOrd="10" destOrd="0" parTransId="{3EB1C925-8648-4C04-8E5B-EC591374D09C}" sibTransId="{D419368E-9F6B-45F6-9D04-236CFE9B5561}"/>
    <dgm:cxn modelId="{EF7E8843-13E6-44C1-83A6-E7FB875FE868}" srcId="{9804C6D0-3DAB-4A98-B15F-B024A8B60B7D}" destId="{F1512534-6701-436E-ACAA-1B48850A07CD}" srcOrd="1" destOrd="0" parTransId="{1F2680FF-0A60-4EDC-B4E8-82B1A7744EAD}" sibTransId="{3A255DDD-6FF6-41C3-8F65-BD55D8B43862}"/>
    <dgm:cxn modelId="{BADB5047-14B4-1442-BF4B-6F4E2D93FB86}" type="presOf" srcId="{F1512534-6701-436E-ACAA-1B48850A07CD}" destId="{B778F73D-A9AF-9346-B89F-112E427494F1}" srcOrd="0" destOrd="0" presId="urn:microsoft.com/office/officeart/2005/8/layout/default"/>
    <dgm:cxn modelId="{31487B4B-A3B7-994E-BBB3-3F46BCEE3D4E}" type="presOf" srcId="{8115043E-451A-47D8-AB81-9367A105480E}" destId="{C25CBDE4-B3BB-EA49-8943-2BF3217A35E8}" srcOrd="0" destOrd="0" presId="urn:microsoft.com/office/officeart/2005/8/layout/default"/>
    <dgm:cxn modelId="{D2B83951-EDC3-C64E-A7FC-273A06D0966B}" type="presOf" srcId="{E63271C7-1522-4A1F-8E98-DCABF4D8BC99}" destId="{5E920A90-E6E5-E94A-96AA-343B7F9AF30A}" srcOrd="0" destOrd="0" presId="urn:microsoft.com/office/officeart/2005/8/layout/default"/>
    <dgm:cxn modelId="{B8D18951-ACC6-2B47-8E4F-F62E1306E047}" type="presOf" srcId="{80232370-A7C7-46E9-ABCC-4F7AB5A12EDB}" destId="{09F91A5F-A1C4-484B-BD27-EF11F1FFAFE8}" srcOrd="0" destOrd="0" presId="urn:microsoft.com/office/officeart/2005/8/layout/default"/>
    <dgm:cxn modelId="{A715B859-6A12-46E8-8518-65E8BA71AC00}" srcId="{9804C6D0-3DAB-4A98-B15F-B024A8B60B7D}" destId="{A6F9AF14-8B67-4944-AF0B-CF87A31FC09C}" srcOrd="8" destOrd="0" parTransId="{AC7DED5F-AD9A-4089-A3C0-D0B07E88A7D6}" sibTransId="{75DEE0A3-B290-4C20-A217-F183F0D18B92}"/>
    <dgm:cxn modelId="{0B650D66-2B65-1142-8BC7-4C463BC22508}" type="presOf" srcId="{2BC9CA3E-75C7-4935-BA25-73590EAD0BEB}" destId="{1C9D5FBC-EF61-3A40-A161-072B6D407AA4}" srcOrd="0" destOrd="0" presId="urn:microsoft.com/office/officeart/2005/8/layout/default"/>
    <dgm:cxn modelId="{075D4866-A0E9-8943-91A9-197D9B79BC74}" type="presOf" srcId="{284E6719-A302-4B8D-A6ED-DB83407FCC0A}" destId="{979F9656-758B-C34B-A4CE-DDB19BE304C2}" srcOrd="0" destOrd="0" presId="urn:microsoft.com/office/officeart/2005/8/layout/default"/>
    <dgm:cxn modelId="{3BE43B6D-DA0D-BD4D-8BA5-9F81553087E1}" type="presOf" srcId="{9804C6D0-3DAB-4A98-B15F-B024A8B60B7D}" destId="{C7992854-9D9B-5C4D-AA70-C9E4526510EA}" srcOrd="0" destOrd="0" presId="urn:microsoft.com/office/officeart/2005/8/layout/default"/>
    <dgm:cxn modelId="{8E3D8274-5E46-40BD-A57F-44A641F867DE}" srcId="{9804C6D0-3DAB-4A98-B15F-B024A8B60B7D}" destId="{86837035-CD5F-4A17-9A5C-DB515391A8C5}" srcOrd="5" destOrd="0" parTransId="{B50BD7F6-65F8-4006-BA36-9A515A18814B}" sibTransId="{82CCCB4A-94B1-40BD-BF73-4D816081EAB4}"/>
    <dgm:cxn modelId="{0B7F6A78-78E1-BE46-847E-4EB95A3FB041}" type="presOf" srcId="{A271F19E-94B8-4837-BCC9-71B10FAEACB6}" destId="{BA6B1366-59FB-2F43-9EA1-C8DBAB398F86}" srcOrd="0" destOrd="0" presId="urn:microsoft.com/office/officeart/2005/8/layout/default"/>
    <dgm:cxn modelId="{04AC0781-A94B-4E4F-ADA8-8C97E5927DD1}" srcId="{9804C6D0-3DAB-4A98-B15F-B024A8B60B7D}" destId="{284E6719-A302-4B8D-A6ED-DB83407FCC0A}" srcOrd="11" destOrd="0" parTransId="{3BF25CBF-D9B1-49EF-BA47-B15DB669E4BC}" sibTransId="{1FF057ED-C57E-42F8-B855-BA077DF510B4}"/>
    <dgm:cxn modelId="{5EDD8391-6AEB-264F-B8B8-880132C7D903}" type="presOf" srcId="{63648357-BB9F-44E8-8464-C453F5D14966}" destId="{6F5F0834-188B-2E46-BD44-1B0D1CF775C9}" srcOrd="0" destOrd="0" presId="urn:microsoft.com/office/officeart/2005/8/layout/default"/>
    <dgm:cxn modelId="{A7F0C89F-EB13-4264-954D-ACD5E28B7071}" srcId="{9804C6D0-3DAB-4A98-B15F-B024A8B60B7D}" destId="{8115043E-451A-47D8-AB81-9367A105480E}" srcOrd="7" destOrd="0" parTransId="{760C710A-1D3B-415D-A798-C82732A54299}" sibTransId="{304E6666-54FF-4AE3-A0B6-CCD3CDD755CB}"/>
    <dgm:cxn modelId="{A17402A0-337B-4320-9812-1B4770781C95}" srcId="{9804C6D0-3DAB-4A98-B15F-B024A8B60B7D}" destId="{80232370-A7C7-46E9-ABCC-4F7AB5A12EDB}" srcOrd="9" destOrd="0" parTransId="{D98E2FDA-F15A-4AFC-883B-18071317522A}" sibTransId="{608CFF57-C74F-4755-BC81-F3E596DAF81B}"/>
    <dgm:cxn modelId="{96FE0AAF-F909-2B42-8172-03B0AE4C6BB2}" type="presOf" srcId="{624FBB73-DA30-419A-B848-0D1AF4F44427}" destId="{AA35E4AD-CF69-504D-A8C0-C0EA1DFA7970}" srcOrd="0" destOrd="0" presId="urn:microsoft.com/office/officeart/2005/8/layout/default"/>
    <dgm:cxn modelId="{6D4306B9-BB47-4E58-9C07-2D907ADEF696}" srcId="{9804C6D0-3DAB-4A98-B15F-B024A8B60B7D}" destId="{DD3F9EEE-FAE3-44E7-972F-37334DF32D84}" srcOrd="14" destOrd="0" parTransId="{727E9A4A-3B3C-49BB-89B5-72EBA8EBB354}" sibTransId="{153DC08F-F61C-4136-AC71-CDC77F0D0FA1}"/>
    <dgm:cxn modelId="{5063F3C2-BF73-453D-8593-73B65460581A}" srcId="{9804C6D0-3DAB-4A98-B15F-B024A8B60B7D}" destId="{E63271C7-1522-4A1F-8E98-DCABF4D8BC99}" srcOrd="4" destOrd="0" parTransId="{A0E457E4-1CE1-450E-AEF3-860DE0784533}" sibTransId="{C7ED5B01-9968-4D40-8E51-12A1BA7E71F6}"/>
    <dgm:cxn modelId="{297D8DC8-608C-40A4-86BB-4FD0C6CBFF5F}" srcId="{9804C6D0-3DAB-4A98-B15F-B024A8B60B7D}" destId="{2BC9CA3E-75C7-4935-BA25-73590EAD0BEB}" srcOrd="6" destOrd="0" parTransId="{D9FBE392-7EDD-48CB-9B6F-6A8D99995CAF}" sibTransId="{E13DF056-8483-499D-9AA4-99F7E6CC942B}"/>
    <dgm:cxn modelId="{9BD3A5C8-39E2-8A48-AA65-77875DF04418}" type="presOf" srcId="{AA3809DC-F42B-4ABA-A45C-DCF9B223BF5E}" destId="{561432F9-AFB2-684D-823E-C93157B6C4CB}" srcOrd="0" destOrd="0" presId="urn:microsoft.com/office/officeart/2005/8/layout/default"/>
    <dgm:cxn modelId="{4D6BB8CD-E7AB-2647-A5EA-B278B33E3041}" type="presOf" srcId="{83F3953B-9CF8-46A1-BBC0-FC4D8FA2AC01}" destId="{498CCCCF-9FAC-7F44-9279-2B13699FC47C}" srcOrd="0" destOrd="0" presId="urn:microsoft.com/office/officeart/2005/8/layout/default"/>
    <dgm:cxn modelId="{B476AFDC-C749-4BD3-A7AF-12F6BFA9588C}" srcId="{9804C6D0-3DAB-4A98-B15F-B024A8B60B7D}" destId="{A271F19E-94B8-4837-BCC9-71B10FAEACB6}" srcOrd="12" destOrd="0" parTransId="{C657D6D3-1412-459B-8F84-57BE805D7609}" sibTransId="{C300C816-88AB-432B-885F-CB5BEA4CB942}"/>
    <dgm:cxn modelId="{0C3B00E2-519B-6A49-A06B-5845AABFF688}" type="presOf" srcId="{A79EFE70-2276-49B3-AE84-3C8FD9B537B7}" destId="{A70A084E-B154-414B-B7D0-FD85013C3A00}" srcOrd="0" destOrd="0" presId="urn:microsoft.com/office/officeart/2005/8/layout/default"/>
    <dgm:cxn modelId="{FE20A0E4-282E-4C5C-9ACC-395ECA919D13}" srcId="{9804C6D0-3DAB-4A98-B15F-B024A8B60B7D}" destId="{624FBB73-DA30-419A-B848-0D1AF4F44427}" srcOrd="13" destOrd="0" parTransId="{AEA84646-CC7C-4A5C-AD86-A28E223F42E8}" sibTransId="{01A3B434-B371-4FC8-900E-CFDCD58F297C}"/>
    <dgm:cxn modelId="{424274CF-C667-BA46-8FF4-592BC82D378F}" type="presParOf" srcId="{C7992854-9D9B-5C4D-AA70-C9E4526510EA}" destId="{A70A084E-B154-414B-B7D0-FD85013C3A00}" srcOrd="0" destOrd="0" presId="urn:microsoft.com/office/officeart/2005/8/layout/default"/>
    <dgm:cxn modelId="{557A359E-CA42-8E43-B6A8-B2A21C8F2A28}" type="presParOf" srcId="{C7992854-9D9B-5C4D-AA70-C9E4526510EA}" destId="{45044E5D-B97B-0F4F-8098-2DA3C199FC38}" srcOrd="1" destOrd="0" presId="urn:microsoft.com/office/officeart/2005/8/layout/default"/>
    <dgm:cxn modelId="{A459BF02-E9D5-1C40-A9C1-0BEEECD2163E}" type="presParOf" srcId="{C7992854-9D9B-5C4D-AA70-C9E4526510EA}" destId="{B778F73D-A9AF-9346-B89F-112E427494F1}" srcOrd="2" destOrd="0" presId="urn:microsoft.com/office/officeart/2005/8/layout/default"/>
    <dgm:cxn modelId="{D83798E8-4834-BD47-BA37-CEDA2541AE5E}" type="presParOf" srcId="{C7992854-9D9B-5C4D-AA70-C9E4526510EA}" destId="{711E42C2-BDDC-684C-91D8-E7FE076DA505}" srcOrd="3" destOrd="0" presId="urn:microsoft.com/office/officeart/2005/8/layout/default"/>
    <dgm:cxn modelId="{889B1EC1-7A48-F94B-B583-60FF9070F5A0}" type="presParOf" srcId="{C7992854-9D9B-5C4D-AA70-C9E4526510EA}" destId="{498CCCCF-9FAC-7F44-9279-2B13699FC47C}" srcOrd="4" destOrd="0" presId="urn:microsoft.com/office/officeart/2005/8/layout/default"/>
    <dgm:cxn modelId="{8CB6C71C-7305-794E-9197-15E2FC91557C}" type="presParOf" srcId="{C7992854-9D9B-5C4D-AA70-C9E4526510EA}" destId="{D3E24D93-4E6E-9449-8D62-E51177928161}" srcOrd="5" destOrd="0" presId="urn:microsoft.com/office/officeart/2005/8/layout/default"/>
    <dgm:cxn modelId="{EED42A24-AB12-3F45-ACEC-AC864183A96F}" type="presParOf" srcId="{C7992854-9D9B-5C4D-AA70-C9E4526510EA}" destId="{6F5F0834-188B-2E46-BD44-1B0D1CF775C9}" srcOrd="6" destOrd="0" presId="urn:microsoft.com/office/officeart/2005/8/layout/default"/>
    <dgm:cxn modelId="{CD4264AA-0B50-3E41-9D95-36791380BDAF}" type="presParOf" srcId="{C7992854-9D9B-5C4D-AA70-C9E4526510EA}" destId="{113AFF44-39A3-EB45-B6E1-86AFA2DA1D7B}" srcOrd="7" destOrd="0" presId="urn:microsoft.com/office/officeart/2005/8/layout/default"/>
    <dgm:cxn modelId="{20FCA2A1-9D1F-2948-B957-2376B9EA72C5}" type="presParOf" srcId="{C7992854-9D9B-5C4D-AA70-C9E4526510EA}" destId="{5E920A90-E6E5-E94A-96AA-343B7F9AF30A}" srcOrd="8" destOrd="0" presId="urn:microsoft.com/office/officeart/2005/8/layout/default"/>
    <dgm:cxn modelId="{6879E460-4060-D649-AAA8-E7ED66C85A1E}" type="presParOf" srcId="{C7992854-9D9B-5C4D-AA70-C9E4526510EA}" destId="{C8803F26-18D6-EF4F-8DB5-4604C2ADC9A6}" srcOrd="9" destOrd="0" presId="urn:microsoft.com/office/officeart/2005/8/layout/default"/>
    <dgm:cxn modelId="{232E3790-3E61-B34A-98CD-D8D6FFD8A1EC}" type="presParOf" srcId="{C7992854-9D9B-5C4D-AA70-C9E4526510EA}" destId="{CBB9DAAF-C6BD-A646-87C9-1571DDC416EC}" srcOrd="10" destOrd="0" presId="urn:microsoft.com/office/officeart/2005/8/layout/default"/>
    <dgm:cxn modelId="{93BB8DD9-7C99-A547-8F17-877153B29663}" type="presParOf" srcId="{C7992854-9D9B-5C4D-AA70-C9E4526510EA}" destId="{6EA77212-D383-D84D-BA84-39566E4763D9}" srcOrd="11" destOrd="0" presId="urn:microsoft.com/office/officeart/2005/8/layout/default"/>
    <dgm:cxn modelId="{C204C987-CD64-9148-ADC0-E05A231F8FB8}" type="presParOf" srcId="{C7992854-9D9B-5C4D-AA70-C9E4526510EA}" destId="{1C9D5FBC-EF61-3A40-A161-072B6D407AA4}" srcOrd="12" destOrd="0" presId="urn:microsoft.com/office/officeart/2005/8/layout/default"/>
    <dgm:cxn modelId="{2E6255CF-3DC6-054B-B351-40664BCF037F}" type="presParOf" srcId="{C7992854-9D9B-5C4D-AA70-C9E4526510EA}" destId="{DB602F3A-20D6-3840-ACAB-AB566191C79B}" srcOrd="13" destOrd="0" presId="urn:microsoft.com/office/officeart/2005/8/layout/default"/>
    <dgm:cxn modelId="{CA891989-270D-C347-B987-4DDCFE6A8F8F}" type="presParOf" srcId="{C7992854-9D9B-5C4D-AA70-C9E4526510EA}" destId="{C25CBDE4-B3BB-EA49-8943-2BF3217A35E8}" srcOrd="14" destOrd="0" presId="urn:microsoft.com/office/officeart/2005/8/layout/default"/>
    <dgm:cxn modelId="{A87A6485-4928-A640-9D84-09CD81DD54BA}" type="presParOf" srcId="{C7992854-9D9B-5C4D-AA70-C9E4526510EA}" destId="{9DE8FAFF-3F58-6043-A9A3-557E264D050C}" srcOrd="15" destOrd="0" presId="urn:microsoft.com/office/officeart/2005/8/layout/default"/>
    <dgm:cxn modelId="{6092E22F-D01B-3243-99AB-2660EAF47689}" type="presParOf" srcId="{C7992854-9D9B-5C4D-AA70-C9E4526510EA}" destId="{5C141E7B-3CE2-C44A-9CDD-E59E74857A41}" srcOrd="16" destOrd="0" presId="urn:microsoft.com/office/officeart/2005/8/layout/default"/>
    <dgm:cxn modelId="{0F584C35-1EA5-F944-B4EB-417EA4198604}" type="presParOf" srcId="{C7992854-9D9B-5C4D-AA70-C9E4526510EA}" destId="{5CBE4B2D-FF14-EA4B-B1C0-C119F90E069F}" srcOrd="17" destOrd="0" presId="urn:microsoft.com/office/officeart/2005/8/layout/default"/>
    <dgm:cxn modelId="{9240FDD1-7AC0-D849-9415-ED2494D01612}" type="presParOf" srcId="{C7992854-9D9B-5C4D-AA70-C9E4526510EA}" destId="{09F91A5F-A1C4-484B-BD27-EF11F1FFAFE8}" srcOrd="18" destOrd="0" presId="urn:microsoft.com/office/officeart/2005/8/layout/default"/>
    <dgm:cxn modelId="{A42786DD-97B4-E644-819C-F6CB7CB677A2}" type="presParOf" srcId="{C7992854-9D9B-5C4D-AA70-C9E4526510EA}" destId="{AAEB36C2-2810-5C4A-BD07-D56489026532}" srcOrd="19" destOrd="0" presId="urn:microsoft.com/office/officeart/2005/8/layout/default"/>
    <dgm:cxn modelId="{A3BD04A4-60B5-F646-9931-9CF3074423E8}" type="presParOf" srcId="{C7992854-9D9B-5C4D-AA70-C9E4526510EA}" destId="{561432F9-AFB2-684D-823E-C93157B6C4CB}" srcOrd="20" destOrd="0" presId="urn:microsoft.com/office/officeart/2005/8/layout/default"/>
    <dgm:cxn modelId="{5DCFBE25-8A51-A34C-9148-9175AE10516A}" type="presParOf" srcId="{C7992854-9D9B-5C4D-AA70-C9E4526510EA}" destId="{098507D0-8C31-9C46-AE5D-6F9A23B098E8}" srcOrd="21" destOrd="0" presId="urn:microsoft.com/office/officeart/2005/8/layout/default"/>
    <dgm:cxn modelId="{BD4842B7-EFCC-E44E-8FE6-59DBD339A011}" type="presParOf" srcId="{C7992854-9D9B-5C4D-AA70-C9E4526510EA}" destId="{979F9656-758B-C34B-A4CE-DDB19BE304C2}" srcOrd="22" destOrd="0" presId="urn:microsoft.com/office/officeart/2005/8/layout/default"/>
    <dgm:cxn modelId="{20CCECD1-09CD-2B4A-AFEB-0FE704A828DE}" type="presParOf" srcId="{C7992854-9D9B-5C4D-AA70-C9E4526510EA}" destId="{331FE5F1-EEE3-5D4D-86F4-CFA2746FA5CF}" srcOrd="23" destOrd="0" presId="urn:microsoft.com/office/officeart/2005/8/layout/default"/>
    <dgm:cxn modelId="{3280AE21-4814-E542-B0A8-5DA3E6D83E90}" type="presParOf" srcId="{C7992854-9D9B-5C4D-AA70-C9E4526510EA}" destId="{BA6B1366-59FB-2F43-9EA1-C8DBAB398F86}" srcOrd="24" destOrd="0" presId="urn:microsoft.com/office/officeart/2005/8/layout/default"/>
    <dgm:cxn modelId="{9C7CB8ED-BBA0-344F-BA1A-85B8AB98A1BC}" type="presParOf" srcId="{C7992854-9D9B-5C4D-AA70-C9E4526510EA}" destId="{7DE53EE8-F251-2247-A6B6-C8400A684ABB}" srcOrd="25" destOrd="0" presId="urn:microsoft.com/office/officeart/2005/8/layout/default"/>
    <dgm:cxn modelId="{1AB1A524-335A-5643-A4DA-1167E677B689}" type="presParOf" srcId="{C7992854-9D9B-5C4D-AA70-C9E4526510EA}" destId="{AA35E4AD-CF69-504D-A8C0-C0EA1DFA7970}" srcOrd="26" destOrd="0" presId="urn:microsoft.com/office/officeart/2005/8/layout/default"/>
    <dgm:cxn modelId="{0956B694-1E0E-C445-8B58-5C8888A3ACB5}" type="presParOf" srcId="{C7992854-9D9B-5C4D-AA70-C9E4526510EA}" destId="{BC5F5BC1-A5EC-1542-A44C-3B510E8F4196}" srcOrd="27" destOrd="0" presId="urn:microsoft.com/office/officeart/2005/8/layout/default"/>
    <dgm:cxn modelId="{AB3257C2-7003-F549-A059-1A37C9650CE3}" type="presParOf" srcId="{C7992854-9D9B-5C4D-AA70-C9E4526510EA}" destId="{DF1F230B-D450-9749-AB11-F0194DEBB114}" srcOrd="2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A9D7D-0DAD-074E-9F43-F9176E700C0D}">
      <dsp:nvSpPr>
        <dsp:cNvPr id="0" name=""/>
        <dsp:cNvSpPr/>
      </dsp:nvSpPr>
      <dsp:spPr>
        <a:xfrm>
          <a:off x="3006" y="3610"/>
          <a:ext cx="2385020" cy="1431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Brug af virkelighedens personer og miljøer</a:t>
          </a:r>
          <a:r>
            <a:rPr lang="da-DK" sz="1000" kern="1200"/>
            <a:t> er indlysende nok den mest grundlæggende autenticitetsmarkør i dokumentarfilm.</a:t>
          </a:r>
          <a:endParaRPr lang="en-US" sz="1000" kern="1200"/>
        </a:p>
      </dsp:txBody>
      <dsp:txXfrm>
        <a:off x="3006" y="3610"/>
        <a:ext cx="2385020" cy="1431012"/>
      </dsp:txXfrm>
    </dsp:sp>
    <dsp:sp modelId="{872DDE08-FE3E-D54E-9FCB-66B71201AEC3}">
      <dsp:nvSpPr>
        <dsp:cNvPr id="0" name=""/>
        <dsp:cNvSpPr/>
      </dsp:nvSpPr>
      <dsp:spPr>
        <a:xfrm>
          <a:off x="2626528" y="3610"/>
          <a:ext cx="2385020" cy="1431012"/>
        </a:xfrm>
        <a:prstGeom prst="rect">
          <a:avLst/>
        </a:prstGeom>
        <a:solidFill>
          <a:schemeClr val="accent2">
            <a:hueOff val="-1478841"/>
            <a:satOff val="6551"/>
            <a:lumOff val="-24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Interview med personer foran et statisk kamera.</a:t>
          </a:r>
          <a:r>
            <a:rPr lang="da-DK" sz="1000" kern="1200"/>
            <a:t> Der vil ofte være tale om interview med eksperter, øjenvidner og med personer med forbindelse til sagen. Der benyttes typisk halvnære billeder eller nærbilleder, og den interviewede har øjnene rettet mod intervieweren. Begge forhold er med til at skabe realisme og nærvær.</a:t>
          </a:r>
          <a:endParaRPr lang="en-US" sz="1000" kern="1200"/>
        </a:p>
      </dsp:txBody>
      <dsp:txXfrm>
        <a:off x="2626528" y="3610"/>
        <a:ext cx="2385020" cy="1431012"/>
      </dsp:txXfrm>
    </dsp:sp>
    <dsp:sp modelId="{D4978DFD-62C2-2344-B467-7B72BC623DFE}">
      <dsp:nvSpPr>
        <dsp:cNvPr id="0" name=""/>
        <dsp:cNvSpPr/>
      </dsp:nvSpPr>
      <dsp:spPr>
        <a:xfrm>
          <a:off x="5250051" y="3610"/>
          <a:ext cx="2385020" cy="1431012"/>
        </a:xfrm>
        <a:prstGeom prst="rect">
          <a:avLst/>
        </a:prstGeom>
        <a:solidFill>
          <a:schemeClr val="accent2">
            <a:hueOff val="-2957682"/>
            <a:satOff val="13103"/>
            <a:lumOff val="-48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Instruktør/medvirkende</a:t>
          </a:r>
          <a:r>
            <a:rPr lang="da-DK" sz="1000" kern="1200"/>
            <a:t>, der taler direkte til kameraet, skaber en stærk virkelighedsfornemmelse.</a:t>
          </a:r>
          <a:endParaRPr lang="en-US" sz="1000" kern="1200"/>
        </a:p>
      </dsp:txBody>
      <dsp:txXfrm>
        <a:off x="5250051" y="3610"/>
        <a:ext cx="2385020" cy="1431012"/>
      </dsp:txXfrm>
    </dsp:sp>
    <dsp:sp modelId="{B9369DB4-24AC-E445-9A4B-BD73CAE62487}">
      <dsp:nvSpPr>
        <dsp:cNvPr id="0" name=""/>
        <dsp:cNvSpPr/>
      </dsp:nvSpPr>
      <dsp:spPr>
        <a:xfrm>
          <a:off x="7873573" y="3610"/>
          <a:ext cx="2385020" cy="1431012"/>
        </a:xfrm>
        <a:prstGeom prst="rect">
          <a:avLst/>
        </a:prstGeom>
        <a:solidFill>
          <a:schemeClr val="accent2">
            <a:hueOff val="-4436523"/>
            <a:satOff val="19654"/>
            <a:lumOff val="-722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Voice over</a:t>
          </a:r>
          <a:r>
            <a:rPr lang="da-DK" sz="1000" kern="1200"/>
            <a:t>, der kommenterer billedsiden og binder historien sammen for seerne, skaber autoritet og troværdighed.</a:t>
          </a:r>
          <a:endParaRPr lang="en-US" sz="1000" kern="1200"/>
        </a:p>
      </dsp:txBody>
      <dsp:txXfrm>
        <a:off x="7873573" y="3610"/>
        <a:ext cx="2385020" cy="1431012"/>
      </dsp:txXfrm>
    </dsp:sp>
    <dsp:sp modelId="{E8AC2AB0-5EC2-CE46-9CAF-F0ADC1B471A6}">
      <dsp:nvSpPr>
        <dsp:cNvPr id="0" name=""/>
        <dsp:cNvSpPr/>
      </dsp:nvSpPr>
      <dsp:spPr>
        <a:xfrm>
          <a:off x="3006" y="1673125"/>
          <a:ext cx="2385020" cy="1431012"/>
        </a:xfrm>
        <a:prstGeom prst="rect">
          <a:avLst/>
        </a:prstGeom>
        <a:solidFill>
          <a:schemeClr val="accent2">
            <a:hueOff val="-5915365"/>
            <a:satOff val="26205"/>
            <a:lumOff val="-963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Liveoptagelser</a:t>
          </a:r>
          <a:r>
            <a:rPr lang="da-DK" sz="1000" kern="1200"/>
            <a:t> med de reallyde og de (måske dårlige) lysforhold, der er på stedet, er også en klassisk autenticitetsmarkør. Vi er med, lige der hvor det foregår. Håndholdt kamera, skæve kompositioner og uskarpt fokus kan yderligere være med til at understrege, at dokumentaristen er til stede og meget tæt på begivenhederne.</a:t>
          </a:r>
          <a:endParaRPr lang="en-US" sz="1000" kern="1200"/>
        </a:p>
      </dsp:txBody>
      <dsp:txXfrm>
        <a:off x="3006" y="1673125"/>
        <a:ext cx="2385020" cy="1431012"/>
      </dsp:txXfrm>
    </dsp:sp>
    <dsp:sp modelId="{DE6B6170-94F2-264D-A211-27B2D275B23A}">
      <dsp:nvSpPr>
        <dsp:cNvPr id="0" name=""/>
        <dsp:cNvSpPr/>
      </dsp:nvSpPr>
      <dsp:spPr>
        <a:xfrm>
          <a:off x="2626528" y="1673125"/>
          <a:ext cx="2385020" cy="1431012"/>
        </a:xfrm>
        <a:prstGeom prst="rect">
          <a:avLst/>
        </a:prstGeom>
        <a:solidFill>
          <a:schemeClr val="accent2">
            <a:hueOff val="-7394206"/>
            <a:satOff val="32756"/>
            <a:lumOff val="-1204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Arkivmateriale</a:t>
          </a:r>
          <a:r>
            <a:rPr lang="da-DK" sz="1000" kern="1200"/>
            <a:t> benyttes i mange dokumentarfilm i form af gamle (evt. sort/hvide) fotos, film og amatørvideoer, der kan være med til at dokumentere, at noget virkelig har fundet sted.</a:t>
          </a:r>
          <a:endParaRPr lang="en-US" sz="1000" kern="1200"/>
        </a:p>
      </dsp:txBody>
      <dsp:txXfrm>
        <a:off x="2626528" y="1673125"/>
        <a:ext cx="2385020" cy="1431012"/>
      </dsp:txXfrm>
    </dsp:sp>
    <dsp:sp modelId="{C4081392-1B32-BB4E-B6C2-A18AB24458D0}">
      <dsp:nvSpPr>
        <dsp:cNvPr id="0" name=""/>
        <dsp:cNvSpPr/>
      </dsp:nvSpPr>
      <dsp:spPr>
        <a:xfrm>
          <a:off x="5250051" y="1673125"/>
          <a:ext cx="2385020" cy="1431012"/>
        </a:xfrm>
        <a:prstGeom prst="rect">
          <a:avLst/>
        </a:prstGeom>
        <a:solidFill>
          <a:schemeClr val="accent2">
            <a:hueOff val="-8873047"/>
            <a:satOff val="39308"/>
            <a:lumOff val="-1445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Brug af tidsangivelser og tekst</a:t>
          </a:r>
          <a:r>
            <a:rPr lang="da-DK" sz="1000" kern="1200"/>
            <a:t>, der dels kan forankre billedsiden i tid og sted, dels kan præsentere personer med navn og titel.</a:t>
          </a:r>
          <a:endParaRPr lang="en-US" sz="1000" kern="1200"/>
        </a:p>
      </dsp:txBody>
      <dsp:txXfrm>
        <a:off x="5250051" y="1673125"/>
        <a:ext cx="2385020" cy="1431012"/>
      </dsp:txXfrm>
    </dsp:sp>
    <dsp:sp modelId="{FA17C29B-A9EC-C445-A406-2814C2AA4DBA}">
      <dsp:nvSpPr>
        <dsp:cNvPr id="0" name=""/>
        <dsp:cNvSpPr/>
      </dsp:nvSpPr>
      <dsp:spPr>
        <a:xfrm>
          <a:off x="7873573" y="1673125"/>
          <a:ext cx="2385020" cy="1431012"/>
        </a:xfrm>
        <a:prstGeom prst="rect">
          <a:avLst/>
        </a:prstGeom>
        <a:solidFill>
          <a:schemeClr val="accent2">
            <a:hueOff val="-10351888"/>
            <a:satOff val="45859"/>
            <a:lumOff val="-168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i="1" kern="1200"/>
            <a:t>Rekonstruktion af begivenheder</a:t>
          </a:r>
          <a:r>
            <a:rPr lang="da-DK" sz="1000" kern="1200"/>
            <a:t>. Når ordet "rekonstruktion" bruges i en dokumentarfilm, eller når det tydeligt fremgår, at der er tale om en rekonstruktion af begivenheder, ofte ved hjælp af skuespillere, signalerer det, at det vi ser er forpligtet på virkeligheden. Filmen forsøger så præcist som overhovedet muligt at rekonstruere noget, der er sket i virkeligheden.</a:t>
          </a:r>
          <a:endParaRPr lang="en-US" sz="1000" kern="1200"/>
        </a:p>
      </dsp:txBody>
      <dsp:txXfrm>
        <a:off x="7873573" y="1673125"/>
        <a:ext cx="2385020" cy="1431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A084E-B154-414B-B7D0-FD85013C3A00}">
      <dsp:nvSpPr>
        <dsp:cNvPr id="0" name=""/>
        <dsp:cNvSpPr/>
      </dsp:nvSpPr>
      <dsp:spPr>
        <a:xfrm>
          <a:off x="82674" y="604"/>
          <a:ext cx="1553269" cy="9319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Billedbeskæring: </a:t>
          </a:r>
          <a:r>
            <a:rPr lang="da-DK" sz="1000" kern="1200"/>
            <a:t>neutrale billedudsnit</a:t>
          </a:r>
          <a:endParaRPr lang="en-US" sz="1000" kern="1200"/>
        </a:p>
      </dsp:txBody>
      <dsp:txXfrm>
        <a:off x="82674" y="604"/>
        <a:ext cx="1553269" cy="931961"/>
      </dsp:txXfrm>
    </dsp:sp>
    <dsp:sp modelId="{B778F73D-A9AF-9346-B89F-112E427494F1}">
      <dsp:nvSpPr>
        <dsp:cNvPr id="0" name=""/>
        <dsp:cNvSpPr/>
      </dsp:nvSpPr>
      <dsp:spPr>
        <a:xfrm>
          <a:off x="1791270" y="604"/>
          <a:ext cx="1553269" cy="931961"/>
        </a:xfrm>
        <a:prstGeom prst="rect">
          <a:avLst/>
        </a:prstGeom>
        <a:solidFill>
          <a:schemeClr val="accent2">
            <a:hueOff val="-739421"/>
            <a:satOff val="3276"/>
            <a:lumOff val="-12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Perspektiv: </a:t>
          </a:r>
          <a:r>
            <a:rPr lang="da-DK" sz="1000" kern="1200"/>
            <a:t>normalperspektiv, der gør det nøgternt</a:t>
          </a:r>
          <a:endParaRPr lang="en-US" sz="1000" kern="1200"/>
        </a:p>
      </dsp:txBody>
      <dsp:txXfrm>
        <a:off x="1791270" y="604"/>
        <a:ext cx="1553269" cy="931961"/>
      </dsp:txXfrm>
    </dsp:sp>
    <dsp:sp modelId="{498CCCCF-9FAC-7F44-9279-2B13699FC47C}">
      <dsp:nvSpPr>
        <dsp:cNvPr id="0" name=""/>
        <dsp:cNvSpPr/>
      </dsp:nvSpPr>
      <dsp:spPr>
        <a:xfrm>
          <a:off x="3499866" y="604"/>
          <a:ext cx="1553269" cy="931961"/>
        </a:xfrm>
        <a:prstGeom prst="rect">
          <a:avLst/>
        </a:prstGeom>
        <a:solidFill>
          <a:schemeClr val="accent2">
            <a:hueOff val="-1478841"/>
            <a:satOff val="6551"/>
            <a:lumOff val="-24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Billedkomposition: </a:t>
          </a:r>
          <a:r>
            <a:rPr lang="da-DK" sz="1000" kern="1200"/>
            <a:t>neutrale billedkompositioner</a:t>
          </a:r>
          <a:r>
            <a:rPr lang="da-DK" sz="1000" b="1" kern="1200"/>
            <a:t> </a:t>
          </a:r>
          <a:endParaRPr lang="en-US" sz="1000" kern="1200"/>
        </a:p>
      </dsp:txBody>
      <dsp:txXfrm>
        <a:off x="3499866" y="604"/>
        <a:ext cx="1553269" cy="931961"/>
      </dsp:txXfrm>
    </dsp:sp>
    <dsp:sp modelId="{6F5F0834-188B-2E46-BD44-1B0D1CF775C9}">
      <dsp:nvSpPr>
        <dsp:cNvPr id="0" name=""/>
        <dsp:cNvSpPr/>
      </dsp:nvSpPr>
      <dsp:spPr>
        <a:xfrm>
          <a:off x="5208463" y="604"/>
          <a:ext cx="1553269" cy="931961"/>
        </a:xfrm>
        <a:prstGeom prst="rect">
          <a:avLst/>
        </a:prstGeom>
        <a:solidFill>
          <a:schemeClr val="accent2">
            <a:hueOff val="-2218262"/>
            <a:satOff val="9827"/>
            <a:lumOff val="-36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Kamerabevægelser: </a:t>
          </a:r>
          <a:r>
            <a:rPr lang="da-DK" sz="1000" kern="1200"/>
            <a:t>Alle former anvendes. Typisk benyttes det håndholdte kamera til at understrege det virkelighedsnære og autentiske.</a:t>
          </a:r>
          <a:r>
            <a:rPr lang="da-DK" sz="1000" b="1" kern="1200"/>
            <a:t> </a:t>
          </a:r>
          <a:endParaRPr lang="en-US" sz="1000" kern="1200"/>
        </a:p>
      </dsp:txBody>
      <dsp:txXfrm>
        <a:off x="5208463" y="604"/>
        <a:ext cx="1553269" cy="931961"/>
      </dsp:txXfrm>
    </dsp:sp>
    <dsp:sp modelId="{5E920A90-E6E5-E94A-96AA-343B7F9AF30A}">
      <dsp:nvSpPr>
        <dsp:cNvPr id="0" name=""/>
        <dsp:cNvSpPr/>
      </dsp:nvSpPr>
      <dsp:spPr>
        <a:xfrm>
          <a:off x="6917059" y="604"/>
          <a:ext cx="1553269" cy="931961"/>
        </a:xfrm>
        <a:prstGeom prst="rect">
          <a:avLst/>
        </a:prstGeom>
        <a:solidFill>
          <a:schemeClr val="accent2">
            <a:hueOff val="-2957682"/>
            <a:satOff val="13103"/>
            <a:lumOff val="-48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Lys: </a:t>
          </a:r>
          <a:r>
            <a:rPr lang="da-DK" sz="1000" kern="1200"/>
            <a:t>Som hovedregel high key, da det er den mest neutrale form for lyssætning. Grovkornede billeder</a:t>
          </a:r>
          <a:endParaRPr lang="en-US" sz="1000" kern="1200"/>
        </a:p>
      </dsp:txBody>
      <dsp:txXfrm>
        <a:off x="6917059" y="604"/>
        <a:ext cx="1553269" cy="931961"/>
      </dsp:txXfrm>
    </dsp:sp>
    <dsp:sp modelId="{CBB9DAAF-C6BD-A646-87C9-1571DDC416EC}">
      <dsp:nvSpPr>
        <dsp:cNvPr id="0" name=""/>
        <dsp:cNvSpPr/>
      </dsp:nvSpPr>
      <dsp:spPr>
        <a:xfrm>
          <a:off x="8625656" y="604"/>
          <a:ext cx="1553269" cy="931961"/>
        </a:xfrm>
        <a:prstGeom prst="rect">
          <a:avLst/>
        </a:prstGeom>
        <a:solidFill>
          <a:schemeClr val="accent2">
            <a:hueOff val="-3697103"/>
            <a:satOff val="16378"/>
            <a:lumOff val="-602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Scenografi: </a:t>
          </a:r>
          <a:r>
            <a:rPr lang="da-DK" sz="1000" kern="1200"/>
            <a:t>uden stor scenografi. Men placeringen af personer er ikke tilfældig.</a:t>
          </a:r>
          <a:endParaRPr lang="en-US" sz="1000" kern="1200"/>
        </a:p>
      </dsp:txBody>
      <dsp:txXfrm>
        <a:off x="8625656" y="604"/>
        <a:ext cx="1553269" cy="931961"/>
      </dsp:txXfrm>
    </dsp:sp>
    <dsp:sp modelId="{1C9D5FBC-EF61-3A40-A161-072B6D407AA4}">
      <dsp:nvSpPr>
        <dsp:cNvPr id="0" name=""/>
        <dsp:cNvSpPr/>
      </dsp:nvSpPr>
      <dsp:spPr>
        <a:xfrm>
          <a:off x="82674" y="1087893"/>
          <a:ext cx="1553269" cy="931961"/>
        </a:xfrm>
        <a:prstGeom prst="rect">
          <a:avLst/>
        </a:prstGeom>
        <a:solidFill>
          <a:schemeClr val="accent2">
            <a:hueOff val="-4436523"/>
            <a:satOff val="19654"/>
            <a:lumOff val="-722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Klipning: </a:t>
          </a:r>
          <a:r>
            <a:rPr lang="da-DK" sz="1000" kern="1200"/>
            <a:t>neutral klipning</a:t>
          </a:r>
          <a:endParaRPr lang="en-US" sz="1000" kern="1200"/>
        </a:p>
      </dsp:txBody>
      <dsp:txXfrm>
        <a:off x="82674" y="1087893"/>
        <a:ext cx="1553269" cy="931961"/>
      </dsp:txXfrm>
    </dsp:sp>
    <dsp:sp modelId="{C25CBDE4-B3BB-EA49-8943-2BF3217A35E8}">
      <dsp:nvSpPr>
        <dsp:cNvPr id="0" name=""/>
        <dsp:cNvSpPr/>
      </dsp:nvSpPr>
      <dsp:spPr>
        <a:xfrm>
          <a:off x="1791270" y="1087893"/>
          <a:ext cx="1553269" cy="931961"/>
        </a:xfrm>
        <a:prstGeom prst="rect">
          <a:avLst/>
        </a:prstGeom>
        <a:solidFill>
          <a:schemeClr val="accent2">
            <a:hueOff val="-5175944"/>
            <a:satOff val="22930"/>
            <a:lumOff val="-843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Lyd: </a:t>
          </a:r>
          <a:r>
            <a:rPr lang="da-DK" sz="1000" kern="1200"/>
            <a:t>Synkron lyd</a:t>
          </a:r>
          <a:endParaRPr lang="en-US" sz="1000" kern="1200"/>
        </a:p>
      </dsp:txBody>
      <dsp:txXfrm>
        <a:off x="1791270" y="1087893"/>
        <a:ext cx="1553269" cy="931961"/>
      </dsp:txXfrm>
    </dsp:sp>
    <dsp:sp modelId="{5C141E7B-3CE2-C44A-9CDD-E59E74857A41}">
      <dsp:nvSpPr>
        <dsp:cNvPr id="0" name=""/>
        <dsp:cNvSpPr/>
      </dsp:nvSpPr>
      <dsp:spPr>
        <a:xfrm>
          <a:off x="3499866" y="1087893"/>
          <a:ext cx="1553269" cy="931961"/>
        </a:xfrm>
        <a:prstGeom prst="rect">
          <a:avLst/>
        </a:prstGeom>
        <a:solidFill>
          <a:schemeClr val="accent2">
            <a:hueOff val="-5915365"/>
            <a:satOff val="26205"/>
            <a:lumOff val="-963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Autentiske personer</a:t>
          </a:r>
          <a:endParaRPr lang="en-US" sz="1000" kern="1200"/>
        </a:p>
      </dsp:txBody>
      <dsp:txXfrm>
        <a:off x="3499866" y="1087893"/>
        <a:ext cx="1553269" cy="931961"/>
      </dsp:txXfrm>
    </dsp:sp>
    <dsp:sp modelId="{09F91A5F-A1C4-484B-BD27-EF11F1FFAFE8}">
      <dsp:nvSpPr>
        <dsp:cNvPr id="0" name=""/>
        <dsp:cNvSpPr/>
      </dsp:nvSpPr>
      <dsp:spPr>
        <a:xfrm>
          <a:off x="5208463" y="1087893"/>
          <a:ext cx="1553269" cy="931961"/>
        </a:xfrm>
        <a:prstGeom prst="rect">
          <a:avLst/>
        </a:prstGeom>
        <a:solidFill>
          <a:schemeClr val="accent2">
            <a:hueOff val="-6654785"/>
            <a:satOff val="29481"/>
            <a:lumOff val="-1084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Autentiske miljøer</a:t>
          </a:r>
          <a:endParaRPr lang="en-US" sz="1000" kern="1200"/>
        </a:p>
      </dsp:txBody>
      <dsp:txXfrm>
        <a:off x="5208463" y="1087893"/>
        <a:ext cx="1553269" cy="931961"/>
      </dsp:txXfrm>
    </dsp:sp>
    <dsp:sp modelId="{561432F9-AFB2-684D-823E-C93157B6C4CB}">
      <dsp:nvSpPr>
        <dsp:cNvPr id="0" name=""/>
        <dsp:cNvSpPr/>
      </dsp:nvSpPr>
      <dsp:spPr>
        <a:xfrm>
          <a:off x="6917059" y="1087893"/>
          <a:ext cx="1553269" cy="931961"/>
        </a:xfrm>
        <a:prstGeom prst="rect">
          <a:avLst/>
        </a:prstGeom>
        <a:solidFill>
          <a:schemeClr val="accent2">
            <a:hueOff val="-7394206"/>
            <a:satOff val="32756"/>
            <a:lumOff val="-1204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Sand historie, der skal afdækkes.</a:t>
          </a:r>
          <a:endParaRPr lang="en-US" sz="1000" kern="1200"/>
        </a:p>
      </dsp:txBody>
      <dsp:txXfrm>
        <a:off x="6917059" y="1087893"/>
        <a:ext cx="1553269" cy="931961"/>
      </dsp:txXfrm>
    </dsp:sp>
    <dsp:sp modelId="{979F9656-758B-C34B-A4CE-DDB19BE304C2}">
      <dsp:nvSpPr>
        <dsp:cNvPr id="0" name=""/>
        <dsp:cNvSpPr/>
      </dsp:nvSpPr>
      <dsp:spPr>
        <a:xfrm>
          <a:off x="8625656" y="1087893"/>
          <a:ext cx="1553269" cy="931961"/>
        </a:xfrm>
        <a:prstGeom prst="rect">
          <a:avLst/>
        </a:prstGeom>
        <a:solidFill>
          <a:schemeClr val="accent2">
            <a:hueOff val="-8133626"/>
            <a:satOff val="36032"/>
            <a:lumOff val="-1325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Kronologisk opbygning</a:t>
          </a:r>
          <a:endParaRPr lang="en-US" sz="1000" kern="1200"/>
        </a:p>
      </dsp:txBody>
      <dsp:txXfrm>
        <a:off x="8625656" y="1087893"/>
        <a:ext cx="1553269" cy="931961"/>
      </dsp:txXfrm>
    </dsp:sp>
    <dsp:sp modelId="{BA6B1366-59FB-2F43-9EA1-C8DBAB398F86}">
      <dsp:nvSpPr>
        <dsp:cNvPr id="0" name=""/>
        <dsp:cNvSpPr/>
      </dsp:nvSpPr>
      <dsp:spPr>
        <a:xfrm>
          <a:off x="2645568" y="2175181"/>
          <a:ext cx="1553269" cy="931961"/>
        </a:xfrm>
        <a:prstGeom prst="rect">
          <a:avLst/>
        </a:prstGeom>
        <a:solidFill>
          <a:schemeClr val="accent2">
            <a:hueOff val="-8873047"/>
            <a:satOff val="39308"/>
            <a:lumOff val="-1445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Ingen tilbageholdelse af viden</a:t>
          </a:r>
          <a:endParaRPr lang="en-US" sz="1000" kern="1200"/>
        </a:p>
      </dsp:txBody>
      <dsp:txXfrm>
        <a:off x="2645568" y="2175181"/>
        <a:ext cx="1553269" cy="931961"/>
      </dsp:txXfrm>
    </dsp:sp>
    <dsp:sp modelId="{AA35E4AD-CF69-504D-A8C0-C0EA1DFA7970}">
      <dsp:nvSpPr>
        <dsp:cNvPr id="0" name=""/>
        <dsp:cNvSpPr/>
      </dsp:nvSpPr>
      <dsp:spPr>
        <a:xfrm>
          <a:off x="4354165" y="2175181"/>
          <a:ext cx="1553269" cy="931961"/>
        </a:xfrm>
        <a:prstGeom prst="rect">
          <a:avLst/>
        </a:prstGeom>
        <a:solidFill>
          <a:schemeClr val="accent2">
            <a:hueOff val="-9612467"/>
            <a:satOff val="42583"/>
            <a:lumOff val="-156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Ingen bevidst tilrettelagt brug af filmiske virkemidler</a:t>
          </a:r>
          <a:endParaRPr lang="en-US" sz="1000" kern="1200"/>
        </a:p>
      </dsp:txBody>
      <dsp:txXfrm>
        <a:off x="4354165" y="2175181"/>
        <a:ext cx="1553269" cy="931961"/>
      </dsp:txXfrm>
    </dsp:sp>
    <dsp:sp modelId="{DF1F230B-D450-9749-AB11-F0194DEBB114}">
      <dsp:nvSpPr>
        <dsp:cNvPr id="0" name=""/>
        <dsp:cNvSpPr/>
      </dsp:nvSpPr>
      <dsp:spPr>
        <a:xfrm>
          <a:off x="6062761" y="2175181"/>
          <a:ext cx="1553269" cy="931961"/>
        </a:xfrm>
        <a:prstGeom prst="rect">
          <a:avLst/>
        </a:prstGeom>
        <a:solidFill>
          <a:schemeClr val="accent2">
            <a:hueOff val="-10351888"/>
            <a:satOff val="45859"/>
            <a:lumOff val="-168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a-DK" sz="1000" b="1" kern="1200"/>
            <a:t>Ingen subjektivering eller identifikationsskabelse</a:t>
          </a:r>
          <a:endParaRPr lang="en-US" sz="1000" kern="1200"/>
        </a:p>
      </dsp:txBody>
      <dsp:txXfrm>
        <a:off x="6062761" y="2175181"/>
        <a:ext cx="1553269" cy="93196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2/6/25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1160EA64-D806-43AC-9DF2-F8C432F32B4C}" type="datetimeFigureOut">
              <a:rPr lang="en-US" dirty="0"/>
              <a:t>2/6/25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2/6/25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4F7D4976-E339-4826-83B7-FBD03F55ECF8}" type="datetimeFigureOut">
              <a:rPr lang="en-US" dirty="0"/>
              <a:t>2/6/25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‹nr.›</a:t>
            </a:fld>
            <a:endParaRPr lang="en-US" dirty="0"/>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2/6/25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2/6/25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D1BE4249-C0D0-4B06-8692-E8BB871AF643}" type="datetimeFigureOut">
              <a:rPr lang="en-US" dirty="0"/>
              <a:t>2/6/25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2/6/25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2/6/25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lede 6" descr="Person tager billeder af et blæsende bilvindue">
            <a:extLst>
              <a:ext uri="{FF2B5EF4-FFF2-40B4-BE49-F238E27FC236}">
                <a16:creationId xmlns:a16="http://schemas.microsoft.com/office/drawing/2014/main" id="{1AEBD546-3D98-9A4E-BB73-E061890A5606}"/>
              </a:ext>
            </a:extLst>
          </p:cNvPr>
          <p:cNvPicPr>
            <a:picLocks noChangeAspect="1"/>
          </p:cNvPicPr>
          <p:nvPr/>
        </p:nvPicPr>
        <p:blipFill rotWithShape="1">
          <a:blip r:embed="rId2">
            <a:alphaModFix amt="40000"/>
          </a:blip>
          <a:srcRect b="15414"/>
          <a:stretch/>
        </p:blipFill>
        <p:spPr>
          <a:xfrm>
            <a:off x="20" y="10"/>
            <a:ext cx="12191980" cy="6857990"/>
          </a:xfrm>
          <a:prstGeom prst="rect">
            <a:avLst/>
          </a:prstGeom>
        </p:spPr>
      </p:pic>
      <p:sp>
        <p:nvSpPr>
          <p:cNvPr id="2" name="Titel 1">
            <a:extLst>
              <a:ext uri="{FF2B5EF4-FFF2-40B4-BE49-F238E27FC236}">
                <a16:creationId xmlns:a16="http://schemas.microsoft.com/office/drawing/2014/main" id="{2CAB3E55-B81E-A548-8099-4CBE28011EFD}"/>
              </a:ext>
            </a:extLst>
          </p:cNvPr>
          <p:cNvSpPr>
            <a:spLocks noGrp="1"/>
          </p:cNvSpPr>
          <p:nvPr>
            <p:ph type="ctrTitle"/>
          </p:nvPr>
        </p:nvSpPr>
        <p:spPr>
          <a:xfrm>
            <a:off x="1600200" y="2386744"/>
            <a:ext cx="8991600" cy="1645920"/>
          </a:xfrm>
          <a:noFill/>
          <a:ln w="38100" cap="sq">
            <a:solidFill>
              <a:schemeClr val="tx1"/>
            </a:solidFill>
            <a:miter lim="800000"/>
          </a:ln>
        </p:spPr>
        <p:txBody>
          <a:bodyPr anchor="ctr">
            <a:normAutofit/>
          </a:bodyPr>
          <a:lstStyle/>
          <a:p>
            <a:r>
              <a:rPr lang="da-DK">
                <a:solidFill>
                  <a:schemeClr val="tx1"/>
                </a:solidFill>
              </a:rPr>
              <a:t>Dokumentarfilmen</a:t>
            </a:r>
          </a:p>
        </p:txBody>
      </p:sp>
      <p:sp>
        <p:nvSpPr>
          <p:cNvPr id="3" name="Undertitel 2">
            <a:extLst>
              <a:ext uri="{FF2B5EF4-FFF2-40B4-BE49-F238E27FC236}">
                <a16:creationId xmlns:a16="http://schemas.microsoft.com/office/drawing/2014/main" id="{616712D8-DF71-7A43-A468-CF475BA2FF17}"/>
              </a:ext>
            </a:extLst>
          </p:cNvPr>
          <p:cNvSpPr>
            <a:spLocks noGrp="1"/>
          </p:cNvSpPr>
          <p:nvPr>
            <p:ph type="subTitle" idx="1"/>
          </p:nvPr>
        </p:nvSpPr>
        <p:spPr>
          <a:xfrm>
            <a:off x="2695194" y="4352544"/>
            <a:ext cx="6801612" cy="1239894"/>
          </a:xfrm>
        </p:spPr>
        <p:txBody>
          <a:bodyPr>
            <a:normAutofit/>
          </a:bodyPr>
          <a:lstStyle/>
          <a:p>
            <a:r>
              <a:rPr lang="da-DK" sz="3200" dirty="0">
                <a:solidFill>
                  <a:schemeClr val="tx1"/>
                </a:solidFill>
              </a:rPr>
              <a:t>Om </a:t>
            </a:r>
            <a:r>
              <a:rPr lang="da-DK" sz="3200" dirty="0" err="1">
                <a:solidFill>
                  <a:schemeClr val="tx1"/>
                </a:solidFill>
              </a:rPr>
              <a:t>faktakoder</a:t>
            </a:r>
            <a:r>
              <a:rPr lang="da-DK" sz="3200" dirty="0">
                <a:solidFill>
                  <a:schemeClr val="tx1"/>
                </a:solidFill>
              </a:rPr>
              <a:t> i filmsproget</a:t>
            </a:r>
          </a:p>
        </p:txBody>
      </p:sp>
    </p:spTree>
    <p:extLst>
      <p:ext uri="{BB962C8B-B14F-4D97-AF65-F5344CB8AC3E}">
        <p14:creationId xmlns:p14="http://schemas.microsoft.com/office/powerpoint/2010/main" val="298097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4" name="Picture 13" descr="Filmspole og klaptræ">
            <a:extLst>
              <a:ext uri="{FF2B5EF4-FFF2-40B4-BE49-F238E27FC236}">
                <a16:creationId xmlns:a16="http://schemas.microsoft.com/office/drawing/2014/main" id="{3B0FE7F4-50D6-AEC2-E33F-73A8A9076CB4}"/>
              </a:ext>
            </a:extLst>
          </p:cNvPr>
          <p:cNvPicPr>
            <a:picLocks noChangeAspect="1"/>
          </p:cNvPicPr>
          <p:nvPr/>
        </p:nvPicPr>
        <p:blipFill rotWithShape="1">
          <a:blip r:embed="rId2"/>
          <a:srcRect l="10506" r="30160" b="-1"/>
          <a:stretch/>
        </p:blipFill>
        <p:spPr>
          <a:xfrm>
            <a:off x="642" y="10"/>
            <a:ext cx="6096000" cy="6857990"/>
          </a:xfrm>
          <a:prstGeom prst="rect">
            <a:avLst/>
          </a:prstGeom>
        </p:spPr>
      </p:pic>
      <p:sp>
        <p:nvSpPr>
          <p:cNvPr id="2" name="Titel 1">
            <a:extLst>
              <a:ext uri="{FF2B5EF4-FFF2-40B4-BE49-F238E27FC236}">
                <a16:creationId xmlns:a16="http://schemas.microsoft.com/office/drawing/2014/main" id="{3B077C42-EE13-6543-98E4-6AE1B543B927}"/>
              </a:ext>
            </a:extLst>
          </p:cNvPr>
          <p:cNvSpPr>
            <a:spLocks noGrp="1"/>
          </p:cNvSpPr>
          <p:nvPr>
            <p:ph type="title"/>
          </p:nvPr>
        </p:nvSpPr>
        <p:spPr>
          <a:xfrm>
            <a:off x="804672" y="2841505"/>
            <a:ext cx="4487298" cy="1174991"/>
          </a:xfrm>
          <a:solidFill>
            <a:schemeClr val="tx1">
              <a:alpha val="60000"/>
            </a:schemeClr>
          </a:solidFill>
          <a:ln>
            <a:solidFill>
              <a:schemeClr val="bg1"/>
            </a:solidFill>
          </a:ln>
        </p:spPr>
        <p:txBody>
          <a:bodyPr>
            <a:normAutofit/>
          </a:bodyPr>
          <a:lstStyle/>
          <a:p>
            <a:r>
              <a:rPr lang="da-DK" sz="2400">
                <a:solidFill>
                  <a:schemeClr val="bg1"/>
                </a:solidFill>
              </a:rPr>
              <a:t>At dokumentere virkeligheden</a:t>
            </a:r>
          </a:p>
        </p:txBody>
      </p:sp>
      <p:sp>
        <p:nvSpPr>
          <p:cNvPr id="3" name="Pladsholder til indhold 2">
            <a:extLst>
              <a:ext uri="{FF2B5EF4-FFF2-40B4-BE49-F238E27FC236}">
                <a16:creationId xmlns:a16="http://schemas.microsoft.com/office/drawing/2014/main" id="{C40F0940-6C88-7C43-A3E5-EA8779F8E4E7}"/>
              </a:ext>
            </a:extLst>
          </p:cNvPr>
          <p:cNvSpPr>
            <a:spLocks noGrp="1"/>
          </p:cNvSpPr>
          <p:nvPr>
            <p:ph idx="1"/>
          </p:nvPr>
        </p:nvSpPr>
        <p:spPr>
          <a:xfrm>
            <a:off x="6743941" y="528638"/>
            <a:ext cx="4804931" cy="5939069"/>
          </a:xfrm>
        </p:spPr>
        <p:txBody>
          <a:bodyPr anchor="ctr">
            <a:normAutofit fontScale="92500" lnSpcReduction="10000"/>
          </a:bodyPr>
          <a:lstStyle/>
          <a:p>
            <a:pPr>
              <a:lnSpc>
                <a:spcPct val="90000"/>
              </a:lnSpc>
            </a:pPr>
            <a:r>
              <a:rPr lang="da-DK" dirty="0"/>
              <a:t>Dokumentarfilm er betegnelsen for et bredt spektrum af film, der kan se meget forskellige ud. </a:t>
            </a:r>
          </a:p>
          <a:p>
            <a:pPr>
              <a:lnSpc>
                <a:spcPct val="90000"/>
              </a:lnSpc>
            </a:pPr>
            <a:r>
              <a:rPr lang="da-DK" dirty="0"/>
              <a:t>Fælles for dem er imidlertid ambitionen om </a:t>
            </a:r>
            <a:r>
              <a:rPr lang="da-DK" b="1" dirty="0"/>
              <a:t>at </a:t>
            </a:r>
            <a:r>
              <a:rPr lang="da-DK" b="1" i="1" dirty="0"/>
              <a:t>dokumentere virkeligheden</a:t>
            </a:r>
            <a:r>
              <a:rPr lang="da-DK" dirty="0"/>
              <a:t>. </a:t>
            </a:r>
          </a:p>
          <a:p>
            <a:pPr>
              <a:lnSpc>
                <a:spcPct val="90000"/>
              </a:lnSpc>
            </a:pPr>
            <a:r>
              <a:rPr lang="da-DK" dirty="0"/>
              <a:t>Relationen til virkeligheden og til det faktuelle spiller en helt afgørende rolle i dokumentarfilmen og for vore </a:t>
            </a:r>
            <a:r>
              <a:rPr lang="da-DK" b="1" dirty="0"/>
              <a:t>forventninger </a:t>
            </a:r>
            <a:r>
              <a:rPr lang="da-DK" dirty="0"/>
              <a:t>til disse film. </a:t>
            </a:r>
          </a:p>
          <a:p>
            <a:pPr>
              <a:lnSpc>
                <a:spcPct val="90000"/>
              </a:lnSpc>
            </a:pPr>
            <a:r>
              <a:rPr lang="da-DK" dirty="0"/>
              <a:t>Instruktørens intentioner er som regel at dokumentere væsentlige eller oversete begivenheder.</a:t>
            </a:r>
          </a:p>
          <a:p>
            <a:pPr>
              <a:lnSpc>
                <a:spcPct val="90000"/>
              </a:lnSpc>
            </a:pPr>
            <a:r>
              <a:rPr lang="da-DK" dirty="0"/>
              <a:t> Emnerne angår ofte samfundsaktuelle forhold, historiske forhold eller markante personer, og der er fokus på indblik, afdækning og afsløring. </a:t>
            </a:r>
          </a:p>
          <a:p>
            <a:pPr>
              <a:lnSpc>
                <a:spcPct val="90000"/>
              </a:lnSpc>
            </a:pPr>
            <a:r>
              <a:rPr lang="da-DK" dirty="0"/>
              <a:t>Ofte er en dokumentarfilm organiseret omkring en </a:t>
            </a:r>
            <a:r>
              <a:rPr lang="da-DK" b="1" dirty="0"/>
              <a:t>central påstand</a:t>
            </a:r>
            <a:r>
              <a:rPr lang="da-DK" dirty="0"/>
              <a:t>, som filmen søger at underbygge med forskellige argumenter og retoriske virkemidler. </a:t>
            </a:r>
          </a:p>
          <a:p>
            <a:pPr>
              <a:lnSpc>
                <a:spcPct val="90000"/>
              </a:lnSpc>
            </a:pPr>
            <a:r>
              <a:rPr lang="da-DK" dirty="0"/>
              <a:t>Dens formål er </a:t>
            </a:r>
            <a:r>
              <a:rPr lang="da-DK" b="1" dirty="0"/>
              <a:t>at informere, diskutere og engagere </a:t>
            </a:r>
            <a:r>
              <a:rPr lang="da-DK" dirty="0"/>
              <a:t>mere end bare at underholde, men den fremlægger ikke altid sin holdninger eksplicit, men lægger derimod oftere op til refleksion, og til at seerne selv skal fortolke det sete.</a:t>
            </a:r>
          </a:p>
          <a:p>
            <a:pPr>
              <a:lnSpc>
                <a:spcPct val="90000"/>
              </a:lnSpc>
            </a:pPr>
            <a:endParaRPr lang="da-DK" sz="1500" dirty="0"/>
          </a:p>
        </p:txBody>
      </p:sp>
    </p:spTree>
    <p:extLst>
      <p:ext uri="{BB962C8B-B14F-4D97-AF65-F5344CB8AC3E}">
        <p14:creationId xmlns:p14="http://schemas.microsoft.com/office/powerpoint/2010/main" val="1952395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43466" y="643467"/>
            <a:ext cx="6242719" cy="1728044"/>
          </a:xfrm>
          <a:noFill/>
          <a:ln>
            <a:solidFill>
              <a:schemeClr val="bg1"/>
            </a:solidFill>
          </a:ln>
        </p:spPr>
        <p:txBody>
          <a:bodyPr wrap="square">
            <a:normAutofit/>
          </a:bodyPr>
          <a:lstStyle/>
          <a:p>
            <a:r>
              <a:rPr lang="da-DK" b="1">
                <a:solidFill>
                  <a:schemeClr val="bg1"/>
                </a:solidFill>
              </a:rPr>
              <a:t>Fakta # fiktion</a:t>
            </a:r>
          </a:p>
        </p:txBody>
      </p:sp>
      <p:sp>
        <p:nvSpPr>
          <p:cNvPr id="3" name="Pladsholder til indhold 2"/>
          <p:cNvSpPr>
            <a:spLocks noGrp="1"/>
          </p:cNvSpPr>
          <p:nvPr>
            <p:ph idx="1"/>
          </p:nvPr>
        </p:nvSpPr>
        <p:spPr>
          <a:xfrm>
            <a:off x="643467" y="2638044"/>
            <a:ext cx="6242715" cy="3415622"/>
          </a:xfrm>
        </p:spPr>
        <p:txBody>
          <a:bodyPr>
            <a:normAutofit/>
          </a:bodyPr>
          <a:lstStyle/>
          <a:p>
            <a:pPr>
              <a:lnSpc>
                <a:spcPct val="90000"/>
              </a:lnSpc>
            </a:pPr>
            <a:r>
              <a:rPr lang="da-DK" sz="1500" dirty="0">
                <a:solidFill>
                  <a:schemeClr val="bg1"/>
                </a:solidFill>
              </a:rPr>
              <a:t>Overordnet set kan vi filmhistorisk set skelne mellem</a:t>
            </a:r>
            <a:r>
              <a:rPr lang="da-DK" sz="1500" b="1" dirty="0">
                <a:solidFill>
                  <a:schemeClr val="bg1"/>
                </a:solidFill>
              </a:rPr>
              <a:t> fakta og fiktion.</a:t>
            </a:r>
            <a:endParaRPr lang="da-DK" sz="1500" dirty="0">
              <a:solidFill>
                <a:schemeClr val="bg1"/>
              </a:solidFill>
            </a:endParaRPr>
          </a:p>
          <a:p>
            <a:pPr marL="0" indent="0">
              <a:lnSpc>
                <a:spcPct val="90000"/>
              </a:lnSpc>
              <a:buNone/>
            </a:pPr>
            <a:endParaRPr lang="da-DK" sz="1500" dirty="0">
              <a:solidFill>
                <a:schemeClr val="bg1"/>
              </a:solidFill>
            </a:endParaRPr>
          </a:p>
          <a:p>
            <a:pPr>
              <a:lnSpc>
                <a:spcPct val="90000"/>
              </a:lnSpc>
            </a:pPr>
            <a:r>
              <a:rPr lang="da-DK" b="1" dirty="0">
                <a:solidFill>
                  <a:srgbClr val="FFC000"/>
                </a:solidFill>
              </a:rPr>
              <a:t>Fakta: </a:t>
            </a:r>
            <a:r>
              <a:rPr lang="da-DK" b="1" dirty="0">
                <a:solidFill>
                  <a:schemeClr val="bg1"/>
                </a:solidFill>
              </a:rPr>
              <a:t>Virkelighedsbundet, objektiv, information (</a:t>
            </a:r>
            <a:r>
              <a:rPr lang="da-DK" b="1" dirty="0" err="1">
                <a:solidFill>
                  <a:schemeClr val="bg1"/>
                </a:solidFill>
              </a:rPr>
              <a:t>faktakoder</a:t>
            </a:r>
            <a:r>
              <a:rPr lang="da-DK" b="1" dirty="0">
                <a:solidFill>
                  <a:schemeClr val="bg1"/>
                </a:solidFill>
              </a:rPr>
              <a:t>). Dokumentar= ‘at bevise’</a:t>
            </a:r>
            <a:endParaRPr lang="da-DK" dirty="0">
              <a:solidFill>
                <a:schemeClr val="bg1"/>
              </a:solidFill>
            </a:endParaRPr>
          </a:p>
          <a:p>
            <a:pPr>
              <a:lnSpc>
                <a:spcPct val="90000"/>
              </a:lnSpc>
            </a:pPr>
            <a:r>
              <a:rPr lang="da-DK" b="1" dirty="0">
                <a:solidFill>
                  <a:srgbClr val="FFC000"/>
                </a:solidFill>
              </a:rPr>
              <a:t>Fiktion: </a:t>
            </a:r>
            <a:r>
              <a:rPr lang="da-DK" b="1" dirty="0">
                <a:solidFill>
                  <a:schemeClr val="bg1"/>
                </a:solidFill>
              </a:rPr>
              <a:t>Frit forhold til virkeligheden, subjektiv, underholdning (fiktionskoder)</a:t>
            </a:r>
            <a:endParaRPr lang="da-DK" dirty="0">
              <a:solidFill>
                <a:schemeClr val="bg1"/>
              </a:solidFill>
            </a:endParaRPr>
          </a:p>
          <a:p>
            <a:pPr marL="0" indent="0">
              <a:lnSpc>
                <a:spcPct val="90000"/>
              </a:lnSpc>
              <a:buNone/>
            </a:pPr>
            <a:endParaRPr lang="da-DK" sz="1500" dirty="0">
              <a:solidFill>
                <a:schemeClr val="bg1"/>
              </a:solidFill>
            </a:endParaRPr>
          </a:p>
          <a:p>
            <a:pPr>
              <a:lnSpc>
                <a:spcPct val="90000"/>
              </a:lnSpc>
            </a:pPr>
            <a:r>
              <a:rPr lang="da-DK" sz="1500" dirty="0">
                <a:solidFill>
                  <a:schemeClr val="bg1"/>
                </a:solidFill>
              </a:rPr>
              <a:t>Vi bruger som seere koder til at forstå film, og det er således afgørende, om en film benytter sig af fakta eller fiktionskoder.</a:t>
            </a:r>
          </a:p>
          <a:p>
            <a:pPr>
              <a:lnSpc>
                <a:spcPct val="90000"/>
              </a:lnSpc>
            </a:pPr>
            <a:r>
              <a:rPr lang="da-DK" sz="1500" dirty="0">
                <a:solidFill>
                  <a:schemeClr val="bg1"/>
                </a:solidFill>
              </a:rPr>
              <a:t>Genreforventning.</a:t>
            </a:r>
          </a:p>
          <a:p>
            <a:pPr marL="0" indent="0">
              <a:lnSpc>
                <a:spcPct val="90000"/>
              </a:lnSpc>
              <a:buNone/>
            </a:pPr>
            <a:endParaRPr lang="da-DK" sz="1500" dirty="0">
              <a:solidFill>
                <a:schemeClr val="bg1"/>
              </a:solidFill>
            </a:endParaRPr>
          </a:p>
        </p:txBody>
      </p:sp>
      <p:pic>
        <p:nvPicPr>
          <p:cNvPr id="4" name="Billede 3"/>
          <p:cNvPicPr>
            <a:picLocks noChangeAspect="1"/>
          </p:cNvPicPr>
          <p:nvPr/>
        </p:nvPicPr>
        <p:blipFill>
          <a:blip r:embed="rId2"/>
          <a:stretch>
            <a:fillRect/>
          </a:stretch>
        </p:blipFill>
        <p:spPr>
          <a:xfrm>
            <a:off x="8119870" y="2177355"/>
            <a:ext cx="3428662" cy="2302459"/>
          </a:xfrm>
          <a:prstGeom prst="rect">
            <a:avLst/>
          </a:prstGeom>
        </p:spPr>
      </p:pic>
    </p:spTree>
    <p:extLst>
      <p:ext uri="{BB962C8B-B14F-4D97-AF65-F5344CB8AC3E}">
        <p14:creationId xmlns:p14="http://schemas.microsoft.com/office/powerpoint/2010/main" val="2949702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43466" y="643467"/>
            <a:ext cx="6242719" cy="1728044"/>
          </a:xfrm>
          <a:noFill/>
          <a:ln>
            <a:solidFill>
              <a:schemeClr val="bg1"/>
            </a:solidFill>
          </a:ln>
        </p:spPr>
        <p:txBody>
          <a:bodyPr wrap="square">
            <a:normAutofit/>
          </a:bodyPr>
          <a:lstStyle/>
          <a:p>
            <a:r>
              <a:rPr lang="da-DK" b="1">
                <a:solidFill>
                  <a:schemeClr val="bg1"/>
                </a:solidFill>
              </a:rPr>
              <a:t>Fakta- og fiktionskoder</a:t>
            </a:r>
            <a:endParaRPr lang="da-DK">
              <a:solidFill>
                <a:schemeClr val="bg1"/>
              </a:solidFill>
            </a:endParaRPr>
          </a:p>
        </p:txBody>
      </p:sp>
      <p:sp>
        <p:nvSpPr>
          <p:cNvPr id="3" name="Pladsholder til indhold 2"/>
          <p:cNvSpPr>
            <a:spLocks noGrp="1"/>
          </p:cNvSpPr>
          <p:nvPr>
            <p:ph idx="1"/>
          </p:nvPr>
        </p:nvSpPr>
        <p:spPr>
          <a:xfrm>
            <a:off x="643467" y="2638044"/>
            <a:ext cx="6242715" cy="3415622"/>
          </a:xfrm>
        </p:spPr>
        <p:txBody>
          <a:bodyPr>
            <a:normAutofit/>
          </a:bodyPr>
          <a:lstStyle/>
          <a:p>
            <a:r>
              <a:rPr lang="da-DK" dirty="0">
                <a:solidFill>
                  <a:schemeClr val="bg1"/>
                </a:solidFill>
              </a:rPr>
              <a:t>Men…sådan forholder det sig sjældent i praksis!</a:t>
            </a:r>
          </a:p>
          <a:p>
            <a:r>
              <a:rPr lang="da-DK" dirty="0" err="1">
                <a:solidFill>
                  <a:schemeClr val="bg1"/>
                </a:solidFill>
              </a:rPr>
              <a:t>Faktaprogrammer</a:t>
            </a:r>
            <a:r>
              <a:rPr lang="da-DK" dirty="0">
                <a:solidFill>
                  <a:schemeClr val="bg1"/>
                </a:solidFill>
              </a:rPr>
              <a:t> betjener sig nemlig i høj grad af filmiske virkemidler, der manipulerer virkeligheden. </a:t>
            </a:r>
          </a:p>
          <a:p>
            <a:r>
              <a:rPr lang="da-DK" dirty="0">
                <a:solidFill>
                  <a:schemeClr val="bg1"/>
                </a:solidFill>
              </a:rPr>
              <a:t>Faktisk bruger mange dokumentarfilm i høj grad fiktionskoder i deres fortælling. På samme måde, som vi analyserer fiktionsfilm er vi altså også nødt til at analysere fakta-produktioner og filmsproget i dem. </a:t>
            </a:r>
          </a:p>
          <a:p>
            <a:r>
              <a:rPr lang="da-DK" dirty="0">
                <a:solidFill>
                  <a:schemeClr val="bg1"/>
                </a:solidFill>
              </a:rPr>
              <a:t>Omvendt benytter mange fiktionsfilm sig også af </a:t>
            </a:r>
            <a:r>
              <a:rPr lang="da-DK" dirty="0" err="1">
                <a:solidFill>
                  <a:schemeClr val="bg1"/>
                </a:solidFill>
              </a:rPr>
              <a:t>faktakoder</a:t>
            </a:r>
            <a:r>
              <a:rPr lang="da-DK" dirty="0">
                <a:solidFill>
                  <a:schemeClr val="bg1"/>
                </a:solidFill>
              </a:rPr>
              <a:t>.</a:t>
            </a:r>
          </a:p>
          <a:p>
            <a:pPr marL="0" indent="0">
              <a:buNone/>
            </a:pPr>
            <a:endParaRPr lang="da-DK" dirty="0">
              <a:solidFill>
                <a:schemeClr val="bg1"/>
              </a:solidFill>
            </a:endParaRPr>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9737" y="623485"/>
            <a:ext cx="2508928" cy="5410199"/>
          </a:xfrm>
          <a:prstGeom prst="rect">
            <a:avLst/>
          </a:prstGeom>
        </p:spPr>
      </p:pic>
    </p:spTree>
    <p:extLst>
      <p:ext uri="{BB962C8B-B14F-4D97-AF65-F5344CB8AC3E}">
        <p14:creationId xmlns:p14="http://schemas.microsoft.com/office/powerpoint/2010/main" val="2109413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8B37F2-4A18-CD52-2686-8B76BC279415}"/>
              </a:ext>
            </a:extLst>
          </p:cNvPr>
          <p:cNvSpPr>
            <a:spLocks noGrp="1"/>
          </p:cNvSpPr>
          <p:nvPr>
            <p:ph type="title"/>
          </p:nvPr>
        </p:nvSpPr>
        <p:spPr>
          <a:xfrm>
            <a:off x="965198" y="2474895"/>
            <a:ext cx="6212764" cy="1908215"/>
          </a:xfrm>
          <a:noFill/>
          <a:ln>
            <a:solidFill>
              <a:schemeClr val="tx1"/>
            </a:solidFill>
          </a:ln>
        </p:spPr>
        <p:txBody>
          <a:bodyPr vert="horz" wrap="square" lIns="274320" tIns="182880" rIns="274320" bIns="182880" rtlCol="0" anchor="ctr" anchorCtr="1">
            <a:normAutofit/>
          </a:bodyPr>
          <a:lstStyle/>
          <a:p>
            <a:r>
              <a:rPr lang="en-US" sz="4000" kern="1200" cap="all" spc="200" baseline="0" dirty="0" err="1">
                <a:solidFill>
                  <a:schemeClr val="tx1"/>
                </a:solidFill>
                <a:latin typeface="+mj-lt"/>
                <a:ea typeface="+mj-ea"/>
                <a:cs typeface="+mj-cs"/>
              </a:rPr>
              <a:t>En</a:t>
            </a:r>
            <a:r>
              <a:rPr lang="en-US" sz="4000" kern="1200" cap="all" spc="200" baseline="0" dirty="0">
                <a:solidFill>
                  <a:schemeClr val="tx1"/>
                </a:solidFill>
                <a:latin typeface="+mj-lt"/>
                <a:ea typeface="+mj-ea"/>
                <a:cs typeface="+mj-cs"/>
              </a:rPr>
              <a:t> </a:t>
            </a:r>
            <a:r>
              <a:rPr lang="en-US" sz="4000" kern="1200" cap="all" spc="200" baseline="0" dirty="0" err="1">
                <a:solidFill>
                  <a:schemeClr val="tx1"/>
                </a:solidFill>
                <a:latin typeface="+mj-lt"/>
                <a:ea typeface="+mj-ea"/>
                <a:cs typeface="+mj-cs"/>
              </a:rPr>
              <a:t>dokumentarist</a:t>
            </a:r>
            <a:endParaRPr lang="en-US" sz="4000" kern="1200" cap="all" spc="200" baseline="0" dirty="0">
              <a:solidFill>
                <a:schemeClr val="tx1"/>
              </a:solidFill>
              <a:latin typeface="+mj-lt"/>
              <a:ea typeface="+mj-ea"/>
              <a:cs typeface="+mj-cs"/>
            </a:endParaRPr>
          </a:p>
        </p:txBody>
      </p:sp>
      <p:sp>
        <p:nvSpPr>
          <p:cNvPr id="8"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FF2FDA11-2494-316F-0A21-D2610F55CBFA}"/>
              </a:ext>
            </a:extLst>
          </p:cNvPr>
          <p:cNvSpPr>
            <a:spLocks noGrp="1"/>
          </p:cNvSpPr>
          <p:nvPr>
            <p:ph idx="1"/>
          </p:nvPr>
        </p:nvSpPr>
        <p:spPr>
          <a:xfrm>
            <a:off x="8533732" y="2173266"/>
            <a:ext cx="3254408" cy="4049114"/>
          </a:xfrm>
        </p:spPr>
        <p:txBody>
          <a:bodyPr vert="horz" lIns="91440" tIns="45720" rIns="91440" bIns="45720" rtlCol="0" anchor="ctr">
            <a:normAutofit/>
          </a:bodyPr>
          <a:lstStyle/>
          <a:p>
            <a:pPr marL="0" indent="0" algn="ctr">
              <a:buNone/>
            </a:pPr>
            <a:r>
              <a:rPr lang="en-US" sz="3200" dirty="0">
                <a:solidFill>
                  <a:schemeClr val="tx2">
                    <a:lumMod val="90000"/>
                  </a:schemeClr>
                </a:solidFill>
              </a:rPr>
              <a:t>… er </a:t>
            </a:r>
            <a:r>
              <a:rPr lang="en-US" sz="3200" dirty="0" err="1">
                <a:solidFill>
                  <a:schemeClr val="tx2">
                    <a:lumMod val="90000"/>
                  </a:schemeClr>
                </a:solidFill>
              </a:rPr>
              <a:t>fanget</a:t>
            </a:r>
            <a:r>
              <a:rPr lang="en-US" sz="3200" dirty="0">
                <a:solidFill>
                  <a:schemeClr val="tx2">
                    <a:lumMod val="90000"/>
                  </a:schemeClr>
                </a:solidFill>
              </a:rPr>
              <a:t> </a:t>
            </a:r>
            <a:r>
              <a:rPr lang="en-US" sz="3200" dirty="0" err="1">
                <a:solidFill>
                  <a:schemeClr val="tx2">
                    <a:lumMod val="90000"/>
                  </a:schemeClr>
                </a:solidFill>
              </a:rPr>
              <a:t>i</a:t>
            </a:r>
            <a:r>
              <a:rPr lang="en-US" sz="3200" dirty="0">
                <a:solidFill>
                  <a:schemeClr val="tx2">
                    <a:lumMod val="90000"/>
                  </a:schemeClr>
                </a:solidFill>
              </a:rPr>
              <a:t> et </a:t>
            </a:r>
            <a:r>
              <a:rPr lang="en-US" sz="3200" dirty="0" err="1">
                <a:solidFill>
                  <a:schemeClr val="tx2">
                    <a:lumMod val="90000"/>
                  </a:schemeClr>
                </a:solidFill>
              </a:rPr>
              <a:t>spændingsfelt</a:t>
            </a:r>
            <a:r>
              <a:rPr lang="en-US" sz="3200" dirty="0">
                <a:solidFill>
                  <a:schemeClr val="tx2">
                    <a:lumMod val="90000"/>
                  </a:schemeClr>
                </a:solidFill>
              </a:rPr>
              <a:t> </a:t>
            </a:r>
            <a:r>
              <a:rPr lang="en-US" sz="3200" dirty="0" err="1">
                <a:solidFill>
                  <a:schemeClr val="tx2">
                    <a:lumMod val="90000"/>
                  </a:schemeClr>
                </a:solidFill>
              </a:rPr>
              <a:t>mellem</a:t>
            </a:r>
            <a:r>
              <a:rPr lang="en-US" sz="3200" dirty="0">
                <a:solidFill>
                  <a:schemeClr val="tx2">
                    <a:lumMod val="90000"/>
                  </a:schemeClr>
                </a:solidFill>
              </a:rPr>
              <a:t> </a:t>
            </a:r>
            <a:r>
              <a:rPr lang="en-US" sz="3200" dirty="0" err="1">
                <a:solidFill>
                  <a:schemeClr val="tx2">
                    <a:lumMod val="90000"/>
                  </a:schemeClr>
                </a:solidFill>
              </a:rPr>
              <a:t>virkeligheden</a:t>
            </a:r>
            <a:r>
              <a:rPr lang="en-US" sz="3200" dirty="0">
                <a:solidFill>
                  <a:schemeClr val="tx2">
                    <a:lumMod val="90000"/>
                  </a:schemeClr>
                </a:solidFill>
              </a:rPr>
              <a:t> </a:t>
            </a:r>
            <a:r>
              <a:rPr lang="en-US" sz="3200" dirty="0" err="1">
                <a:solidFill>
                  <a:schemeClr val="tx2">
                    <a:lumMod val="90000"/>
                  </a:schemeClr>
                </a:solidFill>
              </a:rPr>
              <a:t>og</a:t>
            </a:r>
            <a:r>
              <a:rPr lang="en-US" sz="3200" dirty="0">
                <a:solidFill>
                  <a:schemeClr val="tx2">
                    <a:lumMod val="90000"/>
                  </a:schemeClr>
                </a:solidFill>
              </a:rPr>
              <a:t> </a:t>
            </a:r>
            <a:r>
              <a:rPr lang="en-US" sz="3200" dirty="0" err="1">
                <a:solidFill>
                  <a:schemeClr val="tx2">
                    <a:lumMod val="90000"/>
                  </a:schemeClr>
                </a:solidFill>
              </a:rPr>
              <a:t>gengivelse</a:t>
            </a:r>
            <a:r>
              <a:rPr lang="en-US" sz="3200" dirty="0">
                <a:solidFill>
                  <a:schemeClr val="tx2">
                    <a:lumMod val="90000"/>
                  </a:schemeClr>
                </a:solidFill>
              </a:rPr>
              <a:t> </a:t>
            </a:r>
            <a:r>
              <a:rPr lang="en-US" sz="3200" dirty="0" err="1">
                <a:solidFill>
                  <a:schemeClr val="tx2">
                    <a:lumMod val="90000"/>
                  </a:schemeClr>
                </a:solidFill>
              </a:rPr>
              <a:t>af</a:t>
            </a:r>
            <a:r>
              <a:rPr lang="en-US" sz="3200" dirty="0">
                <a:solidFill>
                  <a:schemeClr val="tx2">
                    <a:lumMod val="90000"/>
                  </a:schemeClr>
                </a:solidFill>
              </a:rPr>
              <a:t> </a:t>
            </a:r>
            <a:r>
              <a:rPr lang="en-US" sz="3200" dirty="0" err="1">
                <a:solidFill>
                  <a:schemeClr val="tx2">
                    <a:lumMod val="90000"/>
                  </a:schemeClr>
                </a:solidFill>
              </a:rPr>
              <a:t>virkeligheden</a:t>
            </a:r>
            <a:endParaRPr lang="en-US" sz="3200" dirty="0">
              <a:solidFill>
                <a:schemeClr val="tx2">
                  <a:lumMod val="90000"/>
                </a:schemeClr>
              </a:solidFill>
            </a:endParaRPr>
          </a:p>
        </p:txBody>
      </p:sp>
    </p:spTree>
    <p:extLst>
      <p:ext uri="{BB962C8B-B14F-4D97-AF65-F5344CB8AC3E}">
        <p14:creationId xmlns:p14="http://schemas.microsoft.com/office/powerpoint/2010/main" val="347357031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482F102-6586-6744-9941-E48EA56F955F}"/>
              </a:ext>
            </a:extLst>
          </p:cNvPr>
          <p:cNvSpPr>
            <a:spLocks noGrp="1"/>
          </p:cNvSpPr>
          <p:nvPr>
            <p:ph type="title"/>
          </p:nvPr>
        </p:nvSpPr>
        <p:spPr>
          <a:xfrm>
            <a:off x="2231136" y="467418"/>
            <a:ext cx="7729728" cy="1188720"/>
          </a:xfrm>
          <a:solidFill>
            <a:srgbClr val="FFFFFF"/>
          </a:solidFill>
        </p:spPr>
        <p:txBody>
          <a:bodyPr>
            <a:normAutofit/>
          </a:bodyPr>
          <a:lstStyle/>
          <a:p>
            <a:r>
              <a:rPr lang="da-DK" dirty="0"/>
              <a:t>”En kreativ bearbejdning af virkeligheden”</a:t>
            </a:r>
          </a:p>
        </p:txBody>
      </p:sp>
      <p:sp>
        <p:nvSpPr>
          <p:cNvPr id="3" name="Pladsholder til indhold 2">
            <a:extLst>
              <a:ext uri="{FF2B5EF4-FFF2-40B4-BE49-F238E27FC236}">
                <a16:creationId xmlns:a16="http://schemas.microsoft.com/office/drawing/2014/main" id="{3BC60EC1-0DA2-B44F-8F7C-CB8F3499E315}"/>
              </a:ext>
            </a:extLst>
          </p:cNvPr>
          <p:cNvSpPr>
            <a:spLocks noGrp="1"/>
          </p:cNvSpPr>
          <p:nvPr>
            <p:ph idx="1"/>
          </p:nvPr>
        </p:nvSpPr>
        <p:spPr>
          <a:xfrm>
            <a:off x="1706062" y="2291262"/>
            <a:ext cx="8779512" cy="2879256"/>
          </a:xfrm>
        </p:spPr>
        <p:txBody>
          <a:bodyPr>
            <a:normAutofit fontScale="92500" lnSpcReduction="20000"/>
          </a:bodyPr>
          <a:lstStyle/>
          <a:p>
            <a:r>
              <a:rPr lang="da-DK" dirty="0">
                <a:solidFill>
                  <a:srgbClr val="404040"/>
                </a:solidFill>
              </a:rPr>
              <a:t>Selvom dokumentarfilmen har en særlig ambition om at dokumentere virkeligheden, er der ikke et krav om, at dokumentaren - som f.eks. en nyhedsudsendelse - skal være fuldstændig neutral og objektiv. </a:t>
            </a:r>
          </a:p>
          <a:p>
            <a:r>
              <a:rPr lang="da-DK" dirty="0">
                <a:solidFill>
                  <a:srgbClr val="404040"/>
                </a:solidFill>
              </a:rPr>
              <a:t>Nok henter den sit stof fra virkeligheden, men det er karakteristisk, at den præsenterer stoffet ud fra en personlig eller subjektiv vinkel. </a:t>
            </a:r>
          </a:p>
          <a:p>
            <a:r>
              <a:rPr lang="da-DK" dirty="0">
                <a:solidFill>
                  <a:srgbClr val="404040"/>
                </a:solidFill>
              </a:rPr>
              <a:t>Den er en </a:t>
            </a:r>
            <a:r>
              <a:rPr lang="da-DK" sz="2600" b="1" dirty="0">
                <a:solidFill>
                  <a:srgbClr val="FFC000"/>
                </a:solidFill>
              </a:rPr>
              <a:t>"kreativ bearbejdning af virkeligheden"</a:t>
            </a:r>
            <a:r>
              <a:rPr lang="da-DK" sz="2800" b="1" dirty="0">
                <a:solidFill>
                  <a:srgbClr val="404040"/>
                </a:solidFill>
              </a:rPr>
              <a:t>(1933). </a:t>
            </a:r>
            <a:r>
              <a:rPr lang="da-DK" sz="2600" b="1" dirty="0">
                <a:solidFill>
                  <a:srgbClr val="FFC000"/>
                </a:solidFill>
              </a:rPr>
              <a:t> </a:t>
            </a:r>
            <a:r>
              <a:rPr lang="da-DK" dirty="0">
                <a:solidFill>
                  <a:srgbClr val="404040"/>
                </a:solidFill>
              </a:rPr>
              <a:t>som det hedder hos den britiske filmproducent </a:t>
            </a:r>
            <a:r>
              <a:rPr lang="da-DK" b="1" dirty="0">
                <a:solidFill>
                  <a:srgbClr val="404040"/>
                </a:solidFill>
              </a:rPr>
              <a:t>John </a:t>
            </a:r>
            <a:r>
              <a:rPr lang="da-DK" b="1" dirty="0" err="1">
                <a:solidFill>
                  <a:srgbClr val="404040"/>
                </a:solidFill>
              </a:rPr>
              <a:t>Grierson</a:t>
            </a:r>
            <a:r>
              <a:rPr lang="da-DK" b="1" dirty="0">
                <a:solidFill>
                  <a:srgbClr val="404040"/>
                </a:solidFill>
              </a:rPr>
              <a:t> </a:t>
            </a:r>
            <a:r>
              <a:rPr lang="da-DK" dirty="0">
                <a:solidFill>
                  <a:srgbClr val="404040"/>
                </a:solidFill>
              </a:rPr>
              <a:t>Det betyder ikke, at instruktøren kan behandle virkeligheden, som han eller hun vil!</a:t>
            </a:r>
          </a:p>
          <a:p>
            <a:r>
              <a:rPr lang="da-DK" dirty="0">
                <a:solidFill>
                  <a:srgbClr val="404040"/>
                </a:solidFill>
              </a:rPr>
              <a:t>Dokumentarfilm hører under </a:t>
            </a:r>
            <a:r>
              <a:rPr lang="da-DK" dirty="0" err="1">
                <a:solidFill>
                  <a:srgbClr val="404040"/>
                </a:solidFill>
              </a:rPr>
              <a:t>faktagenren</a:t>
            </a:r>
            <a:r>
              <a:rPr lang="da-DK" dirty="0">
                <a:solidFill>
                  <a:srgbClr val="404040"/>
                </a:solidFill>
              </a:rPr>
              <a:t>. Når vi ser en dokumentarfilm forventer vi og har tillid til, at den er forpligtet på virkeligheden, og at de fakta den præsenterer os for kan dokumenteres.</a:t>
            </a:r>
          </a:p>
          <a:p>
            <a:endParaRPr lang="da-DK" dirty="0">
              <a:solidFill>
                <a:srgbClr val="404040"/>
              </a:solidFill>
            </a:endParaRPr>
          </a:p>
        </p:txBody>
      </p:sp>
    </p:spTree>
    <p:extLst>
      <p:ext uri="{BB962C8B-B14F-4D97-AF65-F5344CB8AC3E}">
        <p14:creationId xmlns:p14="http://schemas.microsoft.com/office/powerpoint/2010/main" val="1635098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42" name="Rectangle 1041">
            <a:extLst>
              <a:ext uri="{FF2B5EF4-FFF2-40B4-BE49-F238E27FC236}">
                <a16:creationId xmlns:a16="http://schemas.microsoft.com/office/drawing/2014/main" id="{8DCA398B-8CB4-4C0C-89C6-A8AB6F78D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B5CB0D1-BCC8-F3C9-94B4-1E8B35C8117B}"/>
              </a:ext>
            </a:extLst>
          </p:cNvPr>
          <p:cNvSpPr>
            <a:spLocks noGrp="1"/>
          </p:cNvSpPr>
          <p:nvPr>
            <p:ph type="title"/>
          </p:nvPr>
        </p:nvSpPr>
        <p:spPr>
          <a:xfrm>
            <a:off x="804672" y="1290025"/>
            <a:ext cx="4475892" cy="1188720"/>
          </a:xfrm>
          <a:solidFill>
            <a:srgbClr val="FFFFFF"/>
          </a:solidFill>
          <a:ln>
            <a:solidFill>
              <a:srgbClr val="404040"/>
            </a:solidFill>
          </a:ln>
        </p:spPr>
        <p:txBody>
          <a:bodyPr vert="horz" lIns="182880" tIns="182880" rIns="182880" bIns="182880" rtlCol="0" anchor="ctr">
            <a:normAutofit/>
          </a:bodyPr>
          <a:lstStyle/>
          <a:p>
            <a:r>
              <a:rPr lang="en-US" sz="2800"/>
              <a:t>Brud på den fjerde væg</a:t>
            </a:r>
          </a:p>
        </p:txBody>
      </p:sp>
      <p:sp>
        <p:nvSpPr>
          <p:cNvPr id="4" name="Pladsholder til tekst 3">
            <a:extLst>
              <a:ext uri="{FF2B5EF4-FFF2-40B4-BE49-F238E27FC236}">
                <a16:creationId xmlns:a16="http://schemas.microsoft.com/office/drawing/2014/main" id="{36CC62C4-771D-0DA0-85F1-6DE690B240A9}"/>
              </a:ext>
            </a:extLst>
          </p:cNvPr>
          <p:cNvSpPr>
            <a:spLocks noGrp="1"/>
          </p:cNvSpPr>
          <p:nvPr>
            <p:ph type="body" sz="half" idx="2"/>
          </p:nvPr>
        </p:nvSpPr>
        <p:spPr>
          <a:xfrm>
            <a:off x="804672" y="2858703"/>
            <a:ext cx="4475892" cy="3042547"/>
          </a:xfrm>
        </p:spPr>
        <p:txBody>
          <a:bodyPr vert="horz" lIns="91440" tIns="45720" rIns="91440" bIns="45720" rtlCol="0">
            <a:normAutofit/>
          </a:bodyPr>
          <a:lstStyle/>
          <a:p>
            <a:pPr indent="-228600" algn="l">
              <a:buFont typeface="Arial" panose="020B0604020202020204" pitchFamily="34" charset="0"/>
              <a:buChar char="•"/>
            </a:pPr>
            <a:r>
              <a:rPr lang="en-US"/>
              <a:t>Opstår, når medvirkende, dokumentaristen eller nogen fra produktionsholdet vender sig mod, ser på og evt. taler direkte ud til seerne. Hermed nedbrydes den usynlige barriere mellem film/program og tilskuer.</a:t>
            </a:r>
          </a:p>
        </p:txBody>
      </p:sp>
      <p:sp>
        <p:nvSpPr>
          <p:cNvPr id="1044" name="Rectangle 1043">
            <a:extLst>
              <a:ext uri="{FF2B5EF4-FFF2-40B4-BE49-F238E27FC236}">
                <a16:creationId xmlns:a16="http://schemas.microsoft.com/office/drawing/2014/main" id="{9E8345C6-0280-4226-BD83-7333BA6C3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6" name="Rectangle 1045">
            <a:extLst>
              <a:ext uri="{FF2B5EF4-FFF2-40B4-BE49-F238E27FC236}">
                <a16:creationId xmlns:a16="http://schemas.microsoft.com/office/drawing/2014/main" id="{99823778-D290-4538-B146-1F73C3755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Michael Moore - IMDb">
            <a:extLst>
              <a:ext uri="{FF2B5EF4-FFF2-40B4-BE49-F238E27FC236}">
                <a16:creationId xmlns:a16="http://schemas.microsoft.com/office/drawing/2014/main" id="{4FDE5515-A2EA-2327-0A7C-E73AC678E0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887" r="-2" b="18835"/>
          <a:stretch/>
        </p:blipFill>
        <p:spPr bwMode="auto">
          <a:xfrm>
            <a:off x="7208520" y="1126397"/>
            <a:ext cx="3867912" cy="4288536"/>
          </a:xfrm>
          <a:prstGeom prst="rect">
            <a:avLst/>
          </a:prstGeom>
          <a:noFill/>
          <a:ln w="3175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27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FBDBCBF-2ABC-568D-FBD8-EFF55844040B}"/>
              </a:ext>
            </a:extLst>
          </p:cNvPr>
          <p:cNvSpPr>
            <a:spLocks noGrp="1"/>
          </p:cNvSpPr>
          <p:nvPr>
            <p:ph type="ctrTitle"/>
          </p:nvPr>
        </p:nvSpPr>
        <p:spPr>
          <a:xfrm>
            <a:off x="643468" y="820010"/>
            <a:ext cx="3415288" cy="3212654"/>
          </a:xfrm>
          <a:noFill/>
          <a:ln>
            <a:solidFill>
              <a:schemeClr val="bg1"/>
            </a:solidFill>
          </a:ln>
        </p:spPr>
        <p:txBody>
          <a:bodyPr>
            <a:normAutofit/>
          </a:bodyPr>
          <a:lstStyle/>
          <a:p>
            <a:r>
              <a:rPr lang="da-DK" sz="2100" dirty="0">
                <a:solidFill>
                  <a:schemeClr val="bg1"/>
                </a:solidFill>
              </a:rPr>
              <a:t>Kreativitet </a:t>
            </a:r>
            <a:br>
              <a:rPr lang="da-DK" sz="2100" dirty="0">
                <a:solidFill>
                  <a:schemeClr val="bg1"/>
                </a:solidFill>
              </a:rPr>
            </a:br>
            <a:r>
              <a:rPr lang="da-DK" sz="2100" dirty="0">
                <a:solidFill>
                  <a:schemeClr val="bg1"/>
                </a:solidFill>
              </a:rPr>
              <a:t>+ sammenstykning </a:t>
            </a:r>
            <a:br>
              <a:rPr lang="da-DK" sz="2100" dirty="0">
                <a:solidFill>
                  <a:schemeClr val="bg1"/>
                </a:solidFill>
              </a:rPr>
            </a:br>
            <a:r>
              <a:rPr lang="da-DK" sz="2100" dirty="0">
                <a:solidFill>
                  <a:schemeClr val="bg1"/>
                </a:solidFill>
              </a:rPr>
              <a:t>+ </a:t>
            </a:r>
            <a:br>
              <a:rPr lang="da-DK" sz="2100" dirty="0">
                <a:solidFill>
                  <a:schemeClr val="bg1"/>
                </a:solidFill>
              </a:rPr>
            </a:br>
            <a:r>
              <a:rPr lang="da-DK" sz="2100" dirty="0">
                <a:solidFill>
                  <a:schemeClr val="bg1"/>
                </a:solidFill>
              </a:rPr>
              <a:t>virkelighed</a:t>
            </a:r>
          </a:p>
        </p:txBody>
      </p:sp>
      <p:sp>
        <p:nvSpPr>
          <p:cNvPr id="3" name="Undertitel 2">
            <a:extLst>
              <a:ext uri="{FF2B5EF4-FFF2-40B4-BE49-F238E27FC236}">
                <a16:creationId xmlns:a16="http://schemas.microsoft.com/office/drawing/2014/main" id="{A6C9ABF4-0BE6-0BF7-75E8-402B31F0D9AF}"/>
              </a:ext>
            </a:extLst>
          </p:cNvPr>
          <p:cNvSpPr>
            <a:spLocks noGrp="1"/>
          </p:cNvSpPr>
          <p:nvPr>
            <p:ph type="subTitle" idx="1"/>
          </p:nvPr>
        </p:nvSpPr>
        <p:spPr>
          <a:xfrm>
            <a:off x="643468" y="4852674"/>
            <a:ext cx="3415288" cy="1239894"/>
          </a:xfrm>
        </p:spPr>
        <p:txBody>
          <a:bodyPr>
            <a:normAutofit fontScale="92500"/>
          </a:bodyPr>
          <a:lstStyle/>
          <a:p>
            <a:r>
              <a:rPr lang="da-DK" sz="2800" i="1" dirty="0">
                <a:solidFill>
                  <a:schemeClr val="bg1"/>
                </a:solidFill>
              </a:rPr>
              <a:t>”En kreativ bearbejdning af virkeligheden”</a:t>
            </a:r>
          </a:p>
        </p:txBody>
      </p:sp>
      <p:pic>
        <p:nvPicPr>
          <p:cNvPr id="5" name="Billede 4" descr="Fortorv kridt regnbue">
            <a:extLst>
              <a:ext uri="{FF2B5EF4-FFF2-40B4-BE49-F238E27FC236}">
                <a16:creationId xmlns:a16="http://schemas.microsoft.com/office/drawing/2014/main" id="{A034885D-447E-0C54-E7E3-42EC04648B08}"/>
              </a:ext>
            </a:extLst>
          </p:cNvPr>
          <p:cNvPicPr>
            <a:picLocks noChangeAspect="1"/>
          </p:cNvPicPr>
          <p:nvPr/>
        </p:nvPicPr>
        <p:blipFill rotWithShape="1">
          <a:blip r:embed="rId2"/>
          <a:srcRect l="12318" r="14043" b="2"/>
          <a:stretch/>
        </p:blipFill>
        <p:spPr>
          <a:xfrm>
            <a:off x="4654297" y="10"/>
            <a:ext cx="7537702" cy="6857989"/>
          </a:xfrm>
          <a:prstGeom prst="rect">
            <a:avLst/>
          </a:prstGeom>
        </p:spPr>
      </p:pic>
    </p:spTree>
    <p:extLst>
      <p:ext uri="{BB962C8B-B14F-4D97-AF65-F5344CB8AC3E}">
        <p14:creationId xmlns:p14="http://schemas.microsoft.com/office/powerpoint/2010/main" val="290185942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FA2DC-1EBA-A29B-B9FC-6A6E0E8648A8}"/>
              </a:ext>
            </a:extLst>
          </p:cNvPr>
          <p:cNvSpPr>
            <a:spLocks noGrp="1"/>
          </p:cNvSpPr>
          <p:nvPr>
            <p:ph type="title"/>
          </p:nvPr>
        </p:nvSpPr>
        <p:spPr>
          <a:xfrm>
            <a:off x="5445496" y="978776"/>
            <a:ext cx="5925310" cy="1174991"/>
          </a:xfrm>
        </p:spPr>
        <p:txBody>
          <a:bodyPr>
            <a:normAutofit fontScale="90000"/>
          </a:bodyPr>
          <a:lstStyle/>
          <a:p>
            <a:r>
              <a:rPr lang="da-DK" sz="2400" dirty="0"/>
              <a:t>Etik og manipulation</a:t>
            </a:r>
            <a:br>
              <a:rPr lang="da-DK" sz="2400" dirty="0"/>
            </a:br>
            <a:br>
              <a:rPr lang="da-DK" sz="2400" dirty="0"/>
            </a:br>
            <a:r>
              <a:rPr lang="da-DK" sz="2400" dirty="0"/>
              <a:t>Diskutér to og to</a:t>
            </a:r>
          </a:p>
        </p:txBody>
      </p:sp>
      <p:pic>
        <p:nvPicPr>
          <p:cNvPr id="5" name="Picture 4" descr="Kameralinse">
            <a:extLst>
              <a:ext uri="{FF2B5EF4-FFF2-40B4-BE49-F238E27FC236}">
                <a16:creationId xmlns:a16="http://schemas.microsoft.com/office/drawing/2014/main" id="{998A39EE-99F7-7D85-27D8-DC2F4FFBDECD}"/>
              </a:ext>
            </a:extLst>
          </p:cNvPr>
          <p:cNvPicPr>
            <a:picLocks noChangeAspect="1"/>
          </p:cNvPicPr>
          <p:nvPr/>
        </p:nvPicPr>
        <p:blipFill rotWithShape="1">
          <a:blip r:embed="rId2"/>
          <a:srcRect l="15023" r="39646" b="-1"/>
          <a:stretch/>
        </p:blipFill>
        <p:spPr>
          <a:xfrm>
            <a:off x="20" y="10"/>
            <a:ext cx="4657325" cy="6857990"/>
          </a:xfrm>
          <a:prstGeom prst="rect">
            <a:avLst/>
          </a:prstGeom>
        </p:spPr>
      </p:pic>
      <p:sp>
        <p:nvSpPr>
          <p:cNvPr id="3" name="Pladsholder til indhold 2">
            <a:extLst>
              <a:ext uri="{FF2B5EF4-FFF2-40B4-BE49-F238E27FC236}">
                <a16:creationId xmlns:a16="http://schemas.microsoft.com/office/drawing/2014/main" id="{CD48708E-0895-24C7-6390-B4F88E82B6EA}"/>
              </a:ext>
            </a:extLst>
          </p:cNvPr>
          <p:cNvSpPr>
            <a:spLocks noGrp="1"/>
          </p:cNvSpPr>
          <p:nvPr>
            <p:ph idx="1"/>
          </p:nvPr>
        </p:nvSpPr>
        <p:spPr>
          <a:xfrm>
            <a:off x="5445496" y="2640692"/>
            <a:ext cx="5925310" cy="3255252"/>
          </a:xfrm>
        </p:spPr>
        <p:txBody>
          <a:bodyPr>
            <a:normAutofit lnSpcReduction="10000"/>
          </a:bodyPr>
          <a:lstStyle/>
          <a:p>
            <a:pPr>
              <a:lnSpc>
                <a:spcPct val="90000"/>
              </a:lnSpc>
            </a:pPr>
            <a:r>
              <a:rPr lang="da-DK" dirty="0"/>
              <a:t>Er det i orden at filme mennesker, der ikke vil filmes, eller ikke ved, at de bliver filmet? (skjult kamera)</a:t>
            </a:r>
          </a:p>
          <a:p>
            <a:pPr>
              <a:lnSpc>
                <a:spcPct val="90000"/>
              </a:lnSpc>
            </a:pPr>
            <a:r>
              <a:rPr lang="da-DK" dirty="0"/>
              <a:t>Er det i orden at filme mennesker, der er påvirkede af narkotika, alkohol eller ramt af sociale og økonomiske problemer, der gør, at de ikke kan overskue konsekvenserne af at medvirke?</a:t>
            </a:r>
          </a:p>
          <a:p>
            <a:pPr>
              <a:lnSpc>
                <a:spcPct val="90000"/>
              </a:lnSpc>
            </a:pPr>
            <a:r>
              <a:rPr lang="da-DK" dirty="0"/>
              <a:t>Er det i orden at filme psykisk og fysisk sårbare?</a:t>
            </a:r>
          </a:p>
          <a:p>
            <a:pPr>
              <a:lnSpc>
                <a:spcPct val="90000"/>
              </a:lnSpc>
            </a:pPr>
            <a:r>
              <a:rPr lang="da-DK" dirty="0"/>
              <a:t>Er det i orden at gribe ind, hvis der foregår noget ulovligt eller direkte farligt foran linsen? Eller hvis nogen planlægger at gøre det?</a:t>
            </a:r>
          </a:p>
          <a:p>
            <a:pPr>
              <a:lnSpc>
                <a:spcPct val="90000"/>
              </a:lnSpc>
            </a:pPr>
            <a:r>
              <a:rPr lang="da-DK" dirty="0"/>
              <a:t>Er det i orden at manipulere virkeligheden fx tildækning, sløring, vinkling, bortcensurering, iscenesættelse m.m.)?</a:t>
            </a:r>
          </a:p>
        </p:txBody>
      </p:sp>
    </p:spTree>
    <p:extLst>
      <p:ext uri="{BB962C8B-B14F-4D97-AF65-F5344CB8AC3E}">
        <p14:creationId xmlns:p14="http://schemas.microsoft.com/office/powerpoint/2010/main" val="2222845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7E1E56-3C01-8A42-BCF3-A654A90C3928}"/>
              </a:ext>
            </a:extLst>
          </p:cNvPr>
          <p:cNvSpPr>
            <a:spLocks noGrp="1"/>
          </p:cNvSpPr>
          <p:nvPr>
            <p:ph type="title"/>
          </p:nvPr>
        </p:nvSpPr>
        <p:spPr>
          <a:xfrm>
            <a:off x="2231136" y="964692"/>
            <a:ext cx="7729728" cy="1188720"/>
          </a:xfrm>
        </p:spPr>
        <p:txBody>
          <a:bodyPr>
            <a:normAutofit/>
          </a:bodyPr>
          <a:lstStyle/>
          <a:p>
            <a:r>
              <a:rPr lang="da-DK" sz="2000" b="1" dirty="0"/>
              <a:t>Autenticitetsmarkører i dokumentarfilm</a:t>
            </a:r>
            <a:br>
              <a:rPr lang="da-DK" sz="2000" dirty="0"/>
            </a:br>
            <a:endParaRPr lang="da-DK" sz="2000" dirty="0"/>
          </a:p>
        </p:txBody>
      </p:sp>
      <p:graphicFrame>
        <p:nvGraphicFramePr>
          <p:cNvPr id="5" name="Pladsholder til indhold 2">
            <a:extLst>
              <a:ext uri="{FF2B5EF4-FFF2-40B4-BE49-F238E27FC236}">
                <a16:creationId xmlns:a16="http://schemas.microsoft.com/office/drawing/2014/main" id="{3C05B79A-3F6B-5FF9-CD35-F4B42CB18AFB}"/>
              </a:ext>
            </a:extLst>
          </p:cNvPr>
          <p:cNvGraphicFramePr>
            <a:graphicFrameLocks noGrp="1"/>
          </p:cNvGraphicFramePr>
          <p:nvPr>
            <p:ph idx="1"/>
            <p:extLst>
              <p:ext uri="{D42A27DB-BD31-4B8C-83A1-F6EECF244321}">
                <p14:modId xmlns:p14="http://schemas.microsoft.com/office/powerpoint/2010/main" val="4184335248"/>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4352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4B091-5D98-1A49-BA74-4A42189196CD}"/>
              </a:ext>
            </a:extLst>
          </p:cNvPr>
          <p:cNvSpPr>
            <a:spLocks noGrp="1"/>
          </p:cNvSpPr>
          <p:nvPr>
            <p:ph type="title"/>
          </p:nvPr>
        </p:nvSpPr>
        <p:spPr>
          <a:xfrm>
            <a:off x="2231136" y="964692"/>
            <a:ext cx="7729728" cy="1188720"/>
          </a:xfrm>
          <a:prstGeom prst="ellipse">
            <a:avLst/>
          </a:prstGeom>
        </p:spPr>
        <p:txBody>
          <a:bodyPr>
            <a:normAutofit/>
          </a:bodyPr>
          <a:lstStyle/>
          <a:p>
            <a:r>
              <a:rPr lang="da-DK" sz="2600"/>
              <a:t>Faktakoder i filmsproget</a:t>
            </a:r>
          </a:p>
        </p:txBody>
      </p:sp>
      <p:graphicFrame>
        <p:nvGraphicFramePr>
          <p:cNvPr id="14" name="Pladsholder til indhold 2">
            <a:extLst>
              <a:ext uri="{FF2B5EF4-FFF2-40B4-BE49-F238E27FC236}">
                <a16:creationId xmlns:a16="http://schemas.microsoft.com/office/drawing/2014/main" id="{E99C8FD2-029D-0D7B-0CF6-18BF40C041BF}"/>
              </a:ext>
            </a:extLst>
          </p:cNvPr>
          <p:cNvGraphicFramePr>
            <a:graphicFrameLocks noGrp="1"/>
          </p:cNvGraphicFramePr>
          <p:nvPr>
            <p:ph idx="1"/>
            <p:extLst>
              <p:ext uri="{D42A27DB-BD31-4B8C-83A1-F6EECF244321}">
                <p14:modId xmlns:p14="http://schemas.microsoft.com/office/powerpoint/2010/main" val="1773791993"/>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1215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64" name="Rectangle 2063">
            <a:extLst>
              <a:ext uri="{FF2B5EF4-FFF2-40B4-BE49-F238E27FC236}">
                <a16:creationId xmlns:a16="http://schemas.microsoft.com/office/drawing/2014/main" id="{8DCA398B-8CB4-4C0C-89C6-A8AB6F78D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34D0E5-B09E-92FF-B77F-8881FFE67AA3}"/>
              </a:ext>
            </a:extLst>
          </p:cNvPr>
          <p:cNvSpPr>
            <a:spLocks noGrp="1"/>
          </p:cNvSpPr>
          <p:nvPr>
            <p:ph type="title"/>
          </p:nvPr>
        </p:nvSpPr>
        <p:spPr>
          <a:xfrm>
            <a:off x="783859" y="532037"/>
            <a:ext cx="4475892" cy="1188720"/>
          </a:xfrm>
          <a:solidFill>
            <a:srgbClr val="FFFFFF"/>
          </a:solidFill>
          <a:ln>
            <a:solidFill>
              <a:srgbClr val="404040"/>
            </a:solidFill>
          </a:ln>
        </p:spPr>
        <p:txBody>
          <a:bodyPr vert="horz" lIns="274320" tIns="182880" rIns="274320" bIns="182880" rtlCol="0" anchorCtr="1">
            <a:normAutofit/>
          </a:bodyPr>
          <a:lstStyle/>
          <a:p>
            <a:r>
              <a:rPr lang="en-US" dirty="0" err="1"/>
              <a:t>På</a:t>
            </a:r>
            <a:r>
              <a:rPr lang="en-US" dirty="0"/>
              <a:t> </a:t>
            </a:r>
            <a:r>
              <a:rPr lang="en-US" dirty="0" err="1"/>
              <a:t>røven</a:t>
            </a:r>
            <a:r>
              <a:rPr lang="en-US" dirty="0"/>
              <a:t> </a:t>
            </a:r>
            <a:r>
              <a:rPr lang="en-US" dirty="0" err="1"/>
              <a:t>i</a:t>
            </a:r>
            <a:r>
              <a:rPr lang="en-US" dirty="0"/>
              <a:t> </a:t>
            </a:r>
            <a:r>
              <a:rPr lang="en-US" dirty="0" err="1"/>
              <a:t>Nakskov</a:t>
            </a:r>
            <a:r>
              <a:rPr lang="en-US" dirty="0"/>
              <a:t> (TV2, 2015)</a:t>
            </a:r>
          </a:p>
        </p:txBody>
      </p:sp>
      <p:sp>
        <p:nvSpPr>
          <p:cNvPr id="2061" name="Content Placeholder 2060">
            <a:extLst>
              <a:ext uri="{FF2B5EF4-FFF2-40B4-BE49-F238E27FC236}">
                <a16:creationId xmlns:a16="http://schemas.microsoft.com/office/drawing/2014/main" id="{C63BEF2C-DA35-9534-A461-7ED9C3AFFBB9}"/>
              </a:ext>
            </a:extLst>
          </p:cNvPr>
          <p:cNvSpPr>
            <a:spLocks noGrp="1"/>
          </p:cNvSpPr>
          <p:nvPr>
            <p:ph idx="1"/>
          </p:nvPr>
        </p:nvSpPr>
        <p:spPr>
          <a:xfrm>
            <a:off x="242887" y="2128839"/>
            <a:ext cx="5557837" cy="4729162"/>
          </a:xfrm>
        </p:spPr>
        <p:txBody>
          <a:bodyPr>
            <a:normAutofit/>
          </a:bodyPr>
          <a:lstStyle/>
          <a:p>
            <a:r>
              <a:rPr lang="en-US" b="1" dirty="0">
                <a:solidFill>
                  <a:srgbClr val="FFFFFF"/>
                </a:solidFill>
              </a:rPr>
              <a:t>Vi ser </a:t>
            </a:r>
            <a:r>
              <a:rPr lang="en-US" b="1" dirty="0" err="1">
                <a:solidFill>
                  <a:srgbClr val="FFFFFF"/>
                </a:solidFill>
              </a:rPr>
              <a:t>sammen</a:t>
            </a:r>
            <a:r>
              <a:rPr lang="en-US" b="1" dirty="0">
                <a:solidFill>
                  <a:srgbClr val="FFFFFF"/>
                </a:solidFill>
              </a:rPr>
              <a:t> </a:t>
            </a:r>
            <a:r>
              <a:rPr lang="en-US" b="1" dirty="0" err="1">
                <a:solidFill>
                  <a:srgbClr val="FFFFFF"/>
                </a:solidFill>
              </a:rPr>
              <a:t>en</a:t>
            </a:r>
            <a:r>
              <a:rPr lang="en-US" b="1" dirty="0">
                <a:solidFill>
                  <a:srgbClr val="FFFFFF"/>
                </a:solidFill>
              </a:rPr>
              <a:t> </a:t>
            </a:r>
            <a:r>
              <a:rPr lang="en-US" b="1" dirty="0" err="1">
                <a:solidFill>
                  <a:srgbClr val="FFFFFF"/>
                </a:solidFill>
              </a:rPr>
              <a:t>udvalgt</a:t>
            </a:r>
            <a:r>
              <a:rPr lang="en-US" b="1" dirty="0">
                <a:solidFill>
                  <a:srgbClr val="FFFFFF"/>
                </a:solidFill>
              </a:rPr>
              <a:t> del </a:t>
            </a:r>
            <a:r>
              <a:rPr lang="en-US" b="1" dirty="0" err="1">
                <a:solidFill>
                  <a:srgbClr val="FFFFFF"/>
                </a:solidFill>
              </a:rPr>
              <a:t>af</a:t>
            </a:r>
            <a:r>
              <a:rPr lang="en-US" b="1" dirty="0">
                <a:solidFill>
                  <a:srgbClr val="FFFFFF"/>
                </a:solidFill>
              </a:rPr>
              <a:t> 1. </a:t>
            </a:r>
            <a:r>
              <a:rPr lang="en-US" b="1" dirty="0" err="1">
                <a:solidFill>
                  <a:srgbClr val="FFFFFF"/>
                </a:solidFill>
              </a:rPr>
              <a:t>afsnit</a:t>
            </a:r>
            <a:r>
              <a:rPr lang="en-US" b="1" dirty="0">
                <a:solidFill>
                  <a:srgbClr val="FFFFFF"/>
                </a:solidFill>
              </a:rPr>
              <a:t>.</a:t>
            </a:r>
          </a:p>
          <a:p>
            <a:endParaRPr lang="en-US" dirty="0">
              <a:solidFill>
                <a:srgbClr val="FFFFFF"/>
              </a:solidFill>
            </a:endParaRPr>
          </a:p>
          <a:p>
            <a:r>
              <a:rPr lang="en-US" b="1" dirty="0">
                <a:solidFill>
                  <a:srgbClr val="FFFFFF"/>
                </a:solidFill>
              </a:rPr>
              <a:t>I </a:t>
            </a:r>
            <a:r>
              <a:rPr lang="en-US" b="1" dirty="0" err="1">
                <a:solidFill>
                  <a:srgbClr val="FFFFFF"/>
                </a:solidFill>
              </a:rPr>
              <a:t>grupper</a:t>
            </a:r>
            <a:r>
              <a:rPr lang="en-US" b="1" dirty="0">
                <a:solidFill>
                  <a:srgbClr val="FFFFFF"/>
                </a:solidFill>
              </a:rPr>
              <a:t>:</a:t>
            </a:r>
          </a:p>
          <a:p>
            <a:r>
              <a:rPr lang="en-US" dirty="0">
                <a:solidFill>
                  <a:srgbClr val="FFFFFF"/>
                </a:solidFill>
              </a:rPr>
              <a:t>1.  FAKTABINGO:</a:t>
            </a:r>
          </a:p>
          <a:p>
            <a:r>
              <a:rPr lang="en-US" dirty="0" err="1">
                <a:solidFill>
                  <a:srgbClr val="FFFFFF"/>
                </a:solidFill>
              </a:rPr>
              <a:t>Undersøg</a:t>
            </a:r>
            <a:r>
              <a:rPr lang="en-US" dirty="0">
                <a:solidFill>
                  <a:srgbClr val="FFFFFF"/>
                </a:solidFill>
              </a:rPr>
              <a:t> </a:t>
            </a:r>
            <a:r>
              <a:rPr lang="en-US" dirty="0" err="1">
                <a:solidFill>
                  <a:srgbClr val="FFFFFF"/>
                </a:solidFill>
              </a:rPr>
              <a:t>hvilke</a:t>
            </a:r>
            <a:r>
              <a:rPr lang="en-US" dirty="0">
                <a:solidFill>
                  <a:srgbClr val="FFFFFF"/>
                </a:solidFill>
              </a:rPr>
              <a:t> </a:t>
            </a:r>
            <a:r>
              <a:rPr lang="en-US" dirty="0" err="1">
                <a:solidFill>
                  <a:srgbClr val="FFFFFF"/>
                </a:solidFill>
              </a:rPr>
              <a:t>faktakoder</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autenticitetsmakører</a:t>
            </a:r>
            <a:r>
              <a:rPr lang="en-US" dirty="0">
                <a:solidFill>
                  <a:srgbClr val="FFFFFF"/>
                </a:solidFill>
              </a:rPr>
              <a:t>, I </a:t>
            </a:r>
            <a:r>
              <a:rPr lang="en-US" dirty="0" err="1">
                <a:solidFill>
                  <a:srgbClr val="FFFFFF"/>
                </a:solidFill>
              </a:rPr>
              <a:t>mener</a:t>
            </a:r>
            <a:r>
              <a:rPr lang="en-US" dirty="0">
                <a:solidFill>
                  <a:srgbClr val="FFFFFF"/>
                </a:solidFill>
              </a:rPr>
              <a:t> er </a:t>
            </a:r>
            <a:r>
              <a:rPr lang="en-US" dirty="0" err="1">
                <a:solidFill>
                  <a:srgbClr val="FFFFFF"/>
                </a:solidFill>
              </a:rPr>
              <a:t>til</a:t>
            </a:r>
            <a:r>
              <a:rPr lang="en-US" dirty="0">
                <a:solidFill>
                  <a:srgbClr val="FFFFFF"/>
                </a:solidFill>
              </a:rPr>
              <a:t> </a:t>
            </a:r>
            <a:r>
              <a:rPr lang="en-US" dirty="0" err="1">
                <a:solidFill>
                  <a:srgbClr val="FFFFFF"/>
                </a:solidFill>
              </a:rPr>
              <a:t>stede</a:t>
            </a:r>
            <a:r>
              <a:rPr lang="en-US" dirty="0">
                <a:solidFill>
                  <a:srgbClr val="FFFFFF"/>
                </a:solidFill>
              </a:rPr>
              <a:t>. I </a:t>
            </a:r>
            <a:r>
              <a:rPr lang="en-US" dirty="0" err="1">
                <a:solidFill>
                  <a:srgbClr val="FFFFFF"/>
                </a:solidFill>
              </a:rPr>
              <a:t>skal</a:t>
            </a:r>
            <a:r>
              <a:rPr lang="en-US" dirty="0">
                <a:solidFill>
                  <a:srgbClr val="FFFFFF"/>
                </a:solidFill>
              </a:rPr>
              <a:t> </a:t>
            </a:r>
            <a:r>
              <a:rPr lang="en-US" dirty="0" err="1">
                <a:solidFill>
                  <a:srgbClr val="FFFFFF"/>
                </a:solidFill>
              </a:rPr>
              <a:t>kunne</a:t>
            </a:r>
            <a:r>
              <a:rPr lang="en-US" dirty="0">
                <a:solidFill>
                  <a:srgbClr val="FFFFFF"/>
                </a:solidFill>
              </a:rPr>
              <a:t> </a:t>
            </a:r>
            <a:r>
              <a:rPr lang="en-US" dirty="0" err="1">
                <a:solidFill>
                  <a:srgbClr val="FFFFFF"/>
                </a:solidFill>
              </a:rPr>
              <a:t>argumentere</a:t>
            </a:r>
            <a:r>
              <a:rPr lang="en-US" dirty="0">
                <a:solidFill>
                  <a:srgbClr val="FFFFFF"/>
                </a:solidFill>
              </a:rPr>
              <a:t> for </a:t>
            </a:r>
            <a:r>
              <a:rPr lang="en-US" dirty="0" err="1">
                <a:solidFill>
                  <a:srgbClr val="FFFFFF"/>
                </a:solidFill>
              </a:rPr>
              <a:t>jeres</a:t>
            </a:r>
            <a:r>
              <a:rPr lang="en-US" dirty="0">
                <a:solidFill>
                  <a:srgbClr val="FFFFFF"/>
                </a:solidFill>
              </a:rPr>
              <a:t> </a:t>
            </a:r>
            <a:r>
              <a:rPr lang="en-US" dirty="0" err="1">
                <a:solidFill>
                  <a:srgbClr val="FFFFFF"/>
                </a:solidFill>
              </a:rPr>
              <a:t>valg</a:t>
            </a:r>
            <a:r>
              <a:rPr lang="en-US" dirty="0">
                <a:solidFill>
                  <a:srgbClr val="FFFFFF"/>
                </a:solidFill>
              </a:rPr>
              <a:t> (</a:t>
            </a:r>
            <a:r>
              <a:rPr lang="en-US" dirty="0" err="1">
                <a:solidFill>
                  <a:srgbClr val="FFFFFF"/>
                </a:solidFill>
              </a:rPr>
              <a:t>Brug</a:t>
            </a:r>
            <a:r>
              <a:rPr lang="en-US" dirty="0">
                <a:solidFill>
                  <a:srgbClr val="FFFFFF"/>
                </a:solidFill>
              </a:rPr>
              <a:t> </a:t>
            </a:r>
            <a:r>
              <a:rPr lang="en-US" dirty="0" err="1">
                <a:solidFill>
                  <a:srgbClr val="FFFFFF"/>
                </a:solidFill>
              </a:rPr>
              <a:t>dok</a:t>
            </a:r>
            <a:r>
              <a:rPr lang="en-US" dirty="0">
                <a:solidFill>
                  <a:srgbClr val="FFFFFF"/>
                </a:solidFill>
              </a:rPr>
              <a:t>. “</a:t>
            </a:r>
            <a:r>
              <a:rPr lang="en-US" dirty="0" err="1">
                <a:solidFill>
                  <a:srgbClr val="FFFFFF"/>
                </a:solidFill>
              </a:rPr>
              <a:t>Oversigtsark</a:t>
            </a:r>
            <a:r>
              <a:rPr lang="en-US" dirty="0">
                <a:solidFill>
                  <a:srgbClr val="FFFFFF"/>
                </a:solidFill>
              </a:rPr>
              <a:t>, </a:t>
            </a:r>
            <a:r>
              <a:rPr lang="en-US" dirty="0" err="1">
                <a:solidFill>
                  <a:srgbClr val="FFFFFF"/>
                </a:solidFill>
              </a:rPr>
              <a:t>faktakoder</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autenticitetsmarkører</a:t>
            </a:r>
            <a:r>
              <a:rPr lang="en-US" dirty="0">
                <a:solidFill>
                  <a:srgbClr val="FFFFFF"/>
                </a:solidFill>
              </a:rPr>
              <a:t>” NB! BEGGE SIDER)</a:t>
            </a:r>
          </a:p>
          <a:p>
            <a:r>
              <a:rPr lang="en-US" dirty="0">
                <a:solidFill>
                  <a:srgbClr val="FFFFFF"/>
                </a:solidFill>
              </a:rPr>
              <a:t>2.  </a:t>
            </a:r>
            <a:r>
              <a:rPr lang="en-US" dirty="0" err="1">
                <a:solidFill>
                  <a:srgbClr val="FFFFFF"/>
                </a:solidFill>
              </a:rPr>
              <a:t>Diskutér</a:t>
            </a:r>
            <a:r>
              <a:rPr lang="en-US" dirty="0">
                <a:solidFill>
                  <a:srgbClr val="FFFFFF"/>
                </a:solidFill>
              </a:rPr>
              <a:t>: Er </a:t>
            </a:r>
            <a:r>
              <a:rPr lang="en-US" dirty="0" err="1">
                <a:solidFill>
                  <a:srgbClr val="FFFFFF"/>
                </a:solidFill>
              </a:rPr>
              <a:t>programmmet</a:t>
            </a:r>
            <a:r>
              <a:rPr lang="en-US" dirty="0">
                <a:solidFill>
                  <a:srgbClr val="FFFFFF"/>
                </a:solidFill>
              </a:rPr>
              <a:t> “</a:t>
            </a:r>
            <a:r>
              <a:rPr lang="en-US" dirty="0" err="1">
                <a:solidFill>
                  <a:srgbClr val="FFFFFF"/>
                </a:solidFill>
              </a:rPr>
              <a:t>fattigdomsporno</a:t>
            </a:r>
            <a:r>
              <a:rPr lang="en-US" dirty="0">
                <a:solidFill>
                  <a:srgbClr val="FFFFFF"/>
                </a:solidFill>
              </a:rPr>
              <a:t>”?</a:t>
            </a:r>
          </a:p>
          <a:p>
            <a:r>
              <a:rPr lang="en-US" dirty="0">
                <a:solidFill>
                  <a:srgbClr val="FFFFFF"/>
                </a:solidFill>
              </a:rPr>
              <a:t>3. </a:t>
            </a:r>
            <a:r>
              <a:rPr lang="en-US" dirty="0" err="1">
                <a:solidFill>
                  <a:srgbClr val="FFFFFF"/>
                </a:solidFill>
              </a:rPr>
              <a:t>Diskutér</a:t>
            </a:r>
            <a:r>
              <a:rPr lang="en-US" dirty="0">
                <a:solidFill>
                  <a:srgbClr val="FFFFFF"/>
                </a:solidFill>
              </a:rPr>
              <a:t> </a:t>
            </a:r>
            <a:r>
              <a:rPr lang="en-US" dirty="0" err="1">
                <a:solidFill>
                  <a:srgbClr val="FFFFFF"/>
                </a:solidFill>
              </a:rPr>
              <a:t>værdierne</a:t>
            </a:r>
            <a:r>
              <a:rPr lang="en-US" dirty="0">
                <a:solidFill>
                  <a:srgbClr val="FFFFFF"/>
                </a:solidFill>
              </a:rPr>
              <a:t> </a:t>
            </a:r>
            <a:r>
              <a:rPr lang="en-US" dirty="0" err="1">
                <a:solidFill>
                  <a:srgbClr val="FFFFFF"/>
                </a:solidFill>
              </a:rPr>
              <a:t>i</a:t>
            </a:r>
            <a:r>
              <a:rPr lang="en-US" dirty="0">
                <a:solidFill>
                  <a:srgbClr val="FFFFFF"/>
                </a:solidFill>
              </a:rPr>
              <a:t> forhold </a:t>
            </a:r>
            <a:r>
              <a:rPr lang="en-US" dirty="0" err="1">
                <a:solidFill>
                  <a:srgbClr val="FFFFFF"/>
                </a:solidFill>
              </a:rPr>
              <a:t>til</a:t>
            </a:r>
            <a:r>
              <a:rPr lang="en-US">
                <a:solidFill>
                  <a:srgbClr val="FFFFFF"/>
                </a:solidFill>
              </a:rPr>
              <a:t>: selvbestemmelsesret</a:t>
            </a:r>
            <a:r>
              <a:rPr lang="en-US" dirty="0">
                <a:solidFill>
                  <a:srgbClr val="FFFFFF"/>
                </a:solidFill>
              </a:rPr>
              <a:t>, </a:t>
            </a:r>
            <a:r>
              <a:rPr lang="en-US" dirty="0" err="1">
                <a:solidFill>
                  <a:srgbClr val="FFFFFF"/>
                </a:solidFill>
              </a:rPr>
              <a:t>værdighed</a:t>
            </a:r>
            <a:r>
              <a:rPr lang="en-US" dirty="0">
                <a:solidFill>
                  <a:srgbClr val="FFFFFF"/>
                </a:solidFill>
              </a:rPr>
              <a:t>, </a:t>
            </a:r>
            <a:r>
              <a:rPr lang="en-US" dirty="0" err="1">
                <a:solidFill>
                  <a:srgbClr val="FFFFFF"/>
                </a:solidFill>
              </a:rPr>
              <a:t>ansvar</a:t>
            </a:r>
            <a:r>
              <a:rPr lang="en-US" dirty="0">
                <a:solidFill>
                  <a:srgbClr val="FFFFFF"/>
                </a:solidFill>
              </a:rPr>
              <a:t> </a:t>
            </a:r>
            <a:r>
              <a:rPr lang="en-US" dirty="0" err="1">
                <a:solidFill>
                  <a:srgbClr val="FFFFFF"/>
                </a:solidFill>
              </a:rPr>
              <a:t>samt</a:t>
            </a:r>
            <a:r>
              <a:rPr lang="en-US" dirty="0">
                <a:solidFill>
                  <a:srgbClr val="FFFFFF"/>
                </a:solidFill>
              </a:rPr>
              <a:t> </a:t>
            </a:r>
            <a:r>
              <a:rPr lang="en-US" dirty="0" err="1">
                <a:solidFill>
                  <a:srgbClr val="FFFFFF"/>
                </a:solidFill>
              </a:rPr>
              <a:t>psykisk</a:t>
            </a:r>
            <a:r>
              <a:rPr lang="en-US" dirty="0">
                <a:solidFill>
                  <a:srgbClr val="FFFFFF"/>
                </a:solidFill>
              </a:rPr>
              <a:t> </a:t>
            </a:r>
            <a:r>
              <a:rPr lang="en-US" dirty="0" err="1">
                <a:solidFill>
                  <a:srgbClr val="FFFFFF"/>
                </a:solidFill>
              </a:rPr>
              <a:t>og</a:t>
            </a:r>
            <a:r>
              <a:rPr lang="en-US" dirty="0">
                <a:solidFill>
                  <a:srgbClr val="FFFFFF"/>
                </a:solidFill>
              </a:rPr>
              <a:t> </a:t>
            </a:r>
            <a:r>
              <a:rPr lang="en-US" dirty="0" err="1">
                <a:solidFill>
                  <a:srgbClr val="FFFFFF"/>
                </a:solidFill>
              </a:rPr>
              <a:t>fysisk</a:t>
            </a:r>
            <a:r>
              <a:rPr lang="en-US" dirty="0">
                <a:solidFill>
                  <a:srgbClr val="FFFFFF"/>
                </a:solidFill>
              </a:rPr>
              <a:t> </a:t>
            </a:r>
            <a:r>
              <a:rPr lang="en-US" dirty="0" err="1">
                <a:solidFill>
                  <a:srgbClr val="FFFFFF"/>
                </a:solidFill>
              </a:rPr>
              <a:t>sårbarhed</a:t>
            </a:r>
            <a:r>
              <a:rPr lang="en-US" dirty="0">
                <a:solidFill>
                  <a:srgbClr val="FFFFFF"/>
                </a:solidFill>
              </a:rPr>
              <a:t>. </a:t>
            </a:r>
          </a:p>
          <a:p>
            <a:endParaRPr lang="en-US" dirty="0">
              <a:solidFill>
                <a:srgbClr val="FFFFFF"/>
              </a:solidFill>
            </a:endParaRPr>
          </a:p>
        </p:txBody>
      </p:sp>
      <p:sp>
        <p:nvSpPr>
          <p:cNvPr id="2066" name="Rectangle 2065">
            <a:extLst>
              <a:ext uri="{FF2B5EF4-FFF2-40B4-BE49-F238E27FC236}">
                <a16:creationId xmlns:a16="http://schemas.microsoft.com/office/drawing/2014/main" id="{9E8345C6-0280-4226-BD83-7333BA6C3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8" name="Rectangle 2067">
            <a:extLst>
              <a:ext uri="{FF2B5EF4-FFF2-40B4-BE49-F238E27FC236}">
                <a16:creationId xmlns:a16="http://schemas.microsoft.com/office/drawing/2014/main" id="{99823778-D290-4538-B146-1F73C3755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anden bag 'På røven i Nakskov': Vigtigt at fortælle kærlige historier fra  underklassen | Bøger | DR">
            <a:extLst>
              <a:ext uri="{FF2B5EF4-FFF2-40B4-BE49-F238E27FC236}">
                <a16:creationId xmlns:a16="http://schemas.microsoft.com/office/drawing/2014/main" id="{972C38AD-662E-B34A-B712-74EB18C6EC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738" r="7755"/>
          <a:stretch/>
        </p:blipFill>
        <p:spPr bwMode="auto">
          <a:xfrm>
            <a:off x="7208520" y="1126397"/>
            <a:ext cx="3867912" cy="4288536"/>
          </a:xfrm>
          <a:prstGeom prst="rect">
            <a:avLst/>
          </a:prstGeom>
          <a:noFill/>
          <a:ln w="3175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695238"/>
      </p:ext>
    </p:extLst>
  </p:cSld>
  <p:clrMapOvr>
    <a:masterClrMapping/>
  </p:clrMapOvr>
</p:sld>
</file>

<file path=ppt/theme/theme1.xml><?xml version="1.0" encoding="utf-8"?>
<a:theme xmlns:a="http://schemas.openxmlformats.org/drawingml/2006/main" name="Pakk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Pakke</Template>
  <TotalTime>11899</TotalTime>
  <Words>1133</Words>
  <Application>Microsoft Macintosh PowerPoint</Application>
  <PresentationFormat>Widescreen</PresentationFormat>
  <Paragraphs>73</Paragraphs>
  <Slides>12</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Gill Sans MT</vt:lpstr>
      <vt:lpstr>Pakke</vt:lpstr>
      <vt:lpstr>Dokumentarfilmen</vt:lpstr>
      <vt:lpstr>At dokumentere virkeligheden</vt:lpstr>
      <vt:lpstr>Fakta # fiktion</vt:lpstr>
      <vt:lpstr>Fakta- og fiktionskoder</vt:lpstr>
      <vt:lpstr>En dokumentarist</vt:lpstr>
      <vt:lpstr>”En kreativ bearbejdning af virkeligheden”</vt:lpstr>
      <vt:lpstr>Brud på den fjerde væg</vt:lpstr>
      <vt:lpstr>Kreativitet  + sammenstykning  +  virkelighed</vt:lpstr>
      <vt:lpstr>Etik og manipulation  Diskutér to og to</vt:lpstr>
      <vt:lpstr>Autenticitetsmarkører i dokumentarfilm </vt:lpstr>
      <vt:lpstr>Faktakoder i filmsproget</vt:lpstr>
      <vt:lpstr>På røven i Nakskov (TV2, 2015)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Dokumentarfilmen</dc:title>
  <dc:creator>Pia Bjerre</dc:creator>
  <cp:lastModifiedBy>Pia Bjerre</cp:lastModifiedBy>
  <cp:revision>11</cp:revision>
  <dcterms:created xsi:type="dcterms:W3CDTF">2022-03-31T07:12:15Z</dcterms:created>
  <dcterms:modified xsi:type="dcterms:W3CDTF">2025-02-06T12:43:00Z</dcterms:modified>
</cp:coreProperties>
</file>