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58" r:id="rId6"/>
    <p:sldId id="257" r:id="rId7"/>
    <p:sldId id="259" r:id="rId8"/>
    <p:sldId id="261" r:id="rId9"/>
  </p:sldIdLst>
  <p:sldSz cx="9144000" cy="6858000" type="screen4x3"/>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4"/>
  </p:normalViewPr>
  <p:slideViewPr>
    <p:cSldViewPr>
      <p:cViewPr varScale="1">
        <p:scale>
          <a:sx n="121" d="100"/>
          <a:sy n="121" d="100"/>
        </p:scale>
        <p:origin x="1600"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6CE0E0A6-7CDA-4E3F-BB70-801EA347DBAD}" type="datetimeFigureOut">
              <a:rPr lang="da-DK" smtClean="0"/>
              <a:t>16.02.2025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21759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CE0E0A6-7CDA-4E3F-BB70-801EA347DBAD}" type="datetimeFigureOut">
              <a:rPr lang="da-DK" smtClean="0"/>
              <a:t>16.02.2025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3961013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6CE0E0A6-7CDA-4E3F-BB70-801EA347DBAD}" type="datetimeFigureOut">
              <a:rPr lang="da-DK" smtClean="0"/>
              <a:t>16.02.2025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2341836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6CE0E0A6-7CDA-4E3F-BB70-801EA347DBAD}" type="datetimeFigureOut">
              <a:rPr lang="da-DK" smtClean="0"/>
              <a:t>16.02.2025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314566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6CE0E0A6-7CDA-4E3F-BB70-801EA347DBAD}" type="datetimeFigureOut">
              <a:rPr lang="da-DK" smtClean="0"/>
              <a:t>16.02.2025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2296124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6CE0E0A6-7CDA-4E3F-BB70-801EA347DBAD}" type="datetimeFigureOut">
              <a:rPr lang="da-DK" smtClean="0"/>
              <a:t>16.02.2025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3637099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CE0E0A6-7CDA-4E3F-BB70-801EA347DBAD}" type="datetimeFigureOut">
              <a:rPr lang="da-DK" smtClean="0"/>
              <a:t>16.02.2025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1490685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6CE0E0A6-7CDA-4E3F-BB70-801EA347DBAD}" type="datetimeFigureOut">
              <a:rPr lang="da-DK" smtClean="0"/>
              <a:t>16.02.2025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131195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6CE0E0A6-7CDA-4E3F-BB70-801EA347DBAD}" type="datetimeFigureOut">
              <a:rPr lang="da-DK" smtClean="0"/>
              <a:t>16.02.2025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2504287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CE0E0A6-7CDA-4E3F-BB70-801EA347DBAD}" type="datetimeFigureOut">
              <a:rPr lang="da-DK" smtClean="0"/>
              <a:t>16.02.2025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1457457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CE0E0A6-7CDA-4E3F-BB70-801EA347DBAD}" type="datetimeFigureOut">
              <a:rPr lang="da-DK" smtClean="0"/>
              <a:t>16.02.2025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9B1AD0F-BDD6-495E-814B-56C44118DD0D}" type="slidenum">
              <a:rPr lang="da-DK" smtClean="0"/>
              <a:t>‹nr.›</a:t>
            </a:fld>
            <a:endParaRPr lang="da-DK"/>
          </a:p>
        </p:txBody>
      </p:sp>
    </p:spTree>
    <p:extLst>
      <p:ext uri="{BB962C8B-B14F-4D97-AF65-F5344CB8AC3E}">
        <p14:creationId xmlns:p14="http://schemas.microsoft.com/office/powerpoint/2010/main" val="92201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0E0A6-7CDA-4E3F-BB70-801EA347DBAD}" type="datetimeFigureOut">
              <a:rPr lang="da-DK" smtClean="0"/>
              <a:t>16.02.2025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1AD0F-BDD6-495E-814B-56C44118DD0D}" type="slidenum">
              <a:rPr lang="da-DK" smtClean="0"/>
              <a:t>‹nr.›</a:t>
            </a:fld>
            <a:endParaRPr lang="da-DK"/>
          </a:p>
        </p:txBody>
      </p:sp>
    </p:spTree>
    <p:extLst>
      <p:ext uri="{BB962C8B-B14F-4D97-AF65-F5344CB8AC3E}">
        <p14:creationId xmlns:p14="http://schemas.microsoft.com/office/powerpoint/2010/main" val="3583375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dk/url?sa=i&amp;rct=j&amp;q=&amp;esrc=s&amp;source=images&amp;cd=&amp;cad=rja&amp;uact=8&amp;ved=0CAcQjRw&amp;url=http://old.thisted-gymnasium.dk/klassiker/Graeskromerskskulptur.htm&amp;ei=BHK1VOfuCoKSPcecgZgI&amp;bvm=bv.83339334,d.ZWU&amp;psig=AFQjCNH-yTLdZSSh-900tGKqAiKuOwr5Fw&amp;ust=1421263703386469"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tilbygningen.dk/studiesalen/artikel/137" TargetMode="Externa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http://www.google.dk/url?sa=i&amp;rct=j&amp;q=&amp;esrc=s&amp;frm=1&amp;source=images&amp;cd=&amp;cad=rja&amp;docid=TmJZnFOf-Cm9SM&amp;tbnid=xxou3gFIgSForM:&amp;ved=0CAUQjRw&amp;url=http://www.old.statsskole.dk/klassisk.htm&amp;ei=J9OkUtnSDqGw4QSGoYGQCw&amp;psig=AFQjCNFoE5O4HyaheZB5yHoKSkjrO9T4hg&amp;ust=1386620028453156"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xQTEhUUEhQVFhQWGBcXGBQXFxcXFRgXFxccFx0UFxwcHCggHBwlHBccITEhJSkrLi4uFx8zODMsNygtLisBCgoKDg0OGg8QGiwkHCQsLCw0LCwsLCwsLCwsLCwsLCwsLCwsLCwsLCwsLCwsLCwsLCwsLCwsLCwsLCwsLCwsLP/AABEIATMApAMBIgACEQEDEQH/xAAbAAABBQEBAAAAAAAAAAAAAAACAAEDBQYEB//EAEUQAAEDAQUDBwcKBAYDAAAAAAEAAhEDBAUSITEGQVEiYXGBkaGxEzJSksHR4QcUI0JicoKiwvAVk7LSFiQzU8PxQ7Pi/8QAGAEAAwEBAAAAAAAAAAAAAAAAAAECAwT/xAAiEQEAAgICAgIDAQAAAAAAAAAAARECMQMhIkESUTJhcSP/2gAMAwEAAhEDEQA/AM2Gpw1GAnAXJbvoOFOGqSE4CDAAnhHCcBIwYU8I4ThqDpHhTFqlwpEJBFhTYVLhTEIFIS1IhSwmIQKRQhIU0IXBMUhhNClLU2FBUhIQ4VMWoSEFSKEkeFOnZU6g1OAiATgJKowCcBEAiAQYcKcBFCcNSMEJwEcJ4QFls5cL7XVwNOFrRL3xIaDoOcncOY8FtqdxWChAcwVHDIuqOLuk4ZwjsVJs7anMs4pUZ8pWe4uyJnIsa2ZGEQwnM7zCmqXaKT/pqhfUykRDAY0A3ieKzzypllMzLtt1hsFSQKTGGIaWSwgnfAMHrCxV93SaDhniYfNfEZ72nnV7arGTJpOLTnDSSWHKMMHQKrtFrc+k6m4EYDpuD2mIHVPapxym1Yyo4ShSEJoWrSkZamIUpCGEyREIcKlhNCAihDClITFqCpCWpKQpIKnSAnATtCIBCqNCIBOAihB0aE4CeE8JHRoShEAnDJy45dqA3Wy92iaAEjDSdUc4FwzeCANYBGMwYnkqrs1gfUtT3PphlFvlDk8ukBuUmdZVhs/e0VjZyB9KX4H5AjkudllnPJVfabB5KnXaKjhUgNL+SYDyTgGIjXDnGaxy/bmvuVayyVGVSAGmmXE48ZxNGoAzyyRXhd/0j3DPGxpLvtDkHeBJhuvFGaQcRyjjIBJyh26cst0JWq2xU8l5obgGLe7kOJkb4PepuVQz8JFqkc3NLCt26ItQkKUhNhQSIhCQpCE0JhGQhIUhCGEEDCkiSTFJwEQCQRAIM4aihKE6RlCSIIoSMEKWzee37zfFDC0dw7K16jmvc00mDPE7J0xlDddY1hCcpiI7UOz1Z1S8LO0Z/Sh0zuDGEnI8AdZWp2svo2Zr6ZoNqY3YsZggiIzHEQr64NmKFlc6o1xfVIIxu3Axk0btBmSTkq/aC7xVBBzMyD4rPKYtyxcspYL1faixoYGNbkXaZToFW3zUNO01G5Ri8Q8iJIG8LSXXYsG6I0U14XMyuWvJLXiOUNDG5wy47lETF/pp6ZNwz/fFNCuLdcFVmbWl7YGbcz1jXn03qqLe0fvNaxNuiERQkKQtTFqZonBCpHNQ4UyRwhUpCCEEBJEQnQSZoRgJmhEAmcHTgJIgEjMFZ3Fc77VVwMyAze/c1vHnJ3Df1FVwXoexjRSsTqu+o5xJ5mS0DuJ/ElcR3KOTKYjp3WG6aFlwimwGpvqO5T+o7ugQrmt5vOqW7bWHPAOs6q8qLL5TLly3Fqus0jOVAylLp0XfXHMuUgg+xZzLTFy/NRwGacWcDQLup0BhkqGoFNnHaEUzulc1qsNOrlVY1x0xRDh0O1XdmuG018J/fFK1sZtBc5s7xnLHThd0fVPOO9VK3V+kVbPUB1aMY5sOf9MjrWHIXThlcNcZuERCEhSOTFWaMhBCkIQpkjISRQkgk7UQQtRBBwdGEyJIyhbCwvebuYGTk6oD6xd7VkF6DsgwCwknQveeyB7FGemfLqP6ydxX75G0MbWluMgBx0k6Ar002kESvGdrqvKDwM25jqzW/vSympSpvpOgVGtdG45A+5TOrc8x3UrupagdM1A+0gnnCq6XlGswuEZblDSpgS8uInUZ/uVhk1xiLXhtkSJ0CjFUakwqx1VpENdnAncuR4qOykCErOlrarVhEjm8Vj76v/FX8mySWgYonU5wr2lZCRyjkM+Cx90lrrTVf9sj1eT7FeMR3JT9L82gmhUJBzYR25e1ZyFt7TZwbJUAGjCR+HlexYpacWmuCMoCpChcFspHCGFIUKAjISRFOghtRhC0I4TECTpgnCRnAW9uaphu5kb/ACn/ALHLBBbCwvP8PYRudUH5z71nyaRy6hhdqnZFeh/J5bPL3bZycywYfVMeC8t2jtLiHYoy4L0X5MOTSfS3NwHtYB4tKJj/ADc07teW48rCDBOp4Lj+eNa0sA0OWfehZUxV6occm6ZKvr2cSTJBJ0XPLWE1peJA0KCxPIJxQYUNootBBk8fioXVwKggmCl6UuLwr4KL3fZPgvL9lrZixHLNxPaZW8v+pNmcPS5PPmYXmNgJp16rdwqPPUXEjuIW/HjeEs8upt6xddpxsqNO9hGvEQsctDsyD1YSNOZZ5oy7Eccbb4SZCURCYhbLAQhRlCQggJJyEkySMKIFc7FIgQmSlRSkCkpMCvRbis4/hzJ34zPS8mV5tK9Huy0/5CkBpg7wSFGemPNdR/XmG09k86P+wtt8ncmpUgZYGmev4rN34AS7vWu+Saj9A+pxwM9Rs/r7k47xpjM1ErG12Jgc+cQLiehU9os+YOIznA/ZWsvCniMjWIhZq+LE8ungJDQYnr3Lnn6VjPTir2aYzk5dnOibYhlyQ4/an2FNQpvhpw4ctJmOtWVlpkkYjpu3JKtTbQ04pgnLMQOr4LE3fZ8deq/i6OzL2L07aqztNExqIdPQvN9m/OdPpkdYcQtsJ8JLL09P2doBtLMDcsHaGYXub6LnN7DHsW1u+tAAzzWKtz5q1Dxe8/mJS4p7lrghJQlyaUK2WclCSnQoBJJJIILCjlQs0RgJnCTEliQwmSMeNbXZysXWMAfUe9p6+X+pYdarYurybQzmY8fmafYpzjpnyfiz+0VXA15yxRkOJOQHavRNhLvdQsTRvcMUfhAHcB2rAXhZPLWyjS3OeCegEDuJnqXr1YhjIGQAgeCmesXLlPpnqVtcXkOyIK4bbaiS7Q6yFJeDyZLdRJ6eZZ+laQ5xmQeImehY7axC0pVCeYIrZacDfDNcItjGnM9Ry3Lsu1pqnGdN2WvOgSd3lKtEyIBEdywN3AttNRukuDh15H8wK9cNKGwvOb1suC1tIHnED1jPi38y04/cFMtZZjFNzzo0E9gWHxFbC8qxZZagjzsLZ+87PulY+U+KNt8AlyUpSnlarMShJKIpiggFySUpIAWI5UTDkilMoSJIZSlBiBWj2JYXVqjWiSaLsuh7Fmwt/wDJ9SZRoutFQgeVcKbJ9FpzjpcY/CEM+WaxVd12Yi9KYdubP5X/AAW5vKsB1+xYO23kGXlZ3D6z3tJ5nMeR4LRXvaYkyTOg3ZrHP05/6rhaOU4HQrju6gBbDHmRyuAc4EjwPYuK02wYjB/7Cob2vepTx4Zh5DpBhzXARl1FThj2vKemkvS7sdpZPmFzmnnIAIaeaJ7FrrJZw0AAQBovKdnr0qvcxox4A4PLn6kxGXb3L1Ox1pAJRnj8Zoom4dlZw0WF2idFqo9I/qatlaauXDTPmWIvO0B15WZjj6Z6wMh3z1Jcf5HPULDaiRRAO97e5rllJWxvktq0Htb51Plc/JzPdKxsrTi03x0SaUxKUrRR5TEpiUJKYJJCkgrAwo8SiYUYCZQOU6EBOEjEFcWOs6rTp0S+MFWnhzIADqjXT2g9qpkzhIgomLTlHyik208C20qzCCGvLcQyO+MuGZWrtltxAHXLXesvd13CqXUxrgc5v3mQ/wAAV3UaxPJI037slnnqGHxqaBb90fvnXFbqYNMk6gHwXbjAOemSqr4tHIcOYrPHZ5NTszTY1tPLMU2TznD8VpaRMzELGXDaJbR+4B3Lb0qWW+Es47ET04rztUGNdFirXUDrypk/UY9w5yco71pb2fy8I0WSvGiDVLjvEd8p8cdnMXUO5pdSdaKhccdSqcImQGABgH5T2KvlLESAJMDTmQreIprjFQYlKUJTymoiUySGUyPCSGU6AgYVICoKZyRymmEwKeVGCiSUMFJMAnhAWWz1bDaKR4kt9dpZ+pddtpeTqOBy4A8/70VGyphcHDUEEdIM+xaXaemHuDh5pAM9OfgVnyM89qyvBkzlCzN81oaetaAMhpA3HWdVlr/ZLg0fWgduRS4Y8mXJPTUbEguoUseuEeEjrghb2haT5MzqAsZs+2MhoCI9UD2LS1LUcIb2lLki8jqopwPl7sU5Az++pU99tALANYJPWYHgrp1cBpHDgM/is/fVWazvsw3sE+JKXHHbTHuXJKYuQEpArdoeUOPNCUFMoCWUMppQkpkPGkglJIkNM5IwVzsdkpGlUUJmlSAqAFG1ySnQCmJUYKfEkBLRCpjslM72yw/h0/KQs1K0tw2Y1LJWABJFRuQEnlNgd471OekZ6VrawghUFpbirt6Z7Ar+vZwyA9rmnWDkqUR5XJTxxUsp9NPcPmOPP7B71aV7SMMQZ+Crdn4FNzjoHEflCK9bzY8llNpMDUAnNTntU7FZnazpqTzBZ+pUxEuO8k9uauKEmjVcREMPfkO8qjKrjil4fZP0TN0TppWqwuQM0RkoGoB2oSUSAlBFKSEuSTJzsUgKhpnJHKJKEwKIOUIKLEkaYFFiUIciBQaTEt18mNaBaBw8k7j/ALg9gWBleh/JfQ+itD+L2M9Rpd/yKOT8UZ6Ue1tvl7w47z06rH2T/Uy3An2LdbfWdmNsNE4XEnfrl2LEUsn9Ij2o46Ze4bfZGk2pSqscJGIGOeMvBWNtr+SZDWNHQ2I7oVbslRIoVqnFwHU1sn+vuKe1VAcAdJdLzJMiBhgRrMu1Wecdyudo73tf0DmxDnYZy+0DB58lmZV3ebiaT89CD3ge1UQKvj0vE8pgmlNK0UcoClKElMCLkLimKElCT4kkBSTDlpnJSBy56ZUoKcphMHJw5QgogUlWma5FKiBRSkLSSvSvk9fhshjU1KjuuGN/SvMZW62GtH+Xc30aruxzWkd4KjkjxTlpDtpXl/4faVj7QzA5p6FqdrRyhxjfzFZm9nAvY3cS0HrOfio42WWnoNJooWejSyktBcN+J+Z73R1KrvCgW1KQ+w/tlq6b5qF1ZxnMGNOCDaG1gGnlyoOeU5EKcuzxnvtW208h44tJ7M/Ys856ubXaAabvuntJhURWnHprjI8SbEhlIlaKFiQEppTSmQpQylKYuQRYkkBKSZW42HJSYlztdkpA5UlKCjDlCCiBSUlxIpUYKfElQtLK0Wxlqiq+n6bZH3mSfAuWalT3davJ1WP9FwJ6N/dKnKLgS1O04MT0hYm0Eud4Qt7tBBpuA3HVYxlOHk8x8Fnx9Mcu26NE1XsqjzXBrj1gH3qu2kqzVA+zPafgr7ZfOx0idweOyo9o9iy+0QIrE6gBo6Cd3eojapV9qqcgDj7Fxyjtj8wOA7zn4R2KDEt8Y6XjpJKaUOJMSmqxFCmJQymVpJQEpiUBcmVixJKIuTJk5GHJG0qBjkYcqpMSmlGHKAORApUdpwU8qAORYkqO0+JOCoMSdrkULbiwu8rZmn62Etd95gw94g9azlURJ6fBXOwji8VqQzOEPA3+i79K474oEVHN38oAZc8afvRY/GpZTPbWbH1B8yZzPePzF36lQXi7FUfOkmeqc+5d+yNaLG6d1V/9LFTXq8tFQnIx/X8HJV2c7UVSrLieMlMXKOU8remiWUpUWJLEihYyUsSiLki5FCx4kJKAuQucnRWeUlGXJJ0VuRhRyuZj0XlFVIt0hycOXP5ROKiVHbpDk+JcwqK5uXZ20WlhfRYC0OwyXBsugGBPCR2paFuCU4cr87C230GfzGe9IbEWz0GfzWe9K8fs7WvyXUi+1PAB/wBIzHolwntyHar/AG6u6mHhwyOQnuUewV1vsYqmqQ2pUcxoAcHckYoMjLNxd6ih2mtTH0vKtfiaamEHdyTBPcsp/JnlNo7FRLbGwsJg08Zgaufyy0nfBMdAWavJhFAk64m9mfthej2GyinYKFPLFgziHDPlHMZESdVjtobqq1Ip0hLgZILmt5I6SBqpvyVH2xuJNiV0dkLZ/tD+ZT/uTHZG2f7P56f9y3uPtVqfEmlWlbZi1taXOokBoLicVMwAJJydwVLiTgWlJTFyjxIcadFaXEhc5ROqIDURQtKXJKHEknRWq22pvP2D3ohbG8/YPeuz+GM9HvPvSF1s4HtKv5YsPJyfO28/YPeiFsb9rsHvXULrZ6J7SiZdVPe082Z96PliPI90UnWmtTo0gS+o6BkIHFxz0AknoXu12Xc2hSZRYCGsECciTMlx5ySSeleX7FWinZHPqNpYqjuQHY4wtEOMSDqYz4N6VsH7aPOtMdAfHV5q5+WZynrSomttRl+yo3UJGRg9ErLt2wJ/8P5x/aj/AMX5ZUj649yy+OSrhYPuevkGvpGAeU7GHSRhxENMTBfzS92SpbdsjanUWUzWotYwDzWnI6lwEDMuJJk5kldR224UD11Qf+MKanteDmaRjL609Wirz+k+LpF90qRoUMbXQwMcHGHeYYJ0E8njvVba9oKZcA3AakDzCXOxea4QJEaHtU9XadkiaAdO8kf2p2bTgAltBgiMhUaCZ4ANzS+P6P5ft0WSlaHAEwN8EEHsXZTs9bpXB/iwR/pH1x7kjtlDcOCoAc4xBKsvo7hNeWPyNXFp5OpPRgK8SFsb6TvVH9y9YvTa0VKb2YHS5rmzydXAtkka6ry4XS2PNPat+Lq7TlMzpAbY30ner/8ASb5430j6vxUrrqbwPaUBulvP2ra8U+SP52z0j6vxTG1M9I+r8Uf8JH2u34JjdbftDr+CLxHkD5yz0j6vxSRfwsc/aPckneI8l2wI4TpLmbFhRgJkkB1WbT8XsC7aTAkkq9MZ2M0wma0JJICe66QNVoIkGfBdN4M+kOvHMknQbz0pJJeycvHq9ihiTmkknAdgbGnMoLRoOvwTpIg5ccLijJJJTltpgIsHBRlolJJJQC0fvoQuYEkkyB5McEkkk1P/2Q==">
            <a:hlinkClick r:id="rId2"/>
          </p:cNvPr>
          <p:cNvSpPr>
            <a:spLocks noChangeAspect="1" noChangeArrowheads="1"/>
          </p:cNvSpPr>
          <p:nvPr/>
        </p:nvSpPr>
        <p:spPr bwMode="auto">
          <a:xfrm>
            <a:off x="53975" y="-1790700"/>
            <a:ext cx="20097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028" name="Picture 4" descr="http://old.thisted-gymnasium.dk/klassiker/images/Haunia%201995-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332656"/>
            <a:ext cx="3528392" cy="5776483"/>
          </a:xfrm>
          <a:prstGeom prst="rect">
            <a:avLst/>
          </a:prstGeom>
          <a:noFill/>
          <a:extLst>
            <a:ext uri="{909E8E84-426E-40DD-AFC4-6F175D3DCCD1}">
              <a14:hiddenFill xmlns:a14="http://schemas.microsoft.com/office/drawing/2010/main">
                <a:solidFill>
                  <a:srgbClr val="FFFFFF"/>
                </a:solidFill>
              </a14:hiddenFill>
            </a:ext>
          </a:extLst>
        </p:spPr>
      </p:pic>
      <p:sp>
        <p:nvSpPr>
          <p:cNvPr id="3" name="Tekstboks 2"/>
          <p:cNvSpPr txBox="1"/>
          <p:nvPr/>
        </p:nvSpPr>
        <p:spPr>
          <a:xfrm>
            <a:off x="5292080" y="3861048"/>
            <a:ext cx="3168352" cy="1200329"/>
          </a:xfrm>
          <a:prstGeom prst="rect">
            <a:avLst/>
          </a:prstGeom>
          <a:noFill/>
        </p:spPr>
        <p:txBody>
          <a:bodyPr wrap="square" rtlCol="0">
            <a:spAutoFit/>
          </a:bodyPr>
          <a:lstStyle/>
          <a:p>
            <a:r>
              <a:rPr lang="da-DK" sz="1200" i="1" dirty="0"/>
              <a:t>Figur 1. Farao Ramses II og skaberguden guden </a:t>
            </a:r>
            <a:r>
              <a:rPr lang="da-DK" sz="1200" i="1" dirty="0" err="1"/>
              <a:t>Ptah-Tatenen</a:t>
            </a:r>
            <a:r>
              <a:rPr lang="da-DK" sz="1200" i="1" dirty="0"/>
              <a:t>. Statue af rød granit. Højde 330 cm, 19. dynasti, Ramses den Andens regeringstid (1290-1224 f. Kr.). Ny Carlsberg Glyptotek, København. </a:t>
            </a:r>
            <a:br>
              <a:rPr lang="da-DK" sz="1200" i="1" dirty="0"/>
            </a:br>
            <a:r>
              <a:rPr lang="da-DK" sz="1200" i="1" dirty="0"/>
              <a:t> .</a:t>
            </a:r>
            <a:endParaRPr lang="da-DK" sz="1200" dirty="0"/>
          </a:p>
        </p:txBody>
      </p:sp>
      <p:sp>
        <p:nvSpPr>
          <p:cNvPr id="5" name="Tekstboks 4"/>
          <p:cNvSpPr txBox="1"/>
          <p:nvPr/>
        </p:nvSpPr>
        <p:spPr>
          <a:xfrm>
            <a:off x="5148064" y="1412776"/>
            <a:ext cx="3600400" cy="369332"/>
          </a:xfrm>
          <a:prstGeom prst="rect">
            <a:avLst/>
          </a:prstGeom>
          <a:noFill/>
        </p:spPr>
        <p:txBody>
          <a:bodyPr wrap="square" rtlCol="0">
            <a:spAutoFit/>
          </a:bodyPr>
          <a:lstStyle/>
          <a:p>
            <a:r>
              <a:rPr lang="da-DK" b="1" dirty="0"/>
              <a:t>Egyptisk skulptur</a:t>
            </a:r>
          </a:p>
        </p:txBody>
      </p:sp>
    </p:spTree>
    <p:extLst>
      <p:ext uri="{BB962C8B-B14F-4D97-AF65-F5344CB8AC3E}">
        <p14:creationId xmlns:p14="http://schemas.microsoft.com/office/powerpoint/2010/main" val="2805479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boks 3"/>
          <p:cNvSpPr txBox="1"/>
          <p:nvPr/>
        </p:nvSpPr>
        <p:spPr>
          <a:xfrm>
            <a:off x="5148064" y="908720"/>
            <a:ext cx="3672408" cy="2769989"/>
          </a:xfrm>
          <a:prstGeom prst="rect">
            <a:avLst/>
          </a:prstGeom>
          <a:noFill/>
        </p:spPr>
        <p:txBody>
          <a:bodyPr wrap="square" rtlCol="0">
            <a:spAutoFit/>
          </a:bodyPr>
          <a:lstStyle/>
          <a:p>
            <a:r>
              <a:rPr lang="da-DK" b="1" dirty="0"/>
              <a:t>Græsk Arkaisk skulptur 650 - 480 f. Kr. </a:t>
            </a:r>
          </a:p>
          <a:p>
            <a:endParaRPr lang="da-DK" dirty="0"/>
          </a:p>
          <a:p>
            <a:r>
              <a:rPr lang="da-DK" sz="1200" dirty="0"/>
              <a:t>Følgende kendetegner sædvanligvis en arkaisk skulptur:</a:t>
            </a:r>
          </a:p>
          <a:p>
            <a:r>
              <a:rPr lang="da-DK" sz="1200" dirty="0"/>
              <a:t>stående figur med venstre ben foran højre</a:t>
            </a:r>
          </a:p>
          <a:p>
            <a:r>
              <a:rPr lang="da-DK" sz="1200" dirty="0"/>
              <a:t>frontalitet og symmetri</a:t>
            </a:r>
          </a:p>
          <a:p>
            <a:r>
              <a:rPr lang="da-DK" sz="1200" dirty="0"/>
              <a:t>arkaisk smil</a:t>
            </a:r>
          </a:p>
          <a:p>
            <a:r>
              <a:rPr lang="da-DK" sz="1200" dirty="0"/>
              <a:t>langt og tungt hår</a:t>
            </a:r>
          </a:p>
          <a:p>
            <a:r>
              <a:rPr lang="da-DK" sz="1200" dirty="0"/>
              <a:t>enkel markering af muskler</a:t>
            </a:r>
          </a:p>
          <a:p>
            <a:r>
              <a:rPr lang="da-DK" sz="1200" dirty="0"/>
              <a:t>stiliserede detaljer i tøjet, der virker dekorativt</a:t>
            </a:r>
          </a:p>
          <a:p>
            <a:r>
              <a:rPr lang="da-DK" sz="1200" dirty="0"/>
              <a:t>mændene er ofte nøgne</a:t>
            </a:r>
          </a:p>
          <a:p>
            <a:r>
              <a:rPr lang="da-DK" sz="1200" dirty="0"/>
              <a:t>kvinderne er påklædte</a:t>
            </a:r>
          </a:p>
          <a:p>
            <a:r>
              <a:rPr lang="da-DK" sz="1200" dirty="0"/>
              <a:t>idealet udtrykker styrke og sundhed,  </a:t>
            </a:r>
          </a:p>
        </p:txBody>
      </p:sp>
      <p:pic>
        <p:nvPicPr>
          <p:cNvPr id="2050" name="Picture 2" descr="http://old.thisted-gymnasium.dk/klassiker/images/VI-75-1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60648"/>
            <a:ext cx="3333750" cy="621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595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boks 4"/>
          <p:cNvSpPr txBox="1"/>
          <p:nvPr/>
        </p:nvSpPr>
        <p:spPr>
          <a:xfrm>
            <a:off x="4788024" y="980728"/>
            <a:ext cx="3528392" cy="4431983"/>
          </a:xfrm>
          <a:prstGeom prst="rect">
            <a:avLst/>
          </a:prstGeom>
          <a:noFill/>
        </p:spPr>
        <p:txBody>
          <a:bodyPr wrap="square" rtlCol="0">
            <a:spAutoFit/>
          </a:bodyPr>
          <a:lstStyle/>
          <a:p>
            <a:r>
              <a:rPr lang="da-DK" b="1" dirty="0"/>
              <a:t>Græsk klassisk skulptur 480 - 300f. Kr. </a:t>
            </a:r>
          </a:p>
          <a:p>
            <a:endParaRPr lang="da-DK" dirty="0"/>
          </a:p>
          <a:p>
            <a:r>
              <a:rPr lang="da-DK" sz="1200" dirty="0"/>
              <a:t>Klassisk skulptur kendes ved:</a:t>
            </a:r>
          </a:p>
          <a:p>
            <a:r>
              <a:rPr lang="da-DK" sz="1200" dirty="0"/>
              <a:t>kontrapost, dvs. vægten lægges på det ene ben med diagonaler i skuldre og hofteparti, siden også med s-kurve i kroppen </a:t>
            </a:r>
          </a:p>
          <a:p>
            <a:r>
              <a:rPr lang="da-DK" sz="1200" dirty="0"/>
              <a:t>ansigter uden særligt udtryk, mænd med kort hår, enkle, men naturlige muskler og tøjfolder </a:t>
            </a:r>
          </a:p>
          <a:p>
            <a:r>
              <a:rPr lang="da-DK" sz="1200" dirty="0"/>
              <a:t>mændene er fortsat ofte nøgne, kvinderne sædvanligvis påklædte </a:t>
            </a:r>
          </a:p>
          <a:p>
            <a:r>
              <a:rPr lang="da-DK" sz="1200" dirty="0"/>
              <a:t>mange kunstnere er kendte, f.eks. </a:t>
            </a:r>
            <a:r>
              <a:rPr lang="da-DK" sz="1200" dirty="0" err="1"/>
              <a:t>Myron</a:t>
            </a:r>
            <a:r>
              <a:rPr lang="da-DK" sz="1200" dirty="0"/>
              <a:t>, </a:t>
            </a:r>
            <a:r>
              <a:rPr lang="da-DK" sz="1200" dirty="0" err="1"/>
              <a:t>Polyklet</a:t>
            </a:r>
            <a:r>
              <a:rPr lang="da-DK" sz="1200" dirty="0"/>
              <a:t> og </a:t>
            </a:r>
            <a:r>
              <a:rPr lang="da-DK" sz="1200" dirty="0" err="1"/>
              <a:t>Praxiteles</a:t>
            </a:r>
            <a:r>
              <a:rPr lang="da-DK" sz="1200" dirty="0"/>
              <a:t> </a:t>
            </a:r>
          </a:p>
          <a:p>
            <a:r>
              <a:rPr lang="da-DK" sz="1200" dirty="0">
                <a:effectLst/>
              </a:rPr>
              <a:t>Her ses</a:t>
            </a:r>
          </a:p>
          <a:p>
            <a:r>
              <a:rPr lang="da-DK" sz="1200" dirty="0">
                <a:effectLst/>
              </a:rPr>
              <a:t>Romerne udførte ofte kopier af </a:t>
            </a:r>
            <a:r>
              <a:rPr lang="da-DK" sz="1200" dirty="0"/>
              <a:t>den antikke græske kunst. Skulpturen her ”</a:t>
            </a:r>
            <a:r>
              <a:rPr lang="da-DK" sz="1200" dirty="0">
                <a:effectLst/>
              </a:rPr>
              <a:t>Spydbæreren” er en romersk kopi af en græsk original, der menes at være udført af billedhuggeren </a:t>
            </a:r>
            <a:r>
              <a:rPr lang="da-DK" sz="1200" dirty="0" err="1">
                <a:effectLst/>
              </a:rPr>
              <a:t>Polyklet</a:t>
            </a:r>
            <a:r>
              <a:rPr lang="da-DK" sz="1200" dirty="0">
                <a:effectLst/>
              </a:rPr>
              <a:t> i  ca. 400 f.kr i marmor.</a:t>
            </a:r>
          </a:p>
          <a:p>
            <a:endParaRPr lang="da-DK" sz="1200" dirty="0">
              <a:effectLst/>
            </a:endParaRPr>
          </a:p>
          <a:p>
            <a:endParaRPr lang="da-DK" sz="1200" dirty="0">
              <a:effectLst/>
            </a:endParaRPr>
          </a:p>
          <a:p>
            <a:endParaRPr lang="da-DK" sz="1200" dirty="0">
              <a:effectLst/>
            </a:endParaRPr>
          </a:p>
          <a:p>
            <a:endParaRPr lang="da-DK" sz="1200" dirty="0"/>
          </a:p>
        </p:txBody>
      </p:sp>
      <p:sp>
        <p:nvSpPr>
          <p:cNvPr id="6" name="Rectangle 5"/>
          <p:cNvSpPr>
            <a:spLocks noChangeArrowheads="1"/>
          </p:cNvSpPr>
          <p:nvPr/>
        </p:nvSpPr>
        <p:spPr bwMode="auto">
          <a:xfrm>
            <a:off x="0" y="120878"/>
            <a:ext cx="21352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800" b="1" i="0" u="none" strike="noStrike" cap="none" normalizeH="0" baseline="0" dirty="0">
                <a:ln>
                  <a:noFill/>
                </a:ln>
                <a:solidFill>
                  <a:schemeClr val="tx1"/>
                </a:solidFill>
                <a:effectLst/>
                <a:latin typeface="Arial" panose="020B0604020202020204" pitchFamily="34" charset="0"/>
              </a:rPr>
              <a:t> </a:t>
            </a:r>
            <a:endParaRPr kumimoji="0" lang="da-DK" altLang="da-DK" sz="800" b="0" i="0" u="none" strike="noStrike" cap="none" normalizeH="0" baseline="0" dirty="0">
              <a:ln>
                <a:noFill/>
              </a:ln>
              <a:solidFill>
                <a:schemeClr val="tx1"/>
              </a:solidFill>
              <a:effectLst/>
              <a:latin typeface="Arial" panose="020B0604020202020204" pitchFamily="34" charset="0"/>
            </a:endParaRPr>
          </a:p>
        </p:txBody>
      </p:sp>
      <p:pic>
        <p:nvPicPr>
          <p:cNvPr id="1030" name="Picture 6" descr="Læs introduktion">
            <a:hlinkClick r:id="rId2" tooltip="Læs introduktion"/>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1175" y="92075"/>
            <a:ext cx="114300" cy="123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old.statsskole.dk/images/klassisk/doryphoros1%5b1%5d.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548680"/>
            <a:ext cx="3456384" cy="570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51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oks 2"/>
          <p:cNvSpPr txBox="1"/>
          <p:nvPr/>
        </p:nvSpPr>
        <p:spPr>
          <a:xfrm>
            <a:off x="5292080" y="548680"/>
            <a:ext cx="3096344" cy="2677656"/>
          </a:xfrm>
          <a:prstGeom prst="rect">
            <a:avLst/>
          </a:prstGeom>
          <a:noFill/>
        </p:spPr>
        <p:txBody>
          <a:bodyPr wrap="square" rtlCol="0">
            <a:spAutoFit/>
          </a:bodyPr>
          <a:lstStyle/>
          <a:p>
            <a:r>
              <a:rPr lang="da-DK" sz="1200" b="1" dirty="0"/>
              <a:t>Hellenistisk skulptur ca. 300 - 50 f. Kr. </a:t>
            </a:r>
          </a:p>
          <a:p>
            <a:r>
              <a:rPr lang="da-DK" sz="1200" dirty="0"/>
              <a:t>I 336 f.Kr. begyndte makedonerne at samle de hidtil frie græske bystater og dele af orienten til et storrige. Storriget medførte en spredning af græsk (hellensk) kultur, og perioden kaldes derfor hellenismen. </a:t>
            </a:r>
          </a:p>
          <a:p>
            <a:r>
              <a:rPr lang="da-DK" sz="1200" dirty="0"/>
              <a:t>Følgende kendetegner hellenistisk skulptur:</a:t>
            </a:r>
          </a:p>
          <a:p>
            <a:r>
              <a:rPr lang="da-DK" sz="1200" dirty="0"/>
              <a:t>skulpturen kan nu udtrykke dramatik, sanselighed, smerte, eftertanke, stolthed eller karikatur </a:t>
            </a:r>
          </a:p>
          <a:p>
            <a:r>
              <a:rPr lang="da-DK" sz="1200" dirty="0"/>
              <a:t>motivrepertoiret udvides til også at inddrage hverdagsmotiver </a:t>
            </a:r>
          </a:p>
          <a:p>
            <a:r>
              <a:rPr lang="da-DK" sz="1200" dirty="0"/>
              <a:t>både kvinder og mænd kan gengives nøgne </a:t>
            </a:r>
          </a:p>
          <a:p>
            <a:r>
              <a:rPr lang="da-DK" sz="1200" dirty="0"/>
              <a:t>Her ses </a:t>
            </a:r>
            <a:r>
              <a:rPr lang="da-DK" sz="1200" dirty="0" err="1"/>
              <a:t>Laokoon</a:t>
            </a:r>
            <a:r>
              <a:rPr lang="da-DK" sz="1200" dirty="0"/>
              <a:t> ca. 150 f. kr. i marmor </a:t>
            </a:r>
          </a:p>
        </p:txBody>
      </p:sp>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231" y="476672"/>
            <a:ext cx="4658015" cy="5400600"/>
          </a:xfrm>
          <a:prstGeom prst="rect">
            <a:avLst/>
          </a:prstGeom>
        </p:spPr>
      </p:pic>
    </p:spTree>
    <p:extLst>
      <p:ext uri="{BB962C8B-B14F-4D97-AF65-F5344CB8AC3E}">
        <p14:creationId xmlns:p14="http://schemas.microsoft.com/office/powerpoint/2010/main" val="3233136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oks 2"/>
          <p:cNvSpPr txBox="1"/>
          <p:nvPr/>
        </p:nvSpPr>
        <p:spPr>
          <a:xfrm>
            <a:off x="5076056" y="319065"/>
            <a:ext cx="3528392" cy="2308324"/>
          </a:xfrm>
          <a:prstGeom prst="rect">
            <a:avLst/>
          </a:prstGeom>
          <a:noFill/>
        </p:spPr>
        <p:txBody>
          <a:bodyPr wrap="square" rtlCol="0">
            <a:spAutoFit/>
          </a:bodyPr>
          <a:lstStyle/>
          <a:p>
            <a:r>
              <a:rPr lang="da-DK" b="1" dirty="0"/>
              <a:t>Romersk skulptur 50 f. - 300 e. Kr</a:t>
            </a:r>
            <a:r>
              <a:rPr lang="da-DK" dirty="0"/>
              <a:t>. </a:t>
            </a:r>
          </a:p>
          <a:p>
            <a:endParaRPr lang="da-DK" dirty="0"/>
          </a:p>
          <a:p>
            <a:r>
              <a:rPr lang="da-DK" sz="1200" dirty="0"/>
              <a:t>Romersk kunst fortsætter græsk kunst, og mange kunstnere er af græsk afstamning. Særligt for romersk skulptur er det realistiske portræt. Hertil kom en stor interesse for kopier af ældre græsk skulptur, især den klassiske og hellenistiske</a:t>
            </a:r>
          </a:p>
          <a:p>
            <a:r>
              <a:rPr lang="da-DK" sz="1200" dirty="0"/>
              <a:t>Her ses</a:t>
            </a:r>
          </a:p>
          <a:p>
            <a:r>
              <a:rPr lang="da-DK" sz="1200" i="1" dirty="0"/>
              <a:t>Skulptur af Kejser Augustus.  </a:t>
            </a:r>
            <a:br>
              <a:rPr lang="da-DK" sz="1200" i="1" dirty="0"/>
            </a:br>
            <a:r>
              <a:rPr lang="da-DK" sz="1200" i="1" dirty="0"/>
              <a:t>Statuen viser Augustus som imperator, dvs. feltherre,</a:t>
            </a:r>
          </a:p>
          <a:p>
            <a:r>
              <a:rPr lang="da-DK" sz="1200" i="1" dirty="0"/>
              <a:t>Ca. 20  f. kr. i marmor</a:t>
            </a:r>
            <a:endParaRPr lang="da-DK" sz="1200" dirty="0"/>
          </a:p>
        </p:txBody>
      </p:sp>
      <p:pic>
        <p:nvPicPr>
          <p:cNvPr id="5122" name="Picture 2" descr="http://old.thisted-gymnasium.dk/klassiker/images/Italia%201987-1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332656"/>
            <a:ext cx="3819445"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515167"/>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FC1C3DDE19E743AAC0C352BCBBF68E" ma:contentTypeVersion="8" ma:contentTypeDescription="Opret et nyt dokument." ma:contentTypeScope="" ma:versionID="195a251b9b4c9d24a1efb9db7f19b9db">
  <xsd:schema xmlns:xsd="http://www.w3.org/2001/XMLSchema" xmlns:xs="http://www.w3.org/2001/XMLSchema" xmlns:p="http://schemas.microsoft.com/office/2006/metadata/properties" xmlns:ns2="e69d9e79-1311-4626-998b-0490d146b243" targetNamespace="http://schemas.microsoft.com/office/2006/metadata/properties" ma:root="true" ma:fieldsID="7bccfa45b56fd88e1030367026668f20" ns2:_="">
    <xsd:import namespace="e69d9e79-1311-4626-998b-0490d146b2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d9e79-1311-4626-998b-0490d146b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38BC92-43BA-4855-9615-B1BC10C623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9d9e79-1311-4626-998b-0490d146b2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E6D9B0-0D0E-49CB-8407-09963EEC420A}">
  <ds:schemaRefs>
    <ds:schemaRef ds:uri="http://schemas.microsoft.com/sharepoint/v3/contenttype/forms"/>
  </ds:schemaRefs>
</ds:datastoreItem>
</file>

<file path=customXml/itemProps3.xml><?xml version="1.0" encoding="utf-8"?>
<ds:datastoreItem xmlns:ds="http://schemas.openxmlformats.org/officeDocument/2006/customXml" ds:itemID="{FB068CC7-59CA-4C2B-A838-511E4F30B42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72</TotalTime>
  <Words>400</Words>
  <Application>Microsoft Macintosh PowerPoint</Application>
  <PresentationFormat>Skærmshow (4:3)</PresentationFormat>
  <Paragraphs>39</Paragraphs>
  <Slides>5</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5</vt:i4>
      </vt:variant>
    </vt:vector>
  </HeadingPairs>
  <TitlesOfParts>
    <vt:vector size="8" baseType="lpstr">
      <vt:lpstr>Arial</vt:lpstr>
      <vt:lpstr>Calibri</vt:lpstr>
      <vt:lpstr>Kontortema</vt:lpstr>
      <vt:lpstr>PowerPoint-præsentation</vt:lpstr>
      <vt:lpstr>PowerPoint-præsentation</vt:lpstr>
      <vt:lpstr>PowerPoint-præsentation</vt:lpstr>
      <vt:lpstr>PowerPoint-præsentation</vt:lpstr>
      <vt:lpstr>PowerPoint-præsentation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Trine</dc:creator>
  <cp:lastModifiedBy>Anders Mølgaard</cp:lastModifiedBy>
  <cp:revision>10</cp:revision>
  <cp:lastPrinted>2015-01-14T10:11:27Z</cp:lastPrinted>
  <dcterms:created xsi:type="dcterms:W3CDTF">2015-01-13T19:29:39Z</dcterms:created>
  <dcterms:modified xsi:type="dcterms:W3CDTF">2025-02-16T16:57:15Z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0x0101002AFC1C3DDE19E743AAC0C352BCBBF68E</vt:lpwstr>
  </property>
  <property fmtid="{D5CDD505-2E9C-101B-9397-08002B2CF9AE}" pid="3" name="Order">
    <vt:r8>800</vt:r8>
  </property>
</Properties>
</file>