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</p:sldIdLst>
  <p:sldSz cx="12192000" cy="6858000"/>
  <p:notesSz cx="6858000" cy="9144000"/>
  <p:defaultTextStyle>
    <a:defPPr>
      <a:defRPr lang="da-DK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035" autoAdjust="0"/>
    <p:restoredTop sz="94660"/>
  </p:normalViewPr>
  <p:slideViewPr>
    <p:cSldViewPr snapToGrid="0">
      <p:cViewPr varScale="1">
        <p:scale>
          <a:sx n="60" d="100"/>
          <a:sy n="60" d="100"/>
        </p:scale>
        <p:origin x="908" y="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EF224B6-58B6-2BD3-3B6E-09A16D1EB37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Undertitel 2">
            <a:extLst>
              <a:ext uri="{FF2B5EF4-FFF2-40B4-BE49-F238E27FC236}">
                <a16:creationId xmlns:a16="http://schemas.microsoft.com/office/drawing/2014/main" id="{BB78DAEE-82DB-A53A-2523-077F29B1C80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a-DK"/>
              <a:t>Klik for at redigere undertiteltypografien i masteren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087D4390-BED5-CA03-0570-CE027B10882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20A772-8221-4306-89A1-2F790E80D1EF}" type="datetimeFigureOut">
              <a:rPr lang="da-DK" smtClean="0"/>
              <a:t>13-03-2025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CF6E4B21-AE04-5F25-1111-E5D79884508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806B0272-A6A1-8708-0345-626F8635CB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C69BEE-0FCC-4C6D-946A-E0DD617234E0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69190479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og indholdsobjek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C2B8B5BD-797D-93F6-DCFB-391FE9D0B40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6864B4EF-2798-3B8F-D271-72B332AECC7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B6B5993B-8CDB-A83E-EE6F-93B5D969A60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20A772-8221-4306-89A1-2F790E80D1EF}" type="datetimeFigureOut">
              <a:rPr lang="da-DK" smtClean="0"/>
              <a:t>13-03-2025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45CFD425-97E5-E0F7-52F0-AA7FE169013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FEC2CB14-6F46-C270-39B0-C44FDD09733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C69BEE-0FCC-4C6D-946A-E0DD617234E0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18510005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fsnits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7AC909C3-561C-DC5D-6049-B6CBFB7DA51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tekst 2">
            <a:extLst>
              <a:ext uri="{FF2B5EF4-FFF2-40B4-BE49-F238E27FC236}">
                <a16:creationId xmlns:a16="http://schemas.microsoft.com/office/drawing/2014/main" id="{26CA14D7-8D7A-6990-A883-98C55C7B0B0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05EC0F00-6836-7973-BE46-46276E2FCB6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20A772-8221-4306-89A1-2F790E80D1EF}" type="datetimeFigureOut">
              <a:rPr lang="da-DK" smtClean="0"/>
              <a:t>13-03-2025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09DEBA74-0E55-ACEB-8872-AF14F06656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0939BB6D-EFD9-87F6-5AC2-54ED75C56E9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C69BEE-0FCC-4C6D-946A-E0DD617234E0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198689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dholdsobjek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612FDBE5-9664-9DE5-13F9-8856F792589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BFDE64CE-FAA4-5C68-47AD-08D05CAEBFA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indhold 3">
            <a:extLst>
              <a:ext uri="{FF2B5EF4-FFF2-40B4-BE49-F238E27FC236}">
                <a16:creationId xmlns:a16="http://schemas.microsoft.com/office/drawing/2014/main" id="{026B189F-6238-5489-D32F-42F78BE3FFD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5" name="Pladsholder til dato 4">
            <a:extLst>
              <a:ext uri="{FF2B5EF4-FFF2-40B4-BE49-F238E27FC236}">
                <a16:creationId xmlns:a16="http://schemas.microsoft.com/office/drawing/2014/main" id="{8CE23521-D89B-348E-951D-6A8CCCFB57B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20A772-8221-4306-89A1-2F790E80D1EF}" type="datetimeFigureOut">
              <a:rPr lang="da-DK" smtClean="0"/>
              <a:t>13-03-2025</a:t>
            </a:fld>
            <a:endParaRPr lang="da-DK"/>
          </a:p>
        </p:txBody>
      </p:sp>
      <p:sp>
        <p:nvSpPr>
          <p:cNvPr id="6" name="Pladsholder til sidefod 5">
            <a:extLst>
              <a:ext uri="{FF2B5EF4-FFF2-40B4-BE49-F238E27FC236}">
                <a16:creationId xmlns:a16="http://schemas.microsoft.com/office/drawing/2014/main" id="{F902F89B-05A9-1D51-B01D-89A96A3BED0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Pladsholder til slidenummer 6">
            <a:extLst>
              <a:ext uri="{FF2B5EF4-FFF2-40B4-BE49-F238E27FC236}">
                <a16:creationId xmlns:a16="http://schemas.microsoft.com/office/drawing/2014/main" id="{2A840593-3DD4-2476-4C27-72EFE5E9D2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C69BEE-0FCC-4C6D-946A-E0DD617234E0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70595110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E4A619E4-B381-4B2E-A304-9BB06C77003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tekst 2">
            <a:extLst>
              <a:ext uri="{FF2B5EF4-FFF2-40B4-BE49-F238E27FC236}">
                <a16:creationId xmlns:a16="http://schemas.microsoft.com/office/drawing/2014/main" id="{72144972-9A3B-AFA5-D98C-E5CC99FF7DB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4" name="Pladsholder til indhold 3">
            <a:extLst>
              <a:ext uri="{FF2B5EF4-FFF2-40B4-BE49-F238E27FC236}">
                <a16:creationId xmlns:a16="http://schemas.microsoft.com/office/drawing/2014/main" id="{36F17430-91C2-835C-F735-D473D7A7FD0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5" name="Pladsholder til tekst 4">
            <a:extLst>
              <a:ext uri="{FF2B5EF4-FFF2-40B4-BE49-F238E27FC236}">
                <a16:creationId xmlns:a16="http://schemas.microsoft.com/office/drawing/2014/main" id="{F2E38961-F08D-E56C-E815-31AF89278EF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6" name="Pladsholder til indhold 5">
            <a:extLst>
              <a:ext uri="{FF2B5EF4-FFF2-40B4-BE49-F238E27FC236}">
                <a16:creationId xmlns:a16="http://schemas.microsoft.com/office/drawing/2014/main" id="{511E04D5-3D3E-17CF-67FE-519CB964293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7" name="Pladsholder til dato 6">
            <a:extLst>
              <a:ext uri="{FF2B5EF4-FFF2-40B4-BE49-F238E27FC236}">
                <a16:creationId xmlns:a16="http://schemas.microsoft.com/office/drawing/2014/main" id="{C8D4FF95-BC1C-2316-CFD9-FC48EFD05BA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20A772-8221-4306-89A1-2F790E80D1EF}" type="datetimeFigureOut">
              <a:rPr lang="da-DK" smtClean="0"/>
              <a:t>13-03-2025</a:t>
            </a:fld>
            <a:endParaRPr lang="da-DK"/>
          </a:p>
        </p:txBody>
      </p:sp>
      <p:sp>
        <p:nvSpPr>
          <p:cNvPr id="8" name="Pladsholder til sidefod 7">
            <a:extLst>
              <a:ext uri="{FF2B5EF4-FFF2-40B4-BE49-F238E27FC236}">
                <a16:creationId xmlns:a16="http://schemas.microsoft.com/office/drawing/2014/main" id="{3A10CB6D-50C0-A2F1-C734-54ABEC5E08C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9" name="Pladsholder til slidenummer 8">
            <a:extLst>
              <a:ext uri="{FF2B5EF4-FFF2-40B4-BE49-F238E27FC236}">
                <a16:creationId xmlns:a16="http://schemas.microsoft.com/office/drawing/2014/main" id="{F7A4102D-ADE7-3012-3E3F-5E996197B2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C69BEE-0FCC-4C6D-946A-E0DD617234E0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18815044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Ku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27AE6DD3-51B6-C1C1-60B1-6D154975AFC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dato 2">
            <a:extLst>
              <a:ext uri="{FF2B5EF4-FFF2-40B4-BE49-F238E27FC236}">
                <a16:creationId xmlns:a16="http://schemas.microsoft.com/office/drawing/2014/main" id="{19BF4F3D-2F92-5143-00FC-53435C13F97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20A772-8221-4306-89A1-2F790E80D1EF}" type="datetimeFigureOut">
              <a:rPr lang="da-DK" smtClean="0"/>
              <a:t>13-03-2025</a:t>
            </a:fld>
            <a:endParaRPr lang="da-DK"/>
          </a:p>
        </p:txBody>
      </p:sp>
      <p:sp>
        <p:nvSpPr>
          <p:cNvPr id="4" name="Pladsholder til sidefod 3">
            <a:extLst>
              <a:ext uri="{FF2B5EF4-FFF2-40B4-BE49-F238E27FC236}">
                <a16:creationId xmlns:a16="http://schemas.microsoft.com/office/drawing/2014/main" id="{28496B3A-654D-0815-8E2D-79744054395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5" name="Pladsholder til slidenummer 4">
            <a:extLst>
              <a:ext uri="{FF2B5EF4-FFF2-40B4-BE49-F238E27FC236}">
                <a16:creationId xmlns:a16="http://schemas.microsoft.com/office/drawing/2014/main" id="{F0C36A2E-0C28-A1A3-8E4F-3923280BAD9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C69BEE-0FCC-4C6D-946A-E0DD617234E0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30917386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dato 1">
            <a:extLst>
              <a:ext uri="{FF2B5EF4-FFF2-40B4-BE49-F238E27FC236}">
                <a16:creationId xmlns:a16="http://schemas.microsoft.com/office/drawing/2014/main" id="{DE9A1E3A-2FE1-B4AC-BB57-7D00FCA6B91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20A772-8221-4306-89A1-2F790E80D1EF}" type="datetimeFigureOut">
              <a:rPr lang="da-DK" smtClean="0"/>
              <a:t>13-03-2025</a:t>
            </a:fld>
            <a:endParaRPr lang="da-DK"/>
          </a:p>
        </p:txBody>
      </p:sp>
      <p:sp>
        <p:nvSpPr>
          <p:cNvPr id="3" name="Pladsholder til sidefod 2">
            <a:extLst>
              <a:ext uri="{FF2B5EF4-FFF2-40B4-BE49-F238E27FC236}">
                <a16:creationId xmlns:a16="http://schemas.microsoft.com/office/drawing/2014/main" id="{E2FA997A-92B7-1F15-5A42-CA5E9DC1B84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4" name="Pladsholder til slidenummer 3">
            <a:extLst>
              <a:ext uri="{FF2B5EF4-FFF2-40B4-BE49-F238E27FC236}">
                <a16:creationId xmlns:a16="http://schemas.microsoft.com/office/drawing/2014/main" id="{4E4128B7-B441-6F78-7D1D-F231EBE3691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C69BEE-0FCC-4C6D-946A-E0DD617234E0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88029938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dhold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8F2E679D-2C5B-76B6-C5FF-F7C3A643E7D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856EC4EB-63F5-4030-44AD-D87994AD87C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tekst 3">
            <a:extLst>
              <a:ext uri="{FF2B5EF4-FFF2-40B4-BE49-F238E27FC236}">
                <a16:creationId xmlns:a16="http://schemas.microsoft.com/office/drawing/2014/main" id="{AE353567-66B3-2A81-E143-7A1941D9633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5" name="Pladsholder til dato 4">
            <a:extLst>
              <a:ext uri="{FF2B5EF4-FFF2-40B4-BE49-F238E27FC236}">
                <a16:creationId xmlns:a16="http://schemas.microsoft.com/office/drawing/2014/main" id="{8A08A132-35AB-BEF6-7422-B1870A4C7A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20A772-8221-4306-89A1-2F790E80D1EF}" type="datetimeFigureOut">
              <a:rPr lang="da-DK" smtClean="0"/>
              <a:t>13-03-2025</a:t>
            </a:fld>
            <a:endParaRPr lang="da-DK"/>
          </a:p>
        </p:txBody>
      </p:sp>
      <p:sp>
        <p:nvSpPr>
          <p:cNvPr id="6" name="Pladsholder til sidefod 5">
            <a:extLst>
              <a:ext uri="{FF2B5EF4-FFF2-40B4-BE49-F238E27FC236}">
                <a16:creationId xmlns:a16="http://schemas.microsoft.com/office/drawing/2014/main" id="{3B8F02B9-E6B1-5264-0EED-4A4C15827C4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Pladsholder til slidenummer 6">
            <a:extLst>
              <a:ext uri="{FF2B5EF4-FFF2-40B4-BE49-F238E27FC236}">
                <a16:creationId xmlns:a16="http://schemas.microsoft.com/office/drawing/2014/main" id="{09AAFC1B-EE6D-0FA4-AC79-F1E9B5E9C9F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C69BEE-0FCC-4C6D-946A-E0DD617234E0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35653824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lede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FF82B3E4-FB28-D27A-E63C-517692B4B21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billede 2">
            <a:extLst>
              <a:ext uri="{FF2B5EF4-FFF2-40B4-BE49-F238E27FC236}">
                <a16:creationId xmlns:a16="http://schemas.microsoft.com/office/drawing/2014/main" id="{003C7E3B-1848-5892-28D9-043342051F9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a-DK"/>
          </a:p>
        </p:txBody>
      </p:sp>
      <p:sp>
        <p:nvSpPr>
          <p:cNvPr id="4" name="Pladsholder til tekst 3">
            <a:extLst>
              <a:ext uri="{FF2B5EF4-FFF2-40B4-BE49-F238E27FC236}">
                <a16:creationId xmlns:a16="http://schemas.microsoft.com/office/drawing/2014/main" id="{61B455A0-42BE-0C4E-BDC3-B36227F3342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5" name="Pladsholder til dato 4">
            <a:extLst>
              <a:ext uri="{FF2B5EF4-FFF2-40B4-BE49-F238E27FC236}">
                <a16:creationId xmlns:a16="http://schemas.microsoft.com/office/drawing/2014/main" id="{7CB56854-252D-36F9-53C4-5F0B7A45CCE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20A772-8221-4306-89A1-2F790E80D1EF}" type="datetimeFigureOut">
              <a:rPr lang="da-DK" smtClean="0"/>
              <a:t>13-03-2025</a:t>
            </a:fld>
            <a:endParaRPr lang="da-DK"/>
          </a:p>
        </p:txBody>
      </p:sp>
      <p:sp>
        <p:nvSpPr>
          <p:cNvPr id="6" name="Pladsholder til sidefod 5">
            <a:extLst>
              <a:ext uri="{FF2B5EF4-FFF2-40B4-BE49-F238E27FC236}">
                <a16:creationId xmlns:a16="http://schemas.microsoft.com/office/drawing/2014/main" id="{35D90BC8-FFF0-A232-9116-6C43BDDEC6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Pladsholder til slidenummer 6">
            <a:extLst>
              <a:ext uri="{FF2B5EF4-FFF2-40B4-BE49-F238E27FC236}">
                <a16:creationId xmlns:a16="http://schemas.microsoft.com/office/drawing/2014/main" id="{40D34053-7663-2162-11D2-4DB3239F57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C69BEE-0FCC-4C6D-946A-E0DD617234E0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88226968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og lodre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C8D10AD1-0814-0EA4-FC25-AF91786CFBC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lodret titel 2">
            <a:extLst>
              <a:ext uri="{FF2B5EF4-FFF2-40B4-BE49-F238E27FC236}">
                <a16:creationId xmlns:a16="http://schemas.microsoft.com/office/drawing/2014/main" id="{6F0C1357-93C9-B479-A653-A83257A59D2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F26688DA-F0C3-D24A-942C-2674C1038BA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20A772-8221-4306-89A1-2F790E80D1EF}" type="datetimeFigureOut">
              <a:rPr lang="da-DK" smtClean="0"/>
              <a:t>13-03-2025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81655717-7A63-C8E5-E86C-DD2E6F2B9C3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F6D0241F-39F5-312D-2A70-7131F95180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C69BEE-0FCC-4C6D-946A-E0DD617234E0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90532558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ret ti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ret titel 1">
            <a:extLst>
              <a:ext uri="{FF2B5EF4-FFF2-40B4-BE49-F238E27FC236}">
                <a16:creationId xmlns:a16="http://schemas.microsoft.com/office/drawing/2014/main" id="{9841F492-A3F4-A25A-C6B5-C115EA1C259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lodret titel 2">
            <a:extLst>
              <a:ext uri="{FF2B5EF4-FFF2-40B4-BE49-F238E27FC236}">
                <a16:creationId xmlns:a16="http://schemas.microsoft.com/office/drawing/2014/main" id="{2352AD4A-9DE4-A97D-D72B-8AFDEDB8213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DB65F5DA-BD4D-D647-7ADF-DDDAD7765D8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20A772-8221-4306-89A1-2F790E80D1EF}" type="datetimeFigureOut">
              <a:rPr lang="da-DK" smtClean="0"/>
              <a:t>13-03-2025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A24FB317-A339-7D71-5A70-8C03C02095B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AFBFB1C1-0D93-9413-F8A4-5D7D73BB238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C69BEE-0FCC-4C6D-946A-E0DD617234E0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67478704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titel 1">
            <a:extLst>
              <a:ext uri="{FF2B5EF4-FFF2-40B4-BE49-F238E27FC236}">
                <a16:creationId xmlns:a16="http://schemas.microsoft.com/office/drawing/2014/main" id="{9071C633-93C4-C361-B49D-52299F7CC48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tekst 2">
            <a:extLst>
              <a:ext uri="{FF2B5EF4-FFF2-40B4-BE49-F238E27FC236}">
                <a16:creationId xmlns:a16="http://schemas.microsoft.com/office/drawing/2014/main" id="{39E6A29B-3300-FC61-42BA-2F5ABEC8B9A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52C306F8-81D2-99C0-33DB-2A4A5F53CF6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3120A772-8221-4306-89A1-2F790E80D1EF}" type="datetimeFigureOut">
              <a:rPr lang="da-DK" smtClean="0"/>
              <a:t>13-03-2025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E8F4A5B5-8D6D-957D-DD31-FF255231211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E5B7EBCC-86CE-BB47-D9A7-BCEE8378CCB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19C69BEE-0FCC-4C6D-946A-E0DD617234E0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51704815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a-DK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0671A8AE-40A1-4631-A6B8-581AFF06548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Billede 4" descr="Stort enkelt træ og lys blå himmel">
            <a:extLst>
              <a:ext uri="{FF2B5EF4-FFF2-40B4-BE49-F238E27FC236}">
                <a16:creationId xmlns:a16="http://schemas.microsoft.com/office/drawing/2014/main" id="{6A04A77D-8DC4-B265-CCD7-87C86E28F3D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3585" b="9091"/>
          <a:stretch/>
        </p:blipFill>
        <p:spPr>
          <a:xfrm>
            <a:off x="3523488" y="10"/>
            <a:ext cx="8668512" cy="6857990"/>
          </a:xfrm>
          <a:prstGeom prst="rect">
            <a:avLst/>
          </a:prstGeom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AB58EF07-17C2-48CF-ABB0-EEF1F17CB8F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" y="0"/>
            <a:ext cx="9339206" cy="6858000"/>
          </a:xfrm>
          <a:prstGeom prst="rect">
            <a:avLst/>
          </a:prstGeom>
          <a:gradFill>
            <a:gsLst>
              <a:gs pos="58000">
                <a:schemeClr val="tx1"/>
              </a:gs>
              <a:gs pos="33000">
                <a:schemeClr val="tx1">
                  <a:alpha val="64000"/>
                </a:schemeClr>
              </a:gs>
              <a:gs pos="0">
                <a:schemeClr val="tx1">
                  <a:alpha val="0"/>
                </a:schemeClr>
              </a:gs>
              <a:gs pos="100000">
                <a:schemeClr val="tx1"/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C79ADE14-8218-B83A-B80B-BFF6656FA28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77981" y="1122363"/>
            <a:ext cx="4023360" cy="3204134"/>
          </a:xfrm>
        </p:spPr>
        <p:txBody>
          <a:bodyPr anchor="b">
            <a:normAutofit/>
          </a:bodyPr>
          <a:lstStyle/>
          <a:p>
            <a:pPr algn="l"/>
            <a:r>
              <a:rPr lang="da-DK" sz="4800">
                <a:solidFill>
                  <a:schemeClr val="bg1"/>
                </a:solidFill>
              </a:rPr>
              <a:t>Projekt stoicisme</a:t>
            </a:r>
          </a:p>
        </p:txBody>
      </p:sp>
      <p:sp>
        <p:nvSpPr>
          <p:cNvPr id="3" name="Undertitel 2">
            <a:extLst>
              <a:ext uri="{FF2B5EF4-FFF2-40B4-BE49-F238E27FC236}">
                <a16:creationId xmlns:a16="http://schemas.microsoft.com/office/drawing/2014/main" id="{EACCE810-6F4F-72CD-0ACE-78ADE649EEB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77980" y="4872922"/>
            <a:ext cx="4023359" cy="1208141"/>
          </a:xfrm>
        </p:spPr>
        <p:txBody>
          <a:bodyPr>
            <a:normAutofit/>
          </a:bodyPr>
          <a:lstStyle/>
          <a:p>
            <a:pPr algn="l"/>
            <a:r>
              <a:rPr lang="da-DK" sz="2000">
                <a:solidFill>
                  <a:schemeClr val="bg1"/>
                </a:solidFill>
              </a:rPr>
              <a:t>Reklamefremstød for ny virksomhed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AF2F604E-43BE-4DC3-B983-E071523364F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759921" y="346791"/>
            <a:ext cx="146304" cy="70408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08C9B587-E65E-4B52-B37C-ABEBB6E8792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81029" y="4546920"/>
            <a:ext cx="3977640" cy="18288"/>
          </a:xfrm>
          <a:prstGeom prst="rect">
            <a:avLst/>
          </a:prstGeom>
          <a:solidFill>
            <a:schemeClr val="tx1"/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6809561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4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2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4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E8A8EAB8-D2FF-444D-B34B-7D32F106AD0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>
              <a:lumMod val="95000"/>
              <a:lumOff val="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463E5D1E-2432-00FB-EA1E-106D508C599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14141" y="1450655"/>
            <a:ext cx="3932030" cy="3956690"/>
          </a:xfrm>
        </p:spPr>
        <p:txBody>
          <a:bodyPr anchor="ctr">
            <a:normAutofit/>
          </a:bodyPr>
          <a:lstStyle/>
          <a:p>
            <a:r>
              <a:rPr lang="da-DK" sz="6200">
                <a:solidFill>
                  <a:schemeClr val="bg1"/>
                </a:solidFill>
              </a:rPr>
              <a:t>Beskrivelse</a:t>
            </a:r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067633D1-6EE6-4118-B9F0-B363477BEE7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1014141" y="1450655"/>
            <a:ext cx="3932030" cy="0"/>
          </a:xfrm>
          <a:prstGeom prst="line">
            <a:avLst/>
          </a:prstGeom>
          <a:ln w="127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4AD7FFC6-42A9-49CB-B5E9-B3F6B038331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1014141" y="5408571"/>
            <a:ext cx="3932030" cy="0"/>
          </a:xfrm>
          <a:prstGeom prst="line">
            <a:avLst/>
          </a:prstGeom>
          <a:ln w="127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8486C5BB-7C6E-79AD-F40F-72E96309995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6000" y="1108061"/>
            <a:ext cx="5008901" cy="4571972"/>
          </a:xfrm>
        </p:spPr>
        <p:txBody>
          <a:bodyPr anchor="ctr">
            <a:normAutofit/>
          </a:bodyPr>
          <a:lstStyle/>
          <a:p>
            <a:r>
              <a:rPr lang="da-DK" sz="2000" dirty="0">
                <a:solidFill>
                  <a:schemeClr val="bg1"/>
                </a:solidFill>
              </a:rPr>
              <a:t>I er en nystartet virksomhed, der skal finde kunder.</a:t>
            </a:r>
          </a:p>
          <a:p>
            <a:r>
              <a:rPr lang="da-DK" sz="2000" dirty="0">
                <a:solidFill>
                  <a:schemeClr val="bg1"/>
                </a:solidFill>
              </a:rPr>
              <a:t>Jeres produkt er, at tilbyde træning, coaching, hjælp til at komme ovenpå igen og jeres udgangspunkt er de stoiske grundprincipper (fra Seneca og Marcus Aurelius).</a:t>
            </a:r>
          </a:p>
          <a:p>
            <a:r>
              <a:rPr lang="da-DK" sz="2000" dirty="0">
                <a:solidFill>
                  <a:schemeClr val="bg1"/>
                </a:solidFill>
              </a:rPr>
              <a:t>Derfor skal I lave en reklamebrochure, reklameplakat eller reklamefilm, der skal fange kunderne.</a:t>
            </a:r>
          </a:p>
        </p:txBody>
      </p:sp>
    </p:spTree>
    <p:extLst>
      <p:ext uri="{BB962C8B-B14F-4D97-AF65-F5344CB8AC3E}">
        <p14:creationId xmlns:p14="http://schemas.microsoft.com/office/powerpoint/2010/main" val="166922292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5">
            <a:extLst>
              <a:ext uri="{FF2B5EF4-FFF2-40B4-BE49-F238E27FC236}">
                <a16:creationId xmlns:a16="http://schemas.microsoft.com/office/drawing/2014/main" id="{E8A8EAB8-D2FF-444D-B34B-7D32F106AD0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>
              <a:lumMod val="95000"/>
              <a:lumOff val="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31C4D7DD-133B-F28C-713E-C4104D8A047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448721"/>
            <a:ext cx="4707671" cy="1225650"/>
          </a:xfrm>
        </p:spPr>
        <p:txBody>
          <a:bodyPr anchor="b">
            <a:normAutofit/>
          </a:bodyPr>
          <a:lstStyle/>
          <a:p>
            <a:r>
              <a:rPr lang="da-DK" sz="3800">
                <a:solidFill>
                  <a:schemeClr val="bg1"/>
                </a:solidFill>
              </a:rPr>
              <a:t>Produktkrav</a:t>
            </a:r>
          </a:p>
        </p:txBody>
      </p: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EEA38897-7BA3-4408-8083-3235339C4A6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831873" y="1749756"/>
            <a:ext cx="4718304" cy="0"/>
          </a:xfrm>
          <a:prstGeom prst="line">
            <a:avLst/>
          </a:prstGeom>
          <a:ln w="127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19AF1757-2B9F-7AD9-CBAA-9E866049A57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97769" y="1909192"/>
            <a:ext cx="4586513" cy="3647710"/>
          </a:xfrm>
        </p:spPr>
        <p:txBody>
          <a:bodyPr>
            <a:normAutofit/>
          </a:bodyPr>
          <a:lstStyle/>
          <a:p>
            <a:r>
              <a:rPr lang="da-DK" sz="1700" dirty="0">
                <a:solidFill>
                  <a:schemeClr val="bg1"/>
                </a:solidFill>
              </a:rPr>
              <a:t>Der skal være en fængende og inspirerende tekst/beskrivelse af det I tilbyder – noget I selv ville blive fanget af</a:t>
            </a:r>
          </a:p>
          <a:p>
            <a:r>
              <a:rPr lang="da-DK" sz="1700" dirty="0">
                <a:solidFill>
                  <a:schemeClr val="bg1"/>
                </a:solidFill>
              </a:rPr>
              <a:t>Der skal være beskrivelse af 4-5 specielle øvelser I tilbyder</a:t>
            </a:r>
          </a:p>
          <a:p>
            <a:r>
              <a:rPr lang="da-DK" sz="1700" dirty="0">
                <a:solidFill>
                  <a:schemeClr val="bg1"/>
                </a:solidFill>
              </a:rPr>
              <a:t>2-3 billeder/situationer der viser jeres øvelser i brug – I skal selv være med, så I må ikke finde det på nettet</a:t>
            </a:r>
          </a:p>
          <a:p>
            <a:r>
              <a:rPr lang="da-DK" sz="1700" dirty="0">
                <a:solidFill>
                  <a:schemeClr val="bg1"/>
                </a:solidFill>
              </a:rPr>
              <a:t>En fantasifuld og spændende baggrundshistorie, hvor I fortæller om jeres uddannelse/træning indenfor feltet</a:t>
            </a:r>
          </a:p>
          <a:p>
            <a:r>
              <a:rPr lang="da-DK" sz="1700" dirty="0">
                <a:solidFill>
                  <a:schemeClr val="bg1"/>
                </a:solidFill>
              </a:rPr>
              <a:t>2-3 kundefeedbacks der fortæller om deres oplevelser</a:t>
            </a:r>
          </a:p>
        </p:txBody>
      </p:sp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id="{F11AD06B-AB20-4097-8606-5DA00DBACE8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834027" y="5707672"/>
            <a:ext cx="4713997" cy="0"/>
          </a:xfrm>
          <a:prstGeom prst="line">
            <a:avLst/>
          </a:prstGeom>
          <a:ln w="127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" name="Picture 4">
            <a:extLst>
              <a:ext uri="{FF2B5EF4-FFF2-40B4-BE49-F238E27FC236}">
                <a16:creationId xmlns:a16="http://schemas.microsoft.com/office/drawing/2014/main" id="{83ACFAC1-BB6E-4EDE-BC5F-80A51228F4C1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25564" r="24380"/>
          <a:stretch/>
        </p:blipFill>
        <p:spPr>
          <a:xfrm>
            <a:off x="6525453" y="245134"/>
            <a:ext cx="5666547" cy="63677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8823267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5A0118C5-4F8D-4CF4-BADD-53FEACC6C42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D8C45000-A857-D6C5-9C0D-F461AB17C8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02368" y="694268"/>
            <a:ext cx="3553510" cy="5477932"/>
          </a:xfrm>
        </p:spPr>
        <p:txBody>
          <a:bodyPr>
            <a:normAutofit/>
          </a:bodyPr>
          <a:lstStyle/>
          <a:p>
            <a:pPr algn="ctr"/>
            <a:r>
              <a:rPr lang="da-DK">
                <a:solidFill>
                  <a:schemeClr val="bg1"/>
                </a:solidFill>
              </a:rPr>
              <a:t>Nå ja…</a:t>
            </a:r>
          </a:p>
        </p:txBody>
      </p:sp>
      <p:grpSp>
        <p:nvGrpSpPr>
          <p:cNvPr id="10" name="Graphic 38">
            <a:extLst>
              <a:ext uri="{FF2B5EF4-FFF2-40B4-BE49-F238E27FC236}">
                <a16:creationId xmlns:a16="http://schemas.microsoft.com/office/drawing/2014/main" id="{1E8369D0-2C3B-4E27-AC6C-A246AC28CDA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202912"/>
            <a:ext cx="1910252" cy="709660"/>
            <a:chOff x="2267504" y="2540250"/>
            <a:chExt cx="1990951" cy="739640"/>
          </a:xfrm>
          <a:solidFill>
            <a:schemeClr val="bg1"/>
          </a:solidFill>
        </p:grpSpPr>
        <p:sp>
          <p:nvSpPr>
            <p:cNvPr id="11" name="Freeform: Shape 10">
              <a:extLst>
                <a:ext uri="{FF2B5EF4-FFF2-40B4-BE49-F238E27FC236}">
                  <a16:creationId xmlns:a16="http://schemas.microsoft.com/office/drawing/2014/main" id="{A3D5586F-4573-4C57-9793-1EBFDC89634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2267504" y="2540250"/>
              <a:ext cx="1990951" cy="286230"/>
            </a:xfrm>
            <a:custGeom>
              <a:avLst/>
              <a:gdLst>
                <a:gd name="connsiteX0" fmla="*/ 1489414 w 1990951"/>
                <a:gd name="connsiteY0" fmla="*/ 286231 h 286230"/>
                <a:gd name="connsiteX1" fmla="*/ 1243712 w 1990951"/>
                <a:gd name="connsiteY1" fmla="*/ 40528 h 286230"/>
                <a:gd name="connsiteX2" fmla="*/ 995476 w 1990951"/>
                <a:gd name="connsiteY2" fmla="*/ 286231 h 286230"/>
                <a:gd name="connsiteX3" fmla="*/ 749773 w 1990951"/>
                <a:gd name="connsiteY3" fmla="*/ 40528 h 286230"/>
                <a:gd name="connsiteX4" fmla="*/ 504071 w 1990951"/>
                <a:gd name="connsiteY4" fmla="*/ 286231 h 286230"/>
                <a:gd name="connsiteX5" fmla="*/ 255835 w 1990951"/>
                <a:gd name="connsiteY5" fmla="*/ 40528 h 286230"/>
                <a:gd name="connsiteX6" fmla="*/ 20264 w 1990951"/>
                <a:gd name="connsiteY6" fmla="*/ 276099 h 286230"/>
                <a:gd name="connsiteX7" fmla="*/ 0 w 1990951"/>
                <a:gd name="connsiteY7" fmla="*/ 255835 h 286230"/>
                <a:gd name="connsiteX8" fmla="*/ 255835 w 1990951"/>
                <a:gd name="connsiteY8" fmla="*/ 0 h 286230"/>
                <a:gd name="connsiteX9" fmla="*/ 504071 w 1990951"/>
                <a:gd name="connsiteY9" fmla="*/ 245703 h 286230"/>
                <a:gd name="connsiteX10" fmla="*/ 749773 w 1990951"/>
                <a:gd name="connsiteY10" fmla="*/ 0 h 286230"/>
                <a:gd name="connsiteX11" fmla="*/ 995476 w 1990951"/>
                <a:gd name="connsiteY11" fmla="*/ 245703 h 286230"/>
                <a:gd name="connsiteX12" fmla="*/ 1243712 w 1990951"/>
                <a:gd name="connsiteY12" fmla="*/ 0 h 286230"/>
                <a:gd name="connsiteX13" fmla="*/ 1489414 w 1990951"/>
                <a:gd name="connsiteY13" fmla="*/ 245703 h 286230"/>
                <a:gd name="connsiteX14" fmla="*/ 1735117 w 1990951"/>
                <a:gd name="connsiteY14" fmla="*/ 0 h 286230"/>
                <a:gd name="connsiteX15" fmla="*/ 1990952 w 1990951"/>
                <a:gd name="connsiteY15" fmla="*/ 255835 h 286230"/>
                <a:gd name="connsiteX16" fmla="*/ 1973221 w 1990951"/>
                <a:gd name="connsiteY16" fmla="*/ 276099 h 286230"/>
                <a:gd name="connsiteX17" fmla="*/ 1735117 w 1990951"/>
                <a:gd name="connsiteY17" fmla="*/ 40528 h 2862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1990951" h="286230">
                  <a:moveTo>
                    <a:pt x="1489414" y="286231"/>
                  </a:moveTo>
                  <a:lnTo>
                    <a:pt x="1243712" y="40528"/>
                  </a:lnTo>
                  <a:lnTo>
                    <a:pt x="995476" y="286231"/>
                  </a:lnTo>
                  <a:lnTo>
                    <a:pt x="749773" y="40528"/>
                  </a:lnTo>
                  <a:lnTo>
                    <a:pt x="504071" y="286231"/>
                  </a:lnTo>
                  <a:lnTo>
                    <a:pt x="255835" y="40528"/>
                  </a:lnTo>
                  <a:lnTo>
                    <a:pt x="20264" y="276099"/>
                  </a:lnTo>
                  <a:lnTo>
                    <a:pt x="0" y="255835"/>
                  </a:lnTo>
                  <a:lnTo>
                    <a:pt x="255835" y="0"/>
                  </a:lnTo>
                  <a:lnTo>
                    <a:pt x="504071" y="245703"/>
                  </a:lnTo>
                  <a:lnTo>
                    <a:pt x="749773" y="0"/>
                  </a:lnTo>
                  <a:lnTo>
                    <a:pt x="995476" y="245703"/>
                  </a:lnTo>
                  <a:lnTo>
                    <a:pt x="1243712" y="0"/>
                  </a:lnTo>
                  <a:lnTo>
                    <a:pt x="1489414" y="245703"/>
                  </a:lnTo>
                  <a:lnTo>
                    <a:pt x="1735117" y="0"/>
                  </a:lnTo>
                  <a:lnTo>
                    <a:pt x="1990952" y="255835"/>
                  </a:lnTo>
                  <a:lnTo>
                    <a:pt x="1973221" y="276099"/>
                  </a:lnTo>
                  <a:lnTo>
                    <a:pt x="1735117" y="40528"/>
                  </a:lnTo>
                  <a:close/>
                </a:path>
              </a:pathLst>
            </a:custGeom>
            <a:grpFill/>
            <a:ln w="2532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2" name="Freeform: Shape 11">
              <a:extLst>
                <a:ext uri="{FF2B5EF4-FFF2-40B4-BE49-F238E27FC236}">
                  <a16:creationId xmlns:a16="http://schemas.microsoft.com/office/drawing/2014/main" id="{5EED35EF-93A0-4921-941C-ECC67AE2A4D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2267504" y="2993660"/>
              <a:ext cx="1990951" cy="286230"/>
            </a:xfrm>
            <a:custGeom>
              <a:avLst/>
              <a:gdLst>
                <a:gd name="connsiteX0" fmla="*/ 1489414 w 1990951"/>
                <a:gd name="connsiteY0" fmla="*/ 286231 h 286230"/>
                <a:gd name="connsiteX1" fmla="*/ 1243712 w 1990951"/>
                <a:gd name="connsiteY1" fmla="*/ 40528 h 286230"/>
                <a:gd name="connsiteX2" fmla="*/ 995476 w 1990951"/>
                <a:gd name="connsiteY2" fmla="*/ 286231 h 286230"/>
                <a:gd name="connsiteX3" fmla="*/ 749773 w 1990951"/>
                <a:gd name="connsiteY3" fmla="*/ 40528 h 286230"/>
                <a:gd name="connsiteX4" fmla="*/ 504071 w 1990951"/>
                <a:gd name="connsiteY4" fmla="*/ 286231 h 286230"/>
                <a:gd name="connsiteX5" fmla="*/ 255835 w 1990951"/>
                <a:gd name="connsiteY5" fmla="*/ 40528 h 286230"/>
                <a:gd name="connsiteX6" fmla="*/ 20264 w 1990951"/>
                <a:gd name="connsiteY6" fmla="*/ 276099 h 286230"/>
                <a:gd name="connsiteX7" fmla="*/ 0 w 1990951"/>
                <a:gd name="connsiteY7" fmla="*/ 258368 h 286230"/>
                <a:gd name="connsiteX8" fmla="*/ 255835 w 1990951"/>
                <a:gd name="connsiteY8" fmla="*/ 0 h 286230"/>
                <a:gd name="connsiteX9" fmla="*/ 504071 w 1990951"/>
                <a:gd name="connsiteY9" fmla="*/ 248236 h 286230"/>
                <a:gd name="connsiteX10" fmla="*/ 749773 w 1990951"/>
                <a:gd name="connsiteY10" fmla="*/ 0 h 286230"/>
                <a:gd name="connsiteX11" fmla="*/ 995476 w 1990951"/>
                <a:gd name="connsiteY11" fmla="*/ 248236 h 286230"/>
                <a:gd name="connsiteX12" fmla="*/ 1243712 w 1990951"/>
                <a:gd name="connsiteY12" fmla="*/ 0 h 286230"/>
                <a:gd name="connsiteX13" fmla="*/ 1489414 w 1990951"/>
                <a:gd name="connsiteY13" fmla="*/ 248236 h 286230"/>
                <a:gd name="connsiteX14" fmla="*/ 1735117 w 1990951"/>
                <a:gd name="connsiteY14" fmla="*/ 0 h 286230"/>
                <a:gd name="connsiteX15" fmla="*/ 1990952 w 1990951"/>
                <a:gd name="connsiteY15" fmla="*/ 258368 h 286230"/>
                <a:gd name="connsiteX16" fmla="*/ 1973221 w 1990951"/>
                <a:gd name="connsiteY16" fmla="*/ 276099 h 286230"/>
                <a:gd name="connsiteX17" fmla="*/ 1735117 w 1990951"/>
                <a:gd name="connsiteY17" fmla="*/ 40528 h 2862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1990951" h="286230">
                  <a:moveTo>
                    <a:pt x="1489414" y="286231"/>
                  </a:moveTo>
                  <a:lnTo>
                    <a:pt x="1243712" y="40528"/>
                  </a:lnTo>
                  <a:lnTo>
                    <a:pt x="995476" y="286231"/>
                  </a:lnTo>
                  <a:lnTo>
                    <a:pt x="749773" y="40528"/>
                  </a:lnTo>
                  <a:lnTo>
                    <a:pt x="504071" y="286231"/>
                  </a:lnTo>
                  <a:lnTo>
                    <a:pt x="255835" y="40528"/>
                  </a:lnTo>
                  <a:lnTo>
                    <a:pt x="20264" y="276099"/>
                  </a:lnTo>
                  <a:lnTo>
                    <a:pt x="0" y="258368"/>
                  </a:lnTo>
                  <a:lnTo>
                    <a:pt x="255835" y="0"/>
                  </a:lnTo>
                  <a:lnTo>
                    <a:pt x="504071" y="248236"/>
                  </a:lnTo>
                  <a:lnTo>
                    <a:pt x="749773" y="0"/>
                  </a:lnTo>
                  <a:lnTo>
                    <a:pt x="995476" y="248236"/>
                  </a:lnTo>
                  <a:lnTo>
                    <a:pt x="1243712" y="0"/>
                  </a:lnTo>
                  <a:lnTo>
                    <a:pt x="1489414" y="248236"/>
                  </a:lnTo>
                  <a:lnTo>
                    <a:pt x="1735117" y="0"/>
                  </a:lnTo>
                  <a:lnTo>
                    <a:pt x="1990952" y="258368"/>
                  </a:lnTo>
                  <a:lnTo>
                    <a:pt x="1973221" y="276099"/>
                  </a:lnTo>
                  <a:lnTo>
                    <a:pt x="1735117" y="40528"/>
                  </a:lnTo>
                  <a:close/>
                </a:path>
              </a:pathLst>
            </a:custGeom>
            <a:grpFill/>
            <a:ln w="2532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14" name="Graphic 4">
            <a:extLst>
              <a:ext uri="{FF2B5EF4-FFF2-40B4-BE49-F238E27FC236}">
                <a16:creationId xmlns:a16="http://schemas.microsoft.com/office/drawing/2014/main" id="{C6F74901-2A71-43C3-837C-27CCD6B6D63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4737426" y="2203010"/>
            <a:ext cx="975169" cy="975171"/>
            <a:chOff x="5829300" y="3162300"/>
            <a:chExt cx="532256" cy="532257"/>
          </a:xfrm>
          <a:solidFill>
            <a:schemeClr val="bg1"/>
          </a:solidFill>
        </p:grpSpPr>
        <p:sp>
          <p:nvSpPr>
            <p:cNvPr id="15" name="Freeform: Shape 14">
              <a:extLst>
                <a:ext uri="{FF2B5EF4-FFF2-40B4-BE49-F238E27FC236}">
                  <a16:creationId xmlns:a16="http://schemas.microsoft.com/office/drawing/2014/main" id="{A92DF49A-063A-4F60-BE30-D268264925C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59208" y="3192208"/>
              <a:ext cx="112966" cy="112966"/>
            </a:xfrm>
            <a:custGeom>
              <a:avLst/>
              <a:gdLst>
                <a:gd name="connsiteX0" fmla="*/ 112967 w 112966"/>
                <a:gd name="connsiteY0" fmla="*/ 0 h 112966"/>
                <a:gd name="connsiteX1" fmla="*/ 0 w 112966"/>
                <a:gd name="connsiteY1" fmla="*/ 112967 h 112966"/>
                <a:gd name="connsiteX2" fmla="*/ 112967 w 112966"/>
                <a:gd name="connsiteY2" fmla="*/ 0 h 1129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12966" h="112966">
                  <a:moveTo>
                    <a:pt x="112967" y="0"/>
                  </a:moveTo>
                  <a:lnTo>
                    <a:pt x="0" y="112967"/>
                  </a:lnTo>
                  <a:cubicBezTo>
                    <a:pt x="25356" y="64747"/>
                    <a:pt x="64747" y="25356"/>
                    <a:pt x="112967" y="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6" name="Freeform: Shape 15">
              <a:extLst>
                <a:ext uri="{FF2B5EF4-FFF2-40B4-BE49-F238E27FC236}">
                  <a16:creationId xmlns:a16="http://schemas.microsoft.com/office/drawing/2014/main" id="{70DCBBE0-7DEE-43ED-BEE3-ABB179CFC1D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31205" y="3164205"/>
              <a:ext cx="230314" cy="230314"/>
            </a:xfrm>
            <a:custGeom>
              <a:avLst/>
              <a:gdLst>
                <a:gd name="connsiteX0" fmla="*/ 230314 w 230314"/>
                <a:gd name="connsiteY0" fmla="*/ 0 h 230314"/>
                <a:gd name="connsiteX1" fmla="*/ 0 w 230314"/>
                <a:gd name="connsiteY1" fmla="*/ 230314 h 230314"/>
                <a:gd name="connsiteX2" fmla="*/ 3524 w 230314"/>
                <a:gd name="connsiteY2" fmla="*/ 209550 h 230314"/>
                <a:gd name="connsiteX3" fmla="*/ 209550 w 230314"/>
                <a:gd name="connsiteY3" fmla="*/ 3524 h 230314"/>
                <a:gd name="connsiteX4" fmla="*/ 230314 w 230314"/>
                <a:gd name="connsiteY4" fmla="*/ 0 h 2303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30314" h="230314">
                  <a:moveTo>
                    <a:pt x="230314" y="0"/>
                  </a:moveTo>
                  <a:lnTo>
                    <a:pt x="0" y="230314"/>
                  </a:lnTo>
                  <a:cubicBezTo>
                    <a:pt x="953" y="223361"/>
                    <a:pt x="2095" y="216408"/>
                    <a:pt x="3524" y="209550"/>
                  </a:cubicBezTo>
                  <a:lnTo>
                    <a:pt x="209550" y="3524"/>
                  </a:lnTo>
                  <a:cubicBezTo>
                    <a:pt x="216408" y="2095"/>
                    <a:pt x="223361" y="953"/>
                    <a:pt x="230314" y="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7" name="Freeform: Shape 16">
              <a:extLst>
                <a:ext uri="{FF2B5EF4-FFF2-40B4-BE49-F238E27FC236}">
                  <a16:creationId xmlns:a16="http://schemas.microsoft.com/office/drawing/2014/main" id="{539FE8DF-D1B2-4074-9BDF-C458EA01234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29300" y="3162300"/>
              <a:ext cx="294131" cy="294131"/>
            </a:xfrm>
            <a:custGeom>
              <a:avLst/>
              <a:gdLst>
                <a:gd name="connsiteX0" fmla="*/ 294132 w 294131"/>
                <a:gd name="connsiteY0" fmla="*/ 1238 h 294131"/>
                <a:gd name="connsiteX1" fmla="*/ 1238 w 294131"/>
                <a:gd name="connsiteY1" fmla="*/ 294132 h 294131"/>
                <a:gd name="connsiteX2" fmla="*/ 0 w 294131"/>
                <a:gd name="connsiteY2" fmla="*/ 278225 h 294131"/>
                <a:gd name="connsiteX3" fmla="*/ 278225 w 294131"/>
                <a:gd name="connsiteY3" fmla="*/ 0 h 294131"/>
                <a:gd name="connsiteX4" fmla="*/ 294132 w 294131"/>
                <a:gd name="connsiteY4" fmla="*/ 1238 h 2941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94131" h="294131">
                  <a:moveTo>
                    <a:pt x="294132" y="1238"/>
                  </a:moveTo>
                  <a:lnTo>
                    <a:pt x="1238" y="294132"/>
                  </a:lnTo>
                  <a:cubicBezTo>
                    <a:pt x="667" y="288893"/>
                    <a:pt x="0" y="283559"/>
                    <a:pt x="0" y="278225"/>
                  </a:cubicBezTo>
                  <a:lnTo>
                    <a:pt x="278225" y="0"/>
                  </a:lnTo>
                  <a:cubicBezTo>
                    <a:pt x="283559" y="0"/>
                    <a:pt x="288893" y="667"/>
                    <a:pt x="294132" y="123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8" name="Freeform: Shape 17">
              <a:extLst>
                <a:ext uri="{FF2B5EF4-FFF2-40B4-BE49-F238E27FC236}">
                  <a16:creationId xmlns:a16="http://schemas.microsoft.com/office/drawing/2014/main" id="{61C143B5-6E24-417D-A035-65747A8E9D5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37205" y="3170110"/>
              <a:ext cx="337184" cy="337280"/>
            </a:xfrm>
            <a:custGeom>
              <a:avLst/>
              <a:gdLst>
                <a:gd name="connsiteX0" fmla="*/ 337185 w 337184"/>
                <a:gd name="connsiteY0" fmla="*/ 3905 h 337280"/>
                <a:gd name="connsiteX1" fmla="*/ 3810 w 337184"/>
                <a:gd name="connsiteY1" fmla="*/ 337280 h 337280"/>
                <a:gd name="connsiteX2" fmla="*/ 0 w 337184"/>
                <a:gd name="connsiteY2" fmla="*/ 323850 h 337280"/>
                <a:gd name="connsiteX3" fmla="*/ 323850 w 337184"/>
                <a:gd name="connsiteY3" fmla="*/ 0 h 337280"/>
                <a:gd name="connsiteX4" fmla="*/ 337185 w 337184"/>
                <a:gd name="connsiteY4" fmla="*/ 3905 h 3372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37184" h="337280">
                  <a:moveTo>
                    <a:pt x="337185" y="3905"/>
                  </a:moveTo>
                  <a:lnTo>
                    <a:pt x="3810" y="337280"/>
                  </a:lnTo>
                  <a:cubicBezTo>
                    <a:pt x="2381" y="332899"/>
                    <a:pt x="1143" y="328422"/>
                    <a:pt x="0" y="323850"/>
                  </a:cubicBezTo>
                  <a:lnTo>
                    <a:pt x="323850" y="0"/>
                  </a:lnTo>
                  <a:cubicBezTo>
                    <a:pt x="328327" y="1715"/>
                    <a:pt x="332804" y="2477"/>
                    <a:pt x="337185" y="390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9" name="Freeform: Shape 18">
              <a:extLst>
                <a:ext uri="{FF2B5EF4-FFF2-40B4-BE49-F238E27FC236}">
                  <a16:creationId xmlns:a16="http://schemas.microsoft.com/office/drawing/2014/main" id="{0331ED8C-8819-4FFB-BF3C-FDA6A90D4BC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53207" y="3186207"/>
              <a:ext cx="364617" cy="364617"/>
            </a:xfrm>
            <a:custGeom>
              <a:avLst/>
              <a:gdLst>
                <a:gd name="connsiteX0" fmla="*/ 364617 w 364617"/>
                <a:gd name="connsiteY0" fmla="*/ 5620 h 364617"/>
                <a:gd name="connsiteX1" fmla="*/ 5620 w 364617"/>
                <a:gd name="connsiteY1" fmla="*/ 364617 h 364617"/>
                <a:gd name="connsiteX2" fmla="*/ 0 w 364617"/>
                <a:gd name="connsiteY2" fmla="*/ 353187 h 364617"/>
                <a:gd name="connsiteX3" fmla="*/ 353187 w 364617"/>
                <a:gd name="connsiteY3" fmla="*/ 0 h 364617"/>
                <a:gd name="connsiteX4" fmla="*/ 364617 w 364617"/>
                <a:gd name="connsiteY4" fmla="*/ 5620 h 36461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64617" h="364617">
                  <a:moveTo>
                    <a:pt x="364617" y="5620"/>
                  </a:moveTo>
                  <a:lnTo>
                    <a:pt x="5620" y="364617"/>
                  </a:lnTo>
                  <a:cubicBezTo>
                    <a:pt x="3620" y="360902"/>
                    <a:pt x="1715" y="357092"/>
                    <a:pt x="0" y="353187"/>
                  </a:cubicBezTo>
                  <a:lnTo>
                    <a:pt x="353187" y="0"/>
                  </a:lnTo>
                  <a:cubicBezTo>
                    <a:pt x="357092" y="1715"/>
                    <a:pt x="360902" y="3715"/>
                    <a:pt x="364617" y="562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0" name="Freeform: Shape 19">
              <a:extLst>
                <a:ext uri="{FF2B5EF4-FFF2-40B4-BE49-F238E27FC236}">
                  <a16:creationId xmlns:a16="http://schemas.microsoft.com/office/drawing/2014/main" id="{2A39574D-5ECC-4A94-9CB6-646D90DA5A6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75305" y="3208305"/>
              <a:ext cx="380238" cy="380238"/>
            </a:xfrm>
            <a:custGeom>
              <a:avLst/>
              <a:gdLst>
                <a:gd name="connsiteX0" fmla="*/ 380238 w 380238"/>
                <a:gd name="connsiteY0" fmla="*/ 7239 h 380238"/>
                <a:gd name="connsiteX1" fmla="*/ 7239 w 380238"/>
                <a:gd name="connsiteY1" fmla="*/ 380238 h 380238"/>
                <a:gd name="connsiteX2" fmla="*/ 0 w 380238"/>
                <a:gd name="connsiteY2" fmla="*/ 370713 h 380238"/>
                <a:gd name="connsiteX3" fmla="*/ 370237 w 380238"/>
                <a:gd name="connsiteY3" fmla="*/ 0 h 380238"/>
                <a:gd name="connsiteX4" fmla="*/ 380238 w 380238"/>
                <a:gd name="connsiteY4" fmla="*/ 7239 h 3802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80238" h="380238">
                  <a:moveTo>
                    <a:pt x="380238" y="7239"/>
                  </a:moveTo>
                  <a:lnTo>
                    <a:pt x="7239" y="380238"/>
                  </a:lnTo>
                  <a:cubicBezTo>
                    <a:pt x="4763" y="377000"/>
                    <a:pt x="2381" y="373571"/>
                    <a:pt x="0" y="370713"/>
                  </a:cubicBezTo>
                  <a:lnTo>
                    <a:pt x="370237" y="0"/>
                  </a:lnTo>
                  <a:cubicBezTo>
                    <a:pt x="373571" y="2381"/>
                    <a:pt x="377000" y="4763"/>
                    <a:pt x="380238" y="723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1" name="Freeform: Shape 20">
              <a:extLst>
                <a:ext uri="{FF2B5EF4-FFF2-40B4-BE49-F238E27FC236}">
                  <a16:creationId xmlns:a16="http://schemas.microsoft.com/office/drawing/2014/main" id="{6A73D6F7-977D-4026-8F68-CA63C162C6D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02832" y="3235832"/>
              <a:ext cx="385191" cy="385191"/>
            </a:xfrm>
            <a:custGeom>
              <a:avLst/>
              <a:gdLst>
                <a:gd name="connsiteX0" fmla="*/ 380905 w 385191"/>
                <a:gd name="connsiteY0" fmla="*/ 4286 h 385191"/>
                <a:gd name="connsiteX1" fmla="*/ 385191 w 385191"/>
                <a:gd name="connsiteY1" fmla="*/ 8573 h 385191"/>
                <a:gd name="connsiteX2" fmla="*/ 8573 w 385191"/>
                <a:gd name="connsiteY2" fmla="*/ 385191 h 385191"/>
                <a:gd name="connsiteX3" fmla="*/ 4286 w 385191"/>
                <a:gd name="connsiteY3" fmla="*/ 380905 h 385191"/>
                <a:gd name="connsiteX4" fmla="*/ 0 w 385191"/>
                <a:gd name="connsiteY4" fmla="*/ 376523 h 385191"/>
                <a:gd name="connsiteX5" fmla="*/ 376523 w 385191"/>
                <a:gd name="connsiteY5" fmla="*/ 0 h 385191"/>
                <a:gd name="connsiteX6" fmla="*/ 380905 w 385191"/>
                <a:gd name="connsiteY6" fmla="*/ 4286 h 38519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385191" h="385191">
                  <a:moveTo>
                    <a:pt x="380905" y="4286"/>
                  </a:moveTo>
                  <a:lnTo>
                    <a:pt x="385191" y="8573"/>
                  </a:lnTo>
                  <a:lnTo>
                    <a:pt x="8573" y="385191"/>
                  </a:lnTo>
                  <a:lnTo>
                    <a:pt x="4286" y="380905"/>
                  </a:lnTo>
                  <a:cubicBezTo>
                    <a:pt x="2762" y="379476"/>
                    <a:pt x="1334" y="377952"/>
                    <a:pt x="0" y="376523"/>
                  </a:cubicBezTo>
                  <a:lnTo>
                    <a:pt x="376523" y="0"/>
                  </a:lnTo>
                  <a:cubicBezTo>
                    <a:pt x="377952" y="1334"/>
                    <a:pt x="379476" y="2667"/>
                    <a:pt x="380905" y="4286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2" name="Freeform: Shape 21">
              <a:extLst>
                <a:ext uri="{FF2B5EF4-FFF2-40B4-BE49-F238E27FC236}">
                  <a16:creationId xmlns:a16="http://schemas.microsoft.com/office/drawing/2014/main" id="{56348370-4FD9-4A99-BB05-944D5B0B0E6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35789" y="3268313"/>
              <a:ext cx="379761" cy="380237"/>
            </a:xfrm>
            <a:custGeom>
              <a:avLst/>
              <a:gdLst>
                <a:gd name="connsiteX0" fmla="*/ 372428 w 379761"/>
                <a:gd name="connsiteY0" fmla="*/ 0 h 380237"/>
                <a:gd name="connsiteX1" fmla="*/ 379762 w 379761"/>
                <a:gd name="connsiteY1" fmla="*/ 9525 h 380237"/>
                <a:gd name="connsiteX2" fmla="*/ 9525 w 379761"/>
                <a:gd name="connsiteY2" fmla="*/ 380238 h 380237"/>
                <a:gd name="connsiteX3" fmla="*/ 0 w 379761"/>
                <a:gd name="connsiteY3" fmla="*/ 372904 h 3802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79761" h="380237">
                  <a:moveTo>
                    <a:pt x="372428" y="0"/>
                  </a:moveTo>
                  <a:cubicBezTo>
                    <a:pt x="374999" y="3239"/>
                    <a:pt x="377381" y="6572"/>
                    <a:pt x="379762" y="9525"/>
                  </a:cubicBezTo>
                  <a:lnTo>
                    <a:pt x="9525" y="380238"/>
                  </a:lnTo>
                  <a:cubicBezTo>
                    <a:pt x="6096" y="377857"/>
                    <a:pt x="2762" y="375476"/>
                    <a:pt x="0" y="37290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3" name="Freeform: Shape 22">
              <a:extLst>
                <a:ext uri="{FF2B5EF4-FFF2-40B4-BE49-F238E27FC236}">
                  <a16:creationId xmlns:a16="http://schemas.microsoft.com/office/drawing/2014/main" id="{D1146D46-43DB-4487-A191-0970511C33C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72841" y="3305841"/>
              <a:ext cx="364807" cy="364807"/>
            </a:xfrm>
            <a:custGeom>
              <a:avLst/>
              <a:gdLst>
                <a:gd name="connsiteX0" fmla="*/ 359188 w 364807"/>
                <a:gd name="connsiteY0" fmla="*/ 0 h 364807"/>
                <a:gd name="connsiteX1" fmla="*/ 364808 w 364807"/>
                <a:gd name="connsiteY1" fmla="*/ 11621 h 364807"/>
                <a:gd name="connsiteX2" fmla="*/ 11621 w 364807"/>
                <a:gd name="connsiteY2" fmla="*/ 364808 h 364807"/>
                <a:gd name="connsiteX3" fmla="*/ 0 w 364807"/>
                <a:gd name="connsiteY3" fmla="*/ 359188 h 3648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64807" h="364807">
                  <a:moveTo>
                    <a:pt x="359188" y="0"/>
                  </a:moveTo>
                  <a:cubicBezTo>
                    <a:pt x="361188" y="3905"/>
                    <a:pt x="362998" y="7715"/>
                    <a:pt x="364808" y="11621"/>
                  </a:cubicBezTo>
                  <a:lnTo>
                    <a:pt x="11621" y="364808"/>
                  </a:lnTo>
                  <a:cubicBezTo>
                    <a:pt x="7715" y="362998"/>
                    <a:pt x="3905" y="361188"/>
                    <a:pt x="0" y="35918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4" name="Freeform: Shape 23">
              <a:extLst>
                <a:ext uri="{FF2B5EF4-FFF2-40B4-BE49-F238E27FC236}">
                  <a16:creationId xmlns:a16="http://schemas.microsoft.com/office/drawing/2014/main" id="{517B7142-9D64-4D34-B23C-9471326AD66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16370" y="3349466"/>
              <a:ext cx="337280" cy="337280"/>
            </a:xfrm>
            <a:custGeom>
              <a:avLst/>
              <a:gdLst>
                <a:gd name="connsiteX0" fmla="*/ 333470 w 337280"/>
                <a:gd name="connsiteY0" fmla="*/ 0 h 337280"/>
                <a:gd name="connsiteX1" fmla="*/ 337280 w 337280"/>
                <a:gd name="connsiteY1" fmla="*/ 13430 h 337280"/>
                <a:gd name="connsiteX2" fmla="*/ 13430 w 337280"/>
                <a:gd name="connsiteY2" fmla="*/ 337280 h 337280"/>
                <a:gd name="connsiteX3" fmla="*/ 0 w 337280"/>
                <a:gd name="connsiteY3" fmla="*/ 333470 h 3372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37280" h="337280">
                  <a:moveTo>
                    <a:pt x="333470" y="0"/>
                  </a:moveTo>
                  <a:cubicBezTo>
                    <a:pt x="334899" y="4382"/>
                    <a:pt x="336137" y="8858"/>
                    <a:pt x="337280" y="13430"/>
                  </a:cubicBezTo>
                  <a:lnTo>
                    <a:pt x="13430" y="337280"/>
                  </a:lnTo>
                  <a:cubicBezTo>
                    <a:pt x="8858" y="336137"/>
                    <a:pt x="4382" y="334899"/>
                    <a:pt x="0" y="33347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5" name="Freeform: Shape 24">
              <a:extLst>
                <a:ext uri="{FF2B5EF4-FFF2-40B4-BE49-F238E27FC236}">
                  <a16:creationId xmlns:a16="http://schemas.microsoft.com/office/drawing/2014/main" id="{E8EB71CD-AB26-440E-A0D5-E1081DB55AE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67329" y="3400425"/>
              <a:ext cx="294227" cy="294132"/>
            </a:xfrm>
            <a:custGeom>
              <a:avLst/>
              <a:gdLst>
                <a:gd name="connsiteX0" fmla="*/ 292989 w 294227"/>
                <a:gd name="connsiteY0" fmla="*/ 0 h 294132"/>
                <a:gd name="connsiteX1" fmla="*/ 294227 w 294227"/>
                <a:gd name="connsiteY1" fmla="*/ 15907 h 294132"/>
                <a:gd name="connsiteX2" fmla="*/ 15907 w 294227"/>
                <a:gd name="connsiteY2" fmla="*/ 294132 h 294132"/>
                <a:gd name="connsiteX3" fmla="*/ 0 w 294227"/>
                <a:gd name="connsiteY3" fmla="*/ 292894 h 2941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94227" h="294132">
                  <a:moveTo>
                    <a:pt x="292989" y="0"/>
                  </a:moveTo>
                  <a:cubicBezTo>
                    <a:pt x="293561" y="5334"/>
                    <a:pt x="293942" y="10668"/>
                    <a:pt x="294227" y="15907"/>
                  </a:cubicBezTo>
                  <a:lnTo>
                    <a:pt x="15907" y="294132"/>
                  </a:lnTo>
                  <a:cubicBezTo>
                    <a:pt x="10668" y="294132"/>
                    <a:pt x="5334" y="293465"/>
                    <a:pt x="0" y="29289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6" name="Freeform: Shape 25">
              <a:extLst>
                <a:ext uri="{FF2B5EF4-FFF2-40B4-BE49-F238E27FC236}">
                  <a16:creationId xmlns:a16="http://schemas.microsoft.com/office/drawing/2014/main" id="{34423BD2-7458-4680-AF49-5013C9D30E5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129337" y="3462337"/>
              <a:ext cx="230314" cy="230314"/>
            </a:xfrm>
            <a:custGeom>
              <a:avLst/>
              <a:gdLst>
                <a:gd name="connsiteX0" fmla="*/ 230315 w 230314"/>
                <a:gd name="connsiteY0" fmla="*/ 0 h 230314"/>
                <a:gd name="connsiteX1" fmla="*/ 226886 w 230314"/>
                <a:gd name="connsiteY1" fmla="*/ 20574 h 230314"/>
                <a:gd name="connsiteX2" fmla="*/ 20669 w 230314"/>
                <a:gd name="connsiteY2" fmla="*/ 226790 h 230314"/>
                <a:gd name="connsiteX3" fmla="*/ 0 w 230314"/>
                <a:gd name="connsiteY3" fmla="*/ 230315 h 2303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30314" h="230314">
                  <a:moveTo>
                    <a:pt x="230315" y="0"/>
                  </a:moveTo>
                  <a:cubicBezTo>
                    <a:pt x="229457" y="6953"/>
                    <a:pt x="228314" y="13716"/>
                    <a:pt x="226886" y="20574"/>
                  </a:cubicBezTo>
                  <a:lnTo>
                    <a:pt x="20669" y="226790"/>
                  </a:lnTo>
                  <a:cubicBezTo>
                    <a:pt x="13811" y="228314"/>
                    <a:pt x="6953" y="229457"/>
                    <a:pt x="0" y="23031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7" name="Freeform: Shape 26">
              <a:extLst>
                <a:ext uri="{FF2B5EF4-FFF2-40B4-BE49-F238E27FC236}">
                  <a16:creationId xmlns:a16="http://schemas.microsoft.com/office/drawing/2014/main" id="{25547DC8-8B87-4446-9CC9-65AF04A5FEA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18682" y="3551682"/>
              <a:ext cx="112871" cy="112871"/>
            </a:xfrm>
            <a:custGeom>
              <a:avLst/>
              <a:gdLst>
                <a:gd name="connsiteX0" fmla="*/ 112871 w 112871"/>
                <a:gd name="connsiteY0" fmla="*/ 0 h 112871"/>
                <a:gd name="connsiteX1" fmla="*/ 0 w 112871"/>
                <a:gd name="connsiteY1" fmla="*/ 112871 h 1128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12871" h="112871">
                  <a:moveTo>
                    <a:pt x="112871" y="0"/>
                  </a:moveTo>
                  <a:cubicBezTo>
                    <a:pt x="87618" y="48239"/>
                    <a:pt x="48239" y="87618"/>
                    <a:pt x="0" y="11287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</p:grpSp>
      <p:sp>
        <p:nvSpPr>
          <p:cNvPr id="29" name="Oval 28">
            <a:extLst>
              <a:ext uri="{FF2B5EF4-FFF2-40B4-BE49-F238E27FC236}">
                <a16:creationId xmlns:a16="http://schemas.microsoft.com/office/drawing/2014/main" id="{EC11F68A-CC71-4196-BBF3-20CDCD75D4E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99502" y="4752208"/>
            <a:ext cx="365021" cy="365021"/>
          </a:xfrm>
          <a:prstGeom prst="ellipse">
            <a:avLst/>
          </a:prstGeom>
          <a:solidFill>
            <a:srgbClr val="FFFFFF"/>
          </a:solidFill>
          <a:ln w="28575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>
        <p:nvSpPr>
          <p:cNvPr id="31" name="Oval 30">
            <a:extLst>
              <a:ext uri="{FF2B5EF4-FFF2-40B4-BE49-F238E27FC236}">
                <a16:creationId xmlns:a16="http://schemas.microsoft.com/office/drawing/2014/main" id="{085F9950-F10E-4E64-962B-F7034578987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99502" y="4752208"/>
            <a:ext cx="365021" cy="365021"/>
          </a:xfrm>
          <a:prstGeom prst="ellipse">
            <a:avLst/>
          </a:prstGeom>
          <a:solidFill>
            <a:schemeClr val="accent2">
              <a:alpha val="30000"/>
            </a:schemeClr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C1A13C96-2BE6-7AF3-612E-3CD27A8AC7D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34868" y="1130846"/>
            <a:ext cx="5217173" cy="4351338"/>
          </a:xfrm>
        </p:spPr>
        <p:txBody>
          <a:bodyPr>
            <a:normAutofit/>
          </a:bodyPr>
          <a:lstStyle/>
          <a:p>
            <a:r>
              <a:rPr lang="da-DK" dirty="0">
                <a:solidFill>
                  <a:schemeClr val="bg1"/>
                </a:solidFill>
              </a:rPr>
              <a:t>Og så skal i vælge, at jeres kundegruppe enten kommer fra antikkens Grækenland eller den mørke middelalder.</a:t>
            </a:r>
          </a:p>
          <a:p>
            <a:pPr lvl="1"/>
            <a:r>
              <a:rPr lang="da-DK" dirty="0">
                <a:solidFill>
                  <a:schemeClr val="bg1"/>
                </a:solidFill>
              </a:rPr>
              <a:t>Dette skal kunne ses i forhold til sproget I bruger og hvad I kan tilbyde – så ikke noget computer eller elektriske hjælpemidler ;-) </a:t>
            </a:r>
          </a:p>
          <a:p>
            <a:pPr lvl="1"/>
            <a:r>
              <a:rPr lang="da-DK" dirty="0">
                <a:solidFill>
                  <a:schemeClr val="bg1"/>
                </a:solidFill>
              </a:rPr>
              <a:t>Og selvfølgelig skal det også ses på </a:t>
            </a:r>
            <a:r>
              <a:rPr lang="da-DK">
                <a:solidFill>
                  <a:schemeClr val="bg1"/>
                </a:solidFill>
              </a:rPr>
              <a:t>jeres billeder/film</a:t>
            </a:r>
          </a:p>
        </p:txBody>
      </p:sp>
    </p:spTree>
    <p:extLst>
      <p:ext uri="{BB962C8B-B14F-4D97-AF65-F5344CB8AC3E}">
        <p14:creationId xmlns:p14="http://schemas.microsoft.com/office/powerpoint/2010/main" val="121782271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Down Arrow 7">
            <a:extLst>
              <a:ext uri="{FF2B5EF4-FFF2-40B4-BE49-F238E27FC236}">
                <a16:creationId xmlns:a16="http://schemas.microsoft.com/office/drawing/2014/main" id="{D4771268-CB57-404A-9271-370EB28F609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>
            <a:off x="800100" y="1491343"/>
            <a:ext cx="3333749" cy="3499103"/>
          </a:xfrm>
          <a:prstGeom prst="downArrow">
            <a:avLst>
              <a:gd name="adj1" fmla="val 100000"/>
              <a:gd name="adj2" fmla="val 15788"/>
            </a:avLst>
          </a:prstGeom>
          <a:solidFill>
            <a:srgbClr val="404040"/>
          </a:solidFill>
          <a:ln w="539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40E1D4D1-C363-9F28-E067-4D504D814EE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28700" y="1967266"/>
            <a:ext cx="2628900" cy="2547257"/>
          </a:xfrm>
          <a:noFill/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en-US" sz="3600" kern="120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Grupperne er tilfældige denne gang</a:t>
            </a:r>
          </a:p>
        </p:txBody>
      </p:sp>
      <p:pic>
        <p:nvPicPr>
          <p:cNvPr id="5" name="Pladsholder til indhold 4">
            <a:extLst>
              <a:ext uri="{FF2B5EF4-FFF2-40B4-BE49-F238E27FC236}">
                <a16:creationId xmlns:a16="http://schemas.microsoft.com/office/drawing/2014/main" id="{0348F977-6346-429F-53A0-82FAA08D5A3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777316" y="1241060"/>
            <a:ext cx="6780700" cy="43735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0552625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46</TotalTime>
  <Words>207</Words>
  <Application>Microsoft Office PowerPoint</Application>
  <PresentationFormat>Widescreen</PresentationFormat>
  <Paragraphs>17</Paragraphs>
  <Slides>5</Slides>
  <Notes>0</Notes>
  <HiddenSlides>0</HiddenSlides>
  <MMClips>0</MMClips>
  <ScaleCrop>false</ScaleCrop>
  <HeadingPairs>
    <vt:vector size="6" baseType="variant">
      <vt:variant>
        <vt:lpstr>Benyttede skrifttyper</vt:lpstr>
      </vt:variant>
      <vt:variant>
        <vt:i4>4</vt:i4>
      </vt:variant>
      <vt:variant>
        <vt:lpstr>Tema</vt:lpstr>
      </vt:variant>
      <vt:variant>
        <vt:i4>1</vt:i4>
      </vt:variant>
      <vt:variant>
        <vt:lpstr>Slidetitler</vt:lpstr>
      </vt:variant>
      <vt:variant>
        <vt:i4>5</vt:i4>
      </vt:variant>
    </vt:vector>
  </HeadingPairs>
  <TitlesOfParts>
    <vt:vector size="10" baseType="lpstr">
      <vt:lpstr>Aptos</vt:lpstr>
      <vt:lpstr>Aptos Display</vt:lpstr>
      <vt:lpstr>Arial</vt:lpstr>
      <vt:lpstr>Calibri</vt:lpstr>
      <vt:lpstr>Office-tema</vt:lpstr>
      <vt:lpstr>Projekt stoicisme</vt:lpstr>
      <vt:lpstr>Beskrivelse</vt:lpstr>
      <vt:lpstr>Produktkrav</vt:lpstr>
      <vt:lpstr>Nå ja…</vt:lpstr>
      <vt:lpstr>Grupperne er tilfældige denne gang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Ebbe Westh Hugger</dc:creator>
  <cp:lastModifiedBy>Ebbe Westh Hugger</cp:lastModifiedBy>
  <cp:revision>4</cp:revision>
  <dcterms:created xsi:type="dcterms:W3CDTF">2025-03-13T05:58:19Z</dcterms:created>
  <dcterms:modified xsi:type="dcterms:W3CDTF">2025-03-13T06:44:41Z</dcterms:modified>
</cp:coreProperties>
</file>