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8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59" r:id="rId24"/>
    <p:sldId id="258" r:id="rId25"/>
    <p:sldId id="257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6A6237-9AC5-4F0F-8B40-6048F27CEA26}" type="datetimeFigureOut">
              <a:rPr lang="da-DK" smtClean="0"/>
              <a:t>17-03-2017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C6F99C-FAF0-4022-B480-72B7E0015A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16779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FFBF8B-0D5A-4D5B-B30C-E0563343F121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828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FFBF8B-0D5A-4D5B-B30C-E0563343F121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8435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FFBF8B-0D5A-4D5B-B30C-E0563343F121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1795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FFBF8B-0D5A-4D5B-B30C-E0563343F121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6208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FFBF8B-0D5A-4D5B-B30C-E0563343F121}" type="slidenum">
              <a:rPr lang="da-DK" smtClean="0"/>
              <a:pPr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7841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CBFFD1-9658-4A0B-AE1F-DA379004D29D}" type="slidenum">
              <a:rPr lang="da-DK" smtClean="0"/>
              <a:pPr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052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 smtClean="0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 smtClean="0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dramatik.systime.dk/typo3temp/pics/58a4b12d69.pn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dramatik.systime.dk/typo3temp/pics/c5bb493f43.jpg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upload.wikimedia.org/wikipedia/commons/8/8d/Hofteatret-03-2007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upload.wikimedia.org/wikipedia/commons/4/44/The_Laughing_Audience_(or_A_Pleased_Audience)_by_William_Hogarth.jpg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HMhY-CzK5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1881808"/>
          </a:xfrm>
        </p:spPr>
        <p:txBody>
          <a:bodyPr/>
          <a:lstStyle/>
          <a:p>
            <a:r>
              <a:rPr lang="da-DK" dirty="0" smtClean="0"/>
              <a:t>Iscenesættelse</a:t>
            </a: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9918" y="2676525"/>
            <a:ext cx="7058409" cy="3772558"/>
          </a:xfrm>
          <a:prstGeom prst="rect">
            <a:avLst/>
          </a:prstGeom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5781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Teaterrum &amp; Scenografi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a-DK" sz="3600" dirty="0" smtClean="0"/>
              <a:t>At sætte i scene</a:t>
            </a:r>
            <a:endParaRPr lang="da-DK" sz="3600" dirty="0"/>
          </a:p>
        </p:txBody>
      </p:sp>
    </p:spTree>
    <p:extLst>
      <p:ext uri="{BB962C8B-B14F-4D97-AF65-F5344CB8AC3E}">
        <p14:creationId xmlns:p14="http://schemas.microsoft.com/office/powerpoint/2010/main" val="2757240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91544" y="692697"/>
            <a:ext cx="8280920" cy="1154097"/>
          </a:xfrm>
        </p:spPr>
        <p:txBody>
          <a:bodyPr>
            <a:normAutofit/>
          </a:bodyPr>
          <a:lstStyle/>
          <a:p>
            <a:r>
              <a:rPr lang="da-DK" dirty="0" smtClean="0"/>
              <a:t>Forholdet mellem scene og teaterrum (klassisk: scene/sal)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400" dirty="0"/>
              <a:t>Spilleplads</a:t>
            </a:r>
          </a:p>
          <a:p>
            <a:pPr lvl="1"/>
            <a:r>
              <a:rPr lang="da-DK" sz="2200" dirty="0"/>
              <a:t>Bagscene</a:t>
            </a:r>
          </a:p>
          <a:p>
            <a:pPr lvl="1"/>
            <a:r>
              <a:rPr lang="da-DK" sz="2200" dirty="0"/>
              <a:t>Sidekulisser</a:t>
            </a:r>
          </a:p>
          <a:p>
            <a:pPr lvl="1"/>
            <a:r>
              <a:rPr lang="da-DK" sz="2200" dirty="0"/>
              <a:t>”De skrå brædder”</a:t>
            </a:r>
          </a:p>
          <a:p>
            <a:pPr lvl="1"/>
            <a:r>
              <a:rPr lang="da-DK" sz="2200" dirty="0"/>
              <a:t>Tekniske hjælpemidler?</a:t>
            </a:r>
          </a:p>
          <a:p>
            <a:r>
              <a:rPr lang="da-DK" sz="2400" dirty="0"/>
              <a:t>Tilskuerrum</a:t>
            </a:r>
          </a:p>
        </p:txBody>
      </p:sp>
    </p:spTree>
    <p:extLst>
      <p:ext uri="{BB962C8B-B14F-4D97-AF65-F5344CB8AC3E}">
        <p14:creationId xmlns:p14="http://schemas.microsoft.com/office/powerpoint/2010/main" val="323544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23592" y="836713"/>
            <a:ext cx="7315200" cy="1154097"/>
          </a:xfrm>
        </p:spPr>
        <p:txBody>
          <a:bodyPr>
            <a:normAutofit/>
          </a:bodyPr>
          <a:lstStyle/>
          <a:p>
            <a:r>
              <a:rPr lang="da-DK" b="1" dirty="0"/>
              <a:t>Eksempler på forhold mellem </a:t>
            </a:r>
            <a:r>
              <a:rPr lang="da-DK" b="1" dirty="0" smtClean="0"/>
              <a:t>scene og sal</a:t>
            </a:r>
            <a:endParaRPr lang="da-DK" dirty="0"/>
          </a:p>
        </p:txBody>
      </p:sp>
      <p:pic>
        <p:nvPicPr>
          <p:cNvPr id="4" name="Pladsholder til indhold 3" descr="http://dramatik.systime.dk/typo3temp/pics/6e603cc33a.png">
            <a:hlinkClick r:id="rId2" tooltip="&quot;Kap 5 spilleplads tilskuerrum1&quot;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6" y="2132856"/>
            <a:ext cx="8352928" cy="45365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5880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67608" y="836713"/>
            <a:ext cx="7315200" cy="1154097"/>
          </a:xfrm>
        </p:spPr>
        <p:txBody>
          <a:bodyPr>
            <a:normAutofit/>
          </a:bodyPr>
          <a:lstStyle/>
          <a:p>
            <a:pPr lvl="1" algn="ctr"/>
            <a:r>
              <a:rPr lang="da-DK" sz="3600" dirty="0"/>
              <a:t>Lysdesign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sz="2400" dirty="0"/>
              <a:t>Formål:</a:t>
            </a:r>
          </a:p>
          <a:p>
            <a:r>
              <a:rPr lang="da-DK" sz="2400" dirty="0"/>
              <a:t>Skabe fokus</a:t>
            </a:r>
          </a:p>
          <a:p>
            <a:r>
              <a:rPr lang="da-DK" sz="2400" dirty="0"/>
              <a:t>Understøtte sceneskift og overgange mellem scener</a:t>
            </a:r>
          </a:p>
          <a:p>
            <a:r>
              <a:rPr lang="da-DK" sz="2400" dirty="0"/>
              <a:t>Skabe rum – og afgrænse scenerummet</a:t>
            </a:r>
          </a:p>
          <a:p>
            <a:r>
              <a:rPr lang="da-DK" sz="2400" dirty="0"/>
              <a:t>Skabe stemning</a:t>
            </a:r>
          </a:p>
          <a:p>
            <a:r>
              <a:rPr lang="da-DK" sz="2400" dirty="0"/>
              <a:t>Give effekt: blinke, spots, skygger mm.</a:t>
            </a:r>
          </a:p>
        </p:txBody>
      </p:sp>
    </p:spTree>
    <p:extLst>
      <p:ext uri="{BB962C8B-B14F-4D97-AF65-F5344CB8AC3E}">
        <p14:creationId xmlns:p14="http://schemas.microsoft.com/office/powerpoint/2010/main" val="2565374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ramatik.systime.dk/typo3temp/pics/38f3ec89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41742"/>
            <a:ext cx="6334125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boks 2"/>
          <p:cNvSpPr txBox="1"/>
          <p:nvPr/>
        </p:nvSpPr>
        <p:spPr>
          <a:xfrm>
            <a:off x="8040216" y="1052737"/>
            <a:ext cx="252028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/>
              <a:t>Lyssætning i det absurde teater. Lysets retning, skarphed samt skyggevirkningen understreger stemningen. </a:t>
            </a:r>
          </a:p>
          <a:p>
            <a:endParaRPr lang="da-DK" sz="1000" dirty="0"/>
          </a:p>
          <a:p>
            <a:r>
              <a:rPr lang="da-DK" sz="2000" dirty="0"/>
              <a:t>Fra Eugene Ionesco "Enetime" på ”Theater Poche”, 1951. </a:t>
            </a:r>
          </a:p>
        </p:txBody>
      </p:sp>
    </p:spTree>
    <p:extLst>
      <p:ext uri="{BB962C8B-B14F-4D97-AF65-F5344CB8AC3E}">
        <p14:creationId xmlns:p14="http://schemas.microsoft.com/office/powerpoint/2010/main" val="68913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dramatik.systime.dk/typo3temp/pics/b092a13ba1.jpg">
            <a:hlinkClick r:id="rId2" tooltip="Odeon amfiteater i Athen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16" y="1916833"/>
            <a:ext cx="7154260" cy="4709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3431704" y="908721"/>
            <a:ext cx="49685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Amfiteater i Athen ca. 350 </a:t>
            </a:r>
            <a:r>
              <a:rPr lang="da-DK" sz="2800" dirty="0" err="1"/>
              <a:t>fvt</a:t>
            </a:r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2237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81200" y="188640"/>
            <a:ext cx="8229600" cy="936104"/>
          </a:xfrm>
        </p:spPr>
        <p:txBody>
          <a:bodyPr/>
          <a:lstStyle/>
          <a:p>
            <a:pPr algn="ctr"/>
            <a:r>
              <a:rPr lang="da-DK" dirty="0" smtClean="0"/>
              <a:t>Model over det græske teater</a:t>
            </a:r>
            <a:endParaRPr lang="da-DK" dirty="0"/>
          </a:p>
        </p:txBody>
      </p:sp>
      <p:pic>
        <p:nvPicPr>
          <p:cNvPr id="4" name="Pladsholder til indhold 3" descr="http://www.bpsand.dk/Images/Oldtid/Graesk%20Teater%20modeltegning.gif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1584" y="1268760"/>
            <a:ext cx="7704856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4687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upload.wikimedia.org/wikipedia/commons/thumb/d/d8/KDujardinsCommedia.jpg/350px-KDujardinsCommed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5283" y="1484784"/>
            <a:ext cx="6249270" cy="5306874"/>
          </a:xfrm>
          <a:prstGeom prst="rect">
            <a:avLst/>
          </a:prstGeom>
          <a:noFill/>
        </p:spPr>
      </p:pic>
      <p:sp>
        <p:nvSpPr>
          <p:cNvPr id="3" name="Tekstboks 2"/>
          <p:cNvSpPr txBox="1"/>
          <p:nvPr/>
        </p:nvSpPr>
        <p:spPr>
          <a:xfrm>
            <a:off x="2855640" y="260649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200" dirty="0" err="1"/>
              <a:t>Commedia</a:t>
            </a:r>
            <a:r>
              <a:rPr lang="da-DK" sz="3200" dirty="0"/>
              <a:t> </a:t>
            </a:r>
            <a:r>
              <a:rPr lang="da-DK" sz="3200" dirty="0" err="1"/>
              <a:t>dell’arte</a:t>
            </a:r>
            <a:r>
              <a:rPr lang="da-DK" sz="3200" dirty="0"/>
              <a:t> scene </a:t>
            </a:r>
          </a:p>
          <a:p>
            <a:pPr algn="ctr"/>
            <a:r>
              <a:rPr lang="da-DK" sz="2400" dirty="0"/>
              <a:t>maleri 1657</a:t>
            </a:r>
          </a:p>
        </p:txBody>
      </p:sp>
    </p:spTree>
    <p:extLst>
      <p:ext uri="{BB962C8B-B14F-4D97-AF65-F5344CB8AC3E}">
        <p14:creationId xmlns:p14="http://schemas.microsoft.com/office/powerpoint/2010/main" val="3048906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81200" y="188640"/>
            <a:ext cx="7467600" cy="1008112"/>
          </a:xfrm>
        </p:spPr>
        <p:txBody>
          <a:bodyPr>
            <a:normAutofit/>
          </a:bodyPr>
          <a:lstStyle/>
          <a:p>
            <a:r>
              <a:rPr lang="da-DK" dirty="0" smtClean="0"/>
              <a:t>Shakespeares teater – The Globe </a:t>
            </a:r>
            <a:endParaRPr lang="da-DK" dirty="0"/>
          </a:p>
        </p:txBody>
      </p:sp>
      <p:pic>
        <p:nvPicPr>
          <p:cNvPr id="4" name="Pladsholder til indhold 3" descr="http://www.aerenlund.dk/london/images/the_globe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783633" y="1411854"/>
            <a:ext cx="5832647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6316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www.religiousintelligence.org/churchnewspaper/wp-content/uploads/2011/03/globe_image_library_-_playing_shakespeare_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1356" y="332656"/>
            <a:ext cx="9086644" cy="62646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8242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rokteater - lyskrone - 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25" y="1484784"/>
            <a:ext cx="6748610" cy="505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2927649" y="548681"/>
            <a:ext cx="6532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200" dirty="0"/>
              <a:t>Teatret i det 18. århundrede</a:t>
            </a:r>
          </a:p>
        </p:txBody>
      </p:sp>
    </p:spTree>
    <p:extLst>
      <p:ext uri="{BB962C8B-B14F-4D97-AF65-F5344CB8AC3E}">
        <p14:creationId xmlns:p14="http://schemas.microsoft.com/office/powerpoint/2010/main" val="3655887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dramatik.systime.dk/typo3temp/pics/15c5c63b1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1" y="1235500"/>
            <a:ext cx="8454885" cy="562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1807429" y="525809"/>
            <a:ext cx="8424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Holbergs teater, 1720’erne - rekonstruktionstegning</a:t>
            </a:r>
          </a:p>
        </p:txBody>
      </p:sp>
    </p:spTree>
    <p:extLst>
      <p:ext uri="{BB962C8B-B14F-4D97-AF65-F5344CB8AC3E}">
        <p14:creationId xmlns:p14="http://schemas.microsoft.com/office/powerpoint/2010/main" val="161245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il:Hofteatret-03-2007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943" y="980728"/>
            <a:ext cx="5028117" cy="3349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2639616" y="116633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200" dirty="0"/>
              <a:t>Hofteatret på Christiansborg, 1766</a:t>
            </a:r>
          </a:p>
        </p:txBody>
      </p:sp>
      <p:pic>
        <p:nvPicPr>
          <p:cNvPr id="4" name="Picture 2" descr="The Theatre Museum at the Court Theat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503406"/>
            <a:ext cx="5036926" cy="3354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6393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ile:The Laughing Audience (or A Pleased Audience) by William Hogarth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912" y="548680"/>
            <a:ext cx="51244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1703512" y="1196752"/>
            <a:ext cx="34563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/>
              <a:t>Publikum i 1700-tallets teater</a:t>
            </a:r>
          </a:p>
        </p:txBody>
      </p:sp>
    </p:spTree>
    <p:extLst>
      <p:ext uri="{BB962C8B-B14F-4D97-AF65-F5344CB8AC3E}">
        <p14:creationId xmlns:p14="http://schemas.microsoft.com/office/powerpoint/2010/main" val="35780633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www.denstoredanske.dk/@api/deki/files/16586/=319003659.501.jpg?size=webvi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7036" y="1484784"/>
            <a:ext cx="7025349" cy="5032706"/>
          </a:xfrm>
          <a:prstGeom prst="rect">
            <a:avLst/>
          </a:prstGeom>
          <a:noFill/>
        </p:spPr>
      </p:pic>
      <p:sp>
        <p:nvSpPr>
          <p:cNvPr id="3" name="Tekstboks 2"/>
          <p:cNvSpPr txBox="1"/>
          <p:nvPr/>
        </p:nvSpPr>
        <p:spPr>
          <a:xfrm>
            <a:off x="2207568" y="548680"/>
            <a:ext cx="72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200" dirty="0"/>
              <a:t>Det Kongelige Teater – Gamle scene</a:t>
            </a:r>
          </a:p>
        </p:txBody>
      </p:sp>
    </p:spTree>
    <p:extLst>
      <p:ext uri="{BB962C8B-B14F-4D97-AF65-F5344CB8AC3E}">
        <p14:creationId xmlns:p14="http://schemas.microsoft.com/office/powerpoint/2010/main" val="1820583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arbejderen.dk/sites/arbejderen.dk/files/imagecache/648x431/imagecache/aef_image_original_format/11A-teater-lykke-fotoMiklosSzab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1267"/>
            <a:ext cx="6172200" cy="4105275"/>
          </a:xfrm>
          <a:prstGeom prst="rect">
            <a:avLst/>
          </a:prstGeom>
          <a:noFill/>
        </p:spPr>
      </p:pic>
      <p:pic>
        <p:nvPicPr>
          <p:cNvPr id="4" name="Picture 4" descr="http://www.pallesteen.dk/sc/sezuan/_DSC07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5720" y="3933056"/>
            <a:ext cx="7092280" cy="2924944"/>
          </a:xfrm>
          <a:prstGeom prst="rect">
            <a:avLst/>
          </a:prstGeom>
          <a:noFill/>
        </p:spPr>
      </p:pic>
      <p:sp>
        <p:nvSpPr>
          <p:cNvPr id="5" name="Rektangel 4"/>
          <p:cNvSpPr/>
          <p:nvPr/>
        </p:nvSpPr>
        <p:spPr>
          <a:xfrm>
            <a:off x="1524000" y="5421026"/>
            <a:ext cx="21237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/>
              <a:t>Det gode menneske fra </a:t>
            </a:r>
            <a:r>
              <a:rPr lang="da-DK" dirty="0" err="1"/>
              <a:t>Sezuan</a:t>
            </a:r>
            <a:r>
              <a:rPr lang="da-DK" dirty="0"/>
              <a:t> – Det Kongelige teater, 2011</a:t>
            </a:r>
          </a:p>
        </p:txBody>
      </p:sp>
      <p:sp>
        <p:nvSpPr>
          <p:cNvPr id="6" name="Rektangel 5"/>
          <p:cNvSpPr/>
          <p:nvPr/>
        </p:nvSpPr>
        <p:spPr>
          <a:xfrm>
            <a:off x="7689026" y="183316"/>
            <a:ext cx="29789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/>
              <a:t>Line </a:t>
            </a:r>
            <a:r>
              <a:rPr lang="da-DK" dirty="0" err="1"/>
              <a:t>Mørkeby</a:t>
            </a:r>
            <a:r>
              <a:rPr lang="da-DK" dirty="0"/>
              <a:t>:  </a:t>
            </a:r>
            <a:r>
              <a:rPr lang="da-DK" i="1" dirty="0"/>
              <a:t>Lykke Bjørn</a:t>
            </a:r>
          </a:p>
          <a:p>
            <a:r>
              <a:rPr lang="da-DK" dirty="0"/>
              <a:t>Teater </a:t>
            </a:r>
            <a:r>
              <a:rPr lang="da-DK" dirty="0" err="1"/>
              <a:t>Grob</a:t>
            </a:r>
            <a:r>
              <a:rPr lang="da-DK" dirty="0"/>
              <a:t>, 2010</a:t>
            </a:r>
          </a:p>
        </p:txBody>
      </p:sp>
    </p:spTree>
    <p:extLst>
      <p:ext uri="{BB962C8B-B14F-4D97-AF65-F5344CB8AC3E}">
        <p14:creationId xmlns:p14="http://schemas.microsoft.com/office/powerpoint/2010/main" val="12421800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www.oestrogen.dk/sitecore/content/websites/oestrogen,-d-,dk/Forside/Kultur/Film%20Teater%20og%20Musik/~/media/websites/oestrogen.dk/Website/Billedkartotek/benediktehansen05_2.ash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3772" y="44514"/>
            <a:ext cx="4896544" cy="3672408"/>
          </a:xfrm>
          <a:prstGeom prst="rect">
            <a:avLst/>
          </a:prstGeom>
          <a:noFill/>
        </p:spPr>
      </p:pic>
      <p:sp>
        <p:nvSpPr>
          <p:cNvPr id="3" name="Tekstboks 2"/>
          <p:cNvSpPr txBox="1"/>
          <p:nvPr/>
        </p:nvSpPr>
        <p:spPr>
          <a:xfrm>
            <a:off x="6888088" y="692697"/>
            <a:ext cx="30963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/>
              <a:t>Peter Asmussen: </a:t>
            </a:r>
          </a:p>
          <a:p>
            <a:r>
              <a:rPr lang="da-DK" sz="2000" i="1" dirty="0"/>
              <a:t>Ingen møder Nogen</a:t>
            </a:r>
          </a:p>
          <a:p>
            <a:r>
              <a:rPr lang="da-DK" sz="2000" dirty="0"/>
              <a:t>Husets Teater,  2009</a:t>
            </a:r>
          </a:p>
        </p:txBody>
      </p:sp>
      <p:sp>
        <p:nvSpPr>
          <p:cNvPr id="6146" name="AutoShape 2" descr="Teater Grob klar med sæsonen 2010-2011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6148" name="Picture 4" descr="http://www.kulturplakaten.dk/wp-content/uploads/2010/04/middag-for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42048" y="3645024"/>
            <a:ext cx="6425952" cy="3212976"/>
          </a:xfrm>
          <a:prstGeom prst="rect">
            <a:avLst/>
          </a:prstGeom>
          <a:noFill/>
        </p:spPr>
      </p:pic>
      <p:sp>
        <p:nvSpPr>
          <p:cNvPr id="6" name="Tekstboks 5"/>
          <p:cNvSpPr txBox="1"/>
          <p:nvPr/>
        </p:nvSpPr>
        <p:spPr>
          <a:xfrm>
            <a:off x="1703512" y="5085185"/>
            <a:ext cx="23762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/>
              <a:t>Kari </a:t>
            </a:r>
            <a:r>
              <a:rPr lang="da-DK" sz="2000" dirty="0" err="1"/>
              <a:t>Vidø</a:t>
            </a:r>
            <a:r>
              <a:rPr lang="da-DK" sz="2000" dirty="0"/>
              <a:t>:</a:t>
            </a:r>
          </a:p>
          <a:p>
            <a:r>
              <a:rPr lang="da-DK" sz="2000" i="1" dirty="0"/>
              <a:t>Middag for 1</a:t>
            </a:r>
          </a:p>
          <a:p>
            <a:r>
              <a:rPr lang="da-DK" sz="2000" dirty="0"/>
              <a:t>Teater </a:t>
            </a:r>
            <a:r>
              <a:rPr lang="da-DK" sz="2000" dirty="0" err="1"/>
              <a:t>Grob</a:t>
            </a:r>
            <a:r>
              <a:rPr lang="da-DK" sz="2000" dirty="0"/>
              <a:t>, 2009</a:t>
            </a:r>
          </a:p>
        </p:txBody>
      </p:sp>
    </p:spTree>
    <p:extLst>
      <p:ext uri="{BB962C8B-B14F-4D97-AF65-F5344CB8AC3E}">
        <p14:creationId xmlns:p14="http://schemas.microsoft.com/office/powerpoint/2010/main" val="413583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dramatik.systime.dk/typo3temp/pics/95dcb23fc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949" y="190500"/>
            <a:ext cx="672465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1703512" y="764704"/>
            <a:ext cx="23762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/>
              <a:t>Forvrængede proportioner og brug af symbolske klicheer skaber et komisk udtryk</a:t>
            </a:r>
          </a:p>
          <a:p>
            <a:endParaRPr lang="da-DK" sz="2000" dirty="0"/>
          </a:p>
          <a:p>
            <a:r>
              <a:rPr lang="da-DK" sz="2000" dirty="0"/>
              <a:t>Fra </a:t>
            </a:r>
            <a:r>
              <a:rPr lang="da-DK" sz="2000" i="1" dirty="0"/>
              <a:t>Cirkus </a:t>
            </a:r>
            <a:r>
              <a:rPr lang="da-DK" sz="2000" i="1" dirty="0" err="1"/>
              <a:t>Gosh</a:t>
            </a:r>
            <a:r>
              <a:rPr lang="da-DK" sz="2000" dirty="0"/>
              <a:t>, Kanonhallen 1999</a:t>
            </a:r>
          </a:p>
        </p:txBody>
      </p:sp>
    </p:spTree>
    <p:extLst>
      <p:ext uri="{BB962C8B-B14F-4D97-AF65-F5344CB8AC3E}">
        <p14:creationId xmlns:p14="http://schemas.microsoft.com/office/powerpoint/2010/main" val="21124399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dramatik.systime.dk/typo3temp/pics/46be50dbd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668"/>
            <a:ext cx="445770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6168008" y="1772817"/>
            <a:ext cx="43204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/>
              <a:t>Moderne performance med fokus på det æstetiske i udtrykket. Enkelhed i liner og mønstre, sanselighed og skønhed præger udtrykket. </a:t>
            </a:r>
          </a:p>
          <a:p>
            <a:endParaRPr lang="da-DK" sz="2000" dirty="0"/>
          </a:p>
          <a:p>
            <a:r>
              <a:rPr lang="da-DK" sz="2000" dirty="0"/>
              <a:t>Fra: Euripides "Medea" på "Theatre du </a:t>
            </a:r>
            <a:r>
              <a:rPr lang="da-DK" sz="2000" dirty="0" err="1"/>
              <a:t>Chatelet</a:t>
            </a:r>
            <a:r>
              <a:rPr lang="da-DK" sz="2000" dirty="0"/>
              <a:t>", 2005</a:t>
            </a:r>
          </a:p>
        </p:txBody>
      </p:sp>
    </p:spTree>
    <p:extLst>
      <p:ext uri="{BB962C8B-B14F-4D97-AF65-F5344CB8AC3E}">
        <p14:creationId xmlns:p14="http://schemas.microsoft.com/office/powerpoint/2010/main" val="21594400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dramatik.systime.dk/typo3temp/pics/0f1497caa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656" y="1426991"/>
            <a:ext cx="7596336" cy="543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boks 2"/>
          <p:cNvSpPr txBox="1"/>
          <p:nvPr/>
        </p:nvSpPr>
        <p:spPr>
          <a:xfrm>
            <a:off x="1703512" y="103553"/>
            <a:ext cx="84249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/>
              <a:t>Grimhedens æstetik, det ulækre, affaldet og menneskets forfald udtrykkes her i en realistisk scenografi, der forstærker oplevelsen af personens tilstand. </a:t>
            </a:r>
          </a:p>
          <a:p>
            <a:r>
              <a:rPr lang="da-DK" sz="2000" dirty="0"/>
              <a:t>Fra: Lars Norén "Personkreds 3" på Edison-teatret, 1998.</a:t>
            </a:r>
          </a:p>
        </p:txBody>
      </p:sp>
    </p:spTree>
    <p:extLst>
      <p:ext uri="{BB962C8B-B14F-4D97-AF65-F5344CB8AC3E}">
        <p14:creationId xmlns:p14="http://schemas.microsoft.com/office/powerpoint/2010/main" val="37033832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boks 2"/>
          <p:cNvSpPr txBox="1"/>
          <p:nvPr/>
        </p:nvSpPr>
        <p:spPr>
          <a:xfrm>
            <a:off x="1631504" y="5123269"/>
            <a:ext cx="3600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 National Theatre of Scotland and Grid Iron's production of </a:t>
            </a:r>
            <a:r>
              <a:rPr lang="en-US" sz="2000" i="1" dirty="0"/>
              <a:t>Roam</a:t>
            </a:r>
            <a:r>
              <a:rPr lang="en-US" sz="2000" dirty="0"/>
              <a:t>, performed at Edinburgh airport</a:t>
            </a:r>
            <a:r>
              <a:rPr lang="en-US" dirty="0"/>
              <a:t>.</a:t>
            </a:r>
            <a:endParaRPr lang="da-DK" dirty="0"/>
          </a:p>
        </p:txBody>
      </p:sp>
      <p:sp>
        <p:nvSpPr>
          <p:cNvPr id="4" name="Tekstboks 3"/>
          <p:cNvSpPr txBox="1"/>
          <p:nvPr/>
        </p:nvSpPr>
        <p:spPr>
          <a:xfrm>
            <a:off x="2639616" y="188641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600" dirty="0"/>
              <a:t>Site-</a:t>
            </a:r>
            <a:r>
              <a:rPr lang="da-DK" sz="3600" dirty="0" err="1"/>
              <a:t>specific</a:t>
            </a:r>
            <a:r>
              <a:rPr lang="da-DK" sz="3600" dirty="0"/>
              <a:t> Theatre</a:t>
            </a:r>
          </a:p>
        </p:txBody>
      </p:sp>
      <p:pic>
        <p:nvPicPr>
          <p:cNvPr id="1028" name="Picture 4" descr="SZPERA'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000" y="978987"/>
            <a:ext cx="5084564" cy="3392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oam4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429000"/>
            <a:ext cx="52578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kstboks 9"/>
          <p:cNvSpPr txBox="1"/>
          <p:nvPr/>
        </p:nvSpPr>
        <p:spPr>
          <a:xfrm>
            <a:off x="6888088" y="1124744"/>
            <a:ext cx="352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/>
              <a:t>SZPERA’42</a:t>
            </a:r>
            <a:r>
              <a:rPr lang="da-DK" sz="2000" dirty="0"/>
              <a:t> opført i </a:t>
            </a:r>
            <a:r>
              <a:rPr lang="da-DK" sz="2000" dirty="0" err="1"/>
              <a:t>Lodz</a:t>
            </a:r>
            <a:r>
              <a:rPr lang="da-DK" sz="2000" dirty="0"/>
              <a:t>’ Ghetto</a:t>
            </a:r>
          </a:p>
        </p:txBody>
      </p:sp>
    </p:spTree>
    <p:extLst>
      <p:ext uri="{BB962C8B-B14F-4D97-AF65-F5344CB8AC3E}">
        <p14:creationId xmlns:p14="http://schemas.microsoft.com/office/powerpoint/2010/main" val="3747871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/>
              <a:t>Iscenesættelse</a:t>
            </a:r>
            <a:br>
              <a:rPr lang="da-DK" sz="4000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41413" y="3156396"/>
            <a:ext cx="9905998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600" dirty="0" smtClean="0">
                <a:effectLst/>
              </a:rPr>
              <a:t>Iscenesætteren </a:t>
            </a:r>
            <a:r>
              <a:rPr lang="da-DK" sz="3600" dirty="0">
                <a:effectLst/>
              </a:rPr>
              <a:t>kan vælge mellem forskellige teaterteoretikere som grundlag for sine valg af scenisk udtryk og arbejdsmetoder</a:t>
            </a:r>
            <a:r>
              <a:rPr lang="da-DK" sz="4400" dirty="0">
                <a:effectLst/>
              </a:rPr>
              <a:t>. </a:t>
            </a:r>
          </a:p>
          <a:p>
            <a:pPr marL="0" indent="0">
              <a:buNone/>
            </a:pPr>
            <a:endParaRPr lang="da-DK" sz="4400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388914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5617" y="609600"/>
            <a:ext cx="10331794" cy="1905000"/>
          </a:xfrm>
        </p:spPr>
        <p:txBody>
          <a:bodyPr>
            <a:normAutofit/>
          </a:bodyPr>
          <a:lstStyle/>
          <a:p>
            <a:r>
              <a:rPr lang="da-DK" sz="2400" b="1" dirty="0" smtClean="0">
                <a:solidFill>
                  <a:srgbClr val="FFC000"/>
                </a:solidFill>
              </a:rPr>
              <a:t>Teatrets dramatiske form         Teatrets episke form</a:t>
            </a:r>
            <a:endParaRPr lang="da-DK" sz="2400" b="1" dirty="0">
              <a:solidFill>
                <a:srgbClr val="FFC000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dirty="0"/>
              <a:t>Gestaltende, viser årsag og virkning </a:t>
            </a:r>
            <a:r>
              <a:rPr lang="da-DK" dirty="0" smtClean="0"/>
              <a:t>		Berettende </a:t>
            </a:r>
            <a:endParaRPr lang="da-DK" dirty="0"/>
          </a:p>
          <a:p>
            <a:pPr marL="0" indent="0">
              <a:buNone/>
            </a:pPr>
            <a:r>
              <a:rPr lang="da-DK" dirty="0" smtClean="0"/>
              <a:t>Handlende	 							Fortællende 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Indvikler tilskueren i handlingen </a:t>
            </a:r>
            <a:r>
              <a:rPr lang="da-DK" dirty="0" smtClean="0"/>
              <a:t>				Gør </a:t>
            </a:r>
            <a:r>
              <a:rPr lang="da-DK" dirty="0"/>
              <a:t>tilskueren til reflekterende betragter </a:t>
            </a:r>
          </a:p>
          <a:p>
            <a:pPr marL="0" indent="0">
              <a:buNone/>
            </a:pPr>
            <a:r>
              <a:rPr lang="da-DK" dirty="0"/>
              <a:t>Lader tilskueren føle noget - følelse </a:t>
            </a:r>
            <a:r>
              <a:rPr lang="da-DK" dirty="0" smtClean="0"/>
              <a:t>			Lader </a:t>
            </a:r>
            <a:r>
              <a:rPr lang="da-DK" dirty="0"/>
              <a:t>tilskueren tage stillingen - fornuft </a:t>
            </a:r>
          </a:p>
          <a:p>
            <a:pPr marL="0" indent="0">
              <a:buNone/>
            </a:pPr>
            <a:r>
              <a:rPr lang="da-DK" dirty="0"/>
              <a:t>Tilskueren bliver hensat i noget </a:t>
            </a:r>
            <a:r>
              <a:rPr lang="da-DK" dirty="0" smtClean="0"/>
              <a:t>				Tilskueren </a:t>
            </a:r>
            <a:r>
              <a:rPr lang="da-DK" dirty="0"/>
              <a:t>stilles over for noget </a:t>
            </a:r>
          </a:p>
          <a:p>
            <a:pPr marL="0" indent="0">
              <a:buNone/>
            </a:pPr>
            <a:r>
              <a:rPr lang="da-DK" dirty="0"/>
              <a:t>Spænding om slutningen </a:t>
            </a:r>
            <a:r>
              <a:rPr lang="da-DK" dirty="0" smtClean="0"/>
              <a:t>					Spænding </a:t>
            </a:r>
            <a:r>
              <a:rPr lang="da-DK" dirty="0"/>
              <a:t>om gangen i stykket </a:t>
            </a:r>
          </a:p>
          <a:p>
            <a:pPr marL="0" indent="0">
              <a:buNone/>
            </a:pPr>
            <a:r>
              <a:rPr lang="da-DK" dirty="0"/>
              <a:t>Lineært forløb - Berettermodellen </a:t>
            </a:r>
            <a:r>
              <a:rPr lang="da-DK" dirty="0" smtClean="0"/>
              <a:t>			f.eks</a:t>
            </a:r>
            <a:r>
              <a:rPr lang="da-DK" dirty="0"/>
              <a:t>. Montage </a:t>
            </a:r>
          </a:p>
          <a:p>
            <a:pPr marL="0" indent="0">
              <a:buNone/>
            </a:pPr>
            <a:r>
              <a:rPr lang="da-DK" dirty="0"/>
              <a:t>En scene fører over i den næste </a:t>
            </a:r>
            <a:r>
              <a:rPr lang="da-DK" dirty="0" smtClean="0"/>
              <a:t>				Hver </a:t>
            </a:r>
            <a:r>
              <a:rPr lang="da-DK" dirty="0"/>
              <a:t>scene står hver for sig </a:t>
            </a:r>
          </a:p>
          <a:p>
            <a:pPr marL="0" indent="0">
              <a:buNone/>
            </a:pPr>
            <a:r>
              <a:rPr lang="da-DK" dirty="0"/>
              <a:t>Mennesket som uforanderligt </a:t>
            </a:r>
            <a:r>
              <a:rPr lang="da-DK" dirty="0" smtClean="0"/>
              <a:t>				Mennesket </a:t>
            </a:r>
            <a:r>
              <a:rPr lang="da-DK" dirty="0"/>
              <a:t>som foranderligt og forandrende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240938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Andre ideer bag iscenesættelse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37882" y="2666999"/>
            <a:ext cx="7959143" cy="3901226"/>
          </a:xfrm>
        </p:spPr>
        <p:txBody>
          <a:bodyPr>
            <a:normAutofit fontScale="25000" lnSpcReduction="20000"/>
          </a:bodyPr>
          <a:lstStyle/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 smtClean="0"/>
              <a:t>.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  <a:p>
            <a:endParaRPr lang="da-DK" sz="7200" dirty="0"/>
          </a:p>
          <a:p>
            <a:endParaRPr lang="da-DK" sz="7200" b="1" dirty="0"/>
          </a:p>
          <a:p>
            <a:r>
              <a:rPr lang="da-DK" sz="8000" b="1" dirty="0">
                <a:solidFill>
                  <a:srgbClr val="FFC000"/>
                </a:solidFill>
              </a:rPr>
              <a:t>Performanceteknikker kan sammenfattes som:</a:t>
            </a:r>
          </a:p>
          <a:p>
            <a:r>
              <a:rPr lang="da-DK" sz="8000" dirty="0"/>
              <a:t>•Brug af virkelighedselementer, der placeres i nye sammenhænge, ordnet ud fra "hemmelige principper" (forskellige typer af montage-teknik, indpakning, flytning eller sammenstilling).</a:t>
            </a:r>
          </a:p>
          <a:p>
            <a:r>
              <a:rPr lang="da-DK" sz="8000" dirty="0"/>
              <a:t>•Ændring af dagligdagens adfærd i retning af en dansende eller kunstig krop (reduktion og </a:t>
            </a:r>
            <a:r>
              <a:rPr lang="da-DK" sz="8000" dirty="0" err="1"/>
              <a:t>minimalisering</a:t>
            </a:r>
            <a:r>
              <a:rPr lang="da-DK" sz="8000" dirty="0"/>
              <a:t> af kroppens adfærd samt maksimering af energiforbruget).</a:t>
            </a:r>
          </a:p>
          <a:p>
            <a:r>
              <a:rPr lang="da-DK" sz="8000" dirty="0"/>
              <a:t>•Brug af den fysiske autentiske krop som objekt.</a:t>
            </a:r>
          </a:p>
          <a:p>
            <a:r>
              <a:rPr lang="da-DK" sz="8000" dirty="0"/>
              <a:t>•Brug af rum og steder, hvor der ikke sædvanligvis vises teater.</a:t>
            </a:r>
          </a:p>
          <a:p>
            <a:r>
              <a:rPr lang="da-DK" sz="8000" dirty="0"/>
              <a:t>•Brug af fremmede, etniske, særprægede kulturformer, som forstærker tilskuerens oplevelse af </a:t>
            </a:r>
            <a:r>
              <a:rPr lang="da-DK" sz="8000" dirty="0" err="1"/>
              <a:t>anderledeshed</a:t>
            </a:r>
            <a:r>
              <a:rPr lang="da-DK" sz="8000" dirty="0"/>
              <a:t>.</a:t>
            </a:r>
          </a:p>
          <a:p>
            <a:r>
              <a:rPr lang="da-DK" sz="8000" dirty="0"/>
              <a:t>•Brug af forskellige typer af skjulte billeder, skrifter og koder, som skaber en dobbelt "tekst" ...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.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268444"/>
            <a:ext cx="3810000" cy="359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9195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Hotel Pro </a:t>
            </a:r>
            <a:r>
              <a:rPr lang="da-DK" dirty="0" err="1" smtClean="0"/>
              <a:t>Forma</a:t>
            </a:r>
            <a:r>
              <a:rPr lang="da-DK" dirty="0" smtClean="0"/>
              <a:t>: jeg er kun skindød (2005)</a:t>
            </a:r>
            <a:endParaRPr lang="da-DK" dirty="0"/>
          </a:p>
        </p:txBody>
      </p:sp>
      <p:pic>
        <p:nvPicPr>
          <p:cNvPr id="4" name="mHMhY-CzK5k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808413" y="2943225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1684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ådnet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Net</Template>
  <TotalTime>3464</TotalTime>
  <Words>473</Words>
  <Application>Microsoft Office PowerPoint</Application>
  <PresentationFormat>Widescreen</PresentationFormat>
  <Paragraphs>101</Paragraphs>
  <Slides>26</Slides>
  <Notes>6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26</vt:i4>
      </vt:variant>
    </vt:vector>
  </HeadingPairs>
  <TitlesOfParts>
    <vt:vector size="30" baseType="lpstr">
      <vt:lpstr>Arial</vt:lpstr>
      <vt:lpstr>Calibri</vt:lpstr>
      <vt:lpstr>Century Gothic</vt:lpstr>
      <vt:lpstr>Trådnet</vt:lpstr>
      <vt:lpstr>Iscenesættelse</vt:lpstr>
      <vt:lpstr>Teaterrum &amp; Scenografi</vt:lpstr>
      <vt:lpstr>Forholdet mellem scene og teaterrum (klassisk: scene/sal)</vt:lpstr>
      <vt:lpstr>Eksempler på forhold mellem scene og sal</vt:lpstr>
      <vt:lpstr>Lysdesign</vt:lpstr>
      <vt:lpstr>PowerPoint-præsentation</vt:lpstr>
      <vt:lpstr>PowerPoint-præsentation</vt:lpstr>
      <vt:lpstr>Model over det græske teater</vt:lpstr>
      <vt:lpstr>PowerPoint-præsentation</vt:lpstr>
      <vt:lpstr>Shakespeares teater – The Globe 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Iscenesættelse </vt:lpstr>
      <vt:lpstr>Teatrets dramatiske form         Teatrets episke form</vt:lpstr>
      <vt:lpstr>Andre ideer bag iscenesættelse</vt:lpstr>
      <vt:lpstr>Hotel Pro Forma: jeg er kun skindød (2005)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Iscenesættelse</dc:title>
  <dc:creator>EG</dc:creator>
  <cp:lastModifiedBy>EG</cp:lastModifiedBy>
  <cp:revision>12</cp:revision>
  <dcterms:created xsi:type="dcterms:W3CDTF">2016-01-12T20:37:39Z</dcterms:created>
  <dcterms:modified xsi:type="dcterms:W3CDTF">2017-03-17T08:38:31Z</dcterms:modified>
</cp:coreProperties>
</file>