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62" r:id="rId4"/>
    <p:sldId id="264" r:id="rId5"/>
    <p:sldId id="285" r:id="rId6"/>
    <p:sldId id="275" r:id="rId7"/>
    <p:sldId id="283" r:id="rId8"/>
    <p:sldId id="284" r:id="rId9"/>
  </p:sldIdLst>
  <p:sldSz cx="12192000" cy="6858000"/>
  <p:notesSz cx="6800850" cy="9807575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660"/>
  </p:normalViewPr>
  <p:slideViewPr>
    <p:cSldViewPr snapToGrid="0">
      <p:cViewPr varScale="1">
        <p:scale>
          <a:sx n="117" d="100"/>
          <a:sy n="117" d="100"/>
        </p:scale>
        <p:origin x="29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6787AF7-C402-DC31-C851-02D467C24A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B24530FE-D488-4A4E-1116-FA98DF7B4D1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D663FCA9-1C92-393F-9B7C-776E72CBE4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D27AC-BDEB-4CCB-81E4-BE6B0E096AF2}" type="datetimeFigureOut">
              <a:rPr lang="da-DK" smtClean="0"/>
              <a:t>08-04-2025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D28047EF-93D5-26E4-011C-D308E35767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B8D752F2-E57A-2AF0-D14F-D57F3740DB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FFAD6-FA46-491F-A937-5ED20A9AF05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029577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4BF3789-6FA7-635C-8916-C84957929A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C2C9A3D3-1F38-0C96-C81D-DB2567E7D7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4C005785-89A2-1279-4A6E-CCDEBF07F5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D27AC-BDEB-4CCB-81E4-BE6B0E096AF2}" type="datetimeFigureOut">
              <a:rPr lang="da-DK" smtClean="0"/>
              <a:t>08-04-2025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7B14B794-1857-5D27-E46E-CF2DEF3378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84E9F4AE-7841-BF95-CE35-0AE71A973F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FFAD6-FA46-491F-A937-5ED20A9AF05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323527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DB99290-1E70-12DD-6720-0CDC1B7A82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A3E5FF01-D081-8D7D-8CD9-33338F46B5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6D1DBE6C-5626-5378-49EB-A873046702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D27AC-BDEB-4CCB-81E4-BE6B0E096AF2}" type="datetimeFigureOut">
              <a:rPr lang="da-DK" smtClean="0"/>
              <a:t>08-04-2025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A4945BCD-6A58-12D2-4D6B-90D381575C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B297E3EC-33DE-70F8-D3D5-9BEF4B5230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FFAD6-FA46-491F-A937-5ED20A9AF05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039377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91A96B5-1C46-0196-F6B4-1A0B872704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DB4AE47-1881-10A6-5A3F-421B272BA1D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4A51CC8A-184A-56F2-A0C1-590C388535C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1A192CFE-4D37-8ACF-B557-14C034DDDA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D27AC-BDEB-4CCB-81E4-BE6B0E096AF2}" type="datetimeFigureOut">
              <a:rPr lang="da-DK" smtClean="0"/>
              <a:t>08-04-2025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BE5BBD3D-CFE1-E998-925E-D7CFF15D43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959F5C9B-ECE5-0310-2553-8C7E6B9EE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FFAD6-FA46-491F-A937-5ED20A9AF05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541813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A3980F7-726C-C973-5DC2-8AF557AADF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654D7B94-9A7A-B8E5-EFE5-89C9AD4F27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EBB97869-9128-B79F-83A1-F9CF2D81F0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D5481641-B2DC-BB34-19E4-2543966DF7D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85FB9802-185B-69E1-585C-17E35F53B07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A80DBC5E-D287-805E-A590-20DEC7CF51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D27AC-BDEB-4CCB-81E4-BE6B0E096AF2}" type="datetimeFigureOut">
              <a:rPr lang="da-DK" smtClean="0"/>
              <a:t>08-04-2025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EE9A18F1-F658-FAAA-A119-639B6C66D8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5E96A676-E872-01C1-C984-8BF6D8AA0B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FFAD6-FA46-491F-A937-5ED20A9AF05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466328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DA092B1-2188-73FF-705A-63214A7532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FE2FD611-3BDE-D91C-6305-B58312E21B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D27AC-BDEB-4CCB-81E4-BE6B0E096AF2}" type="datetimeFigureOut">
              <a:rPr lang="da-DK" smtClean="0"/>
              <a:t>08-04-2025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8C7D4048-11CB-EDD7-BF18-DA12B8EADD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C103006A-DBB2-2892-5E1C-D836426B6C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FFAD6-FA46-491F-A937-5ED20A9AF05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075154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C15F2B7D-7B37-6BF5-323D-35C4D99222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D27AC-BDEB-4CCB-81E4-BE6B0E096AF2}" type="datetimeFigureOut">
              <a:rPr lang="da-DK" smtClean="0"/>
              <a:t>08-04-2025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BCE5F9E4-4B2A-FCB6-F45C-A33DA55DD7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E6B1511B-A6B0-5CFA-34AA-767BBC6E96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FFAD6-FA46-491F-A937-5ED20A9AF05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695639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AE0985B-21FF-8DAD-0759-AF9981D11D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50CCE49-26BF-AABB-10BC-7866F261A6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F17151D8-EFA9-0E03-1468-AADCC8D0F0E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321C5026-9549-7FE1-D344-5417B21E1D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D27AC-BDEB-4CCB-81E4-BE6B0E096AF2}" type="datetimeFigureOut">
              <a:rPr lang="da-DK" smtClean="0"/>
              <a:t>08-04-2025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F3407A12-C418-22A9-4A0D-E3A7FADBF1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D05B12EA-4812-AF95-712F-8F61C8372E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FFAD6-FA46-491F-A937-5ED20A9AF05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385176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A9E9017-7B0E-5234-94D6-954448C3F3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1F0BFDF8-9B05-E0CF-05E7-B2C39DA0E95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D5667B5F-072B-A52F-7AC0-39520D8455C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B986CC41-D07F-BB82-22C5-14E8E64A31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D27AC-BDEB-4CCB-81E4-BE6B0E096AF2}" type="datetimeFigureOut">
              <a:rPr lang="da-DK" smtClean="0"/>
              <a:t>08-04-2025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EE370E31-F0C3-2F36-4346-40D27CABD3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E9CA199D-616F-D0E1-2E79-743D9ADA20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FFAD6-FA46-491F-A937-5ED20A9AF05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449896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7E461CD-6E4D-B5CC-7C7D-6D07423AAA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853BB05C-2E7D-9E97-4978-635F2A3E42E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8224DE33-344A-4166-7B52-D4879EC0D1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D27AC-BDEB-4CCB-81E4-BE6B0E096AF2}" type="datetimeFigureOut">
              <a:rPr lang="da-DK" smtClean="0"/>
              <a:t>08-04-2025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8DB79B49-C16B-188B-2EAB-C9E8D152F7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7632AD60-F226-93E2-ADC6-0CD104D537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FFAD6-FA46-491F-A937-5ED20A9AF05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437621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98F64EF5-DE9D-781D-0D88-3881E04CEC7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43028661-17D7-18B6-BEC7-D63344AD4A0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C7706F1B-6769-7853-57F0-7D73417384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D27AC-BDEB-4CCB-81E4-BE6B0E096AF2}" type="datetimeFigureOut">
              <a:rPr lang="da-DK" smtClean="0"/>
              <a:t>08-04-2025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3692846B-B51E-C5A0-B2CB-B6E3DCD22F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E9153CAF-52B4-D6FB-2055-6F61DC8095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FFAD6-FA46-491F-A937-5ED20A9AF05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79679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1D44E6CB-6EFC-EDDF-E011-C8988DD3A3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428B0645-FDF2-9BDC-4DE0-76E85A8E40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F5899AF2-7AAA-9269-020C-20C16B92EB6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8CD27AC-BDEB-4CCB-81E4-BE6B0E096AF2}" type="datetimeFigureOut">
              <a:rPr lang="da-DK" smtClean="0"/>
              <a:t>08-04-2025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40206F8C-912E-299F-D1FF-6521AD5839A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8A1B493E-CD4D-4FCF-B54D-2C4EC0A163D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B0FFAD6-FA46-491F-A937-5ED20A9AF05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045707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dk/url?sa=i&amp;rct=j&amp;q=&amp;esrc=s&amp;frm=1&amp;source=images&amp;cd=&amp;cad=rja&amp;docid=TmJZnFOf-Cm9SM&amp;tbnid=xxou3gFIgSForM:&amp;ved=0CAUQjRw&amp;url=http://www.old.statsskole.dk/klassisk.htm&amp;ei=J9OkUtnSDqGw4QSGoYGQCw&amp;psig=AFQjCNFoE5O4HyaheZB5yHoKSkjrO9T4hg&amp;ust=1386620028453156" TargetMode="External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hyperlink" Target="https://kunstensstemmer.systime.dk/fileadmin/_processed_/a/2/csm_Efter_stormen_DSC_4566_red_3d786c18bd.jpg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felt 2">
            <a:extLst>
              <a:ext uri="{FF2B5EF4-FFF2-40B4-BE49-F238E27FC236}">
                <a16:creationId xmlns:a16="http://schemas.microsoft.com/office/drawing/2014/main" id="{3E067782-034A-B668-2D13-38D283C67796}"/>
              </a:ext>
            </a:extLst>
          </p:cNvPr>
          <p:cNvSpPr txBox="1"/>
          <p:nvPr/>
        </p:nvSpPr>
        <p:spPr>
          <a:xfrm>
            <a:off x="161108" y="95795"/>
            <a:ext cx="11186160" cy="6638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  <a:buNone/>
            </a:pPr>
            <a:r>
              <a:rPr lang="da-DK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Selvstændigt eksamensprojekt  i billedkunst</a:t>
            </a:r>
            <a:endParaRPr lang="da-DK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  <a:buNone/>
            </a:pPr>
            <a:r>
              <a:rPr lang="da-DK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Projektet er en selvstændig individuel proces, hvor du skal </a:t>
            </a:r>
            <a:r>
              <a:rPr lang="da-DK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undersøge</a:t>
            </a:r>
            <a:r>
              <a:rPr lang="da-DK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et emne, </a:t>
            </a:r>
            <a:r>
              <a:rPr lang="da-DK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udføre</a:t>
            </a:r>
            <a:r>
              <a:rPr lang="da-DK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et værk og </a:t>
            </a:r>
            <a:r>
              <a:rPr lang="da-DK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dokumentere</a:t>
            </a:r>
            <a:r>
              <a:rPr lang="da-DK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din arbejdsproces i form af skitser, fotos og inspirationsmateriale.</a:t>
            </a:r>
            <a:br>
              <a:rPr lang="da-DK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da-DK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 projektet skal der både indgå teori og praksis.</a:t>
            </a:r>
          </a:p>
          <a:p>
            <a:pPr>
              <a:lnSpc>
                <a:spcPct val="115000"/>
              </a:lnSpc>
              <a:spcAft>
                <a:spcPts val="1000"/>
              </a:spcAft>
              <a:buNone/>
            </a:pPr>
            <a:r>
              <a:rPr lang="da-DK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Du får 2</a:t>
            </a:r>
            <a:r>
              <a:rPr lang="da-DK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moduler til at </a:t>
            </a:r>
            <a:r>
              <a:rPr lang="da-DK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arbejde med </a:t>
            </a:r>
            <a:r>
              <a:rPr lang="da-DK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inspirationsværker og skitsebrainstorm</a:t>
            </a:r>
            <a:r>
              <a:rPr lang="da-DK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og </a:t>
            </a:r>
            <a:r>
              <a:rPr lang="da-DK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4 moduler til praktisk arbejde i værkstedet. Dertil kommer hjemmearbejde, som du selv styrer. </a:t>
            </a:r>
            <a:br>
              <a:rPr lang="da-DK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br>
              <a:rPr lang="da-DK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da-DK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Undervejs i processen skal du samle alle skitser, strøtanker, udklip og inspirationsmaterialer i en mappe eller i din gule scrapbog. Alt materiale er brugbart til eksamen!</a:t>
            </a:r>
            <a:endParaRPr lang="da-DK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  <a:buNone/>
            </a:pPr>
            <a:r>
              <a:rPr lang="da-DK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Brug din skitsebog flittigt! Sørg også for at have en digital mappe til dit </a:t>
            </a:r>
            <a:r>
              <a:rPr lang="da-DK" b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eksamens</a:t>
            </a:r>
            <a:r>
              <a:rPr lang="da-DK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projekt, hvor du løbende kan gemme fotos af din arbejdsproces eller andre digitale billeder. </a:t>
            </a:r>
            <a:endParaRPr lang="da-DK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  <a:buNone/>
            </a:pPr>
            <a:r>
              <a:rPr lang="da-DK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</a:t>
            </a:r>
            <a:r>
              <a:rPr lang="da-DK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rojektet fremlægges mundtligt ved eksamen i 5-7 minutter. Til fremlæggelsen skal du vise dit færdige værk og dokumentation af din proces (i form af inspirationsværker, dine egne skitser, eventuelle fotos, udklip og noter) </a:t>
            </a:r>
            <a:br>
              <a:rPr lang="da-DK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da-DK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På den baggrund skal du </a:t>
            </a:r>
            <a:r>
              <a:rPr lang="da-DK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mundtlig gøre rede for din arbejdsproces og lave en lille analyse og fortolkning af dit færdige værk. </a:t>
            </a:r>
            <a:br>
              <a:rPr lang="da-DK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br>
              <a:rPr lang="da-DK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da-DK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Vurdering af dit eksamensprojektet og din arbejdsproces indgår desuden i din årskarakter.</a:t>
            </a:r>
            <a:br>
              <a:rPr lang="da-DK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da-DK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Overskrift og tema for årets selvstændige projekt er HAVET</a:t>
            </a:r>
            <a:r>
              <a:rPr lang="da-DK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br>
              <a:rPr lang="da-DK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endParaRPr lang="da-DK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95766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felt 3">
            <a:extLst>
              <a:ext uri="{FF2B5EF4-FFF2-40B4-BE49-F238E27FC236}">
                <a16:creationId xmlns:a16="http://schemas.microsoft.com/office/drawing/2014/main" id="{42D01BDA-78A8-A021-607A-2409052DDF70}"/>
              </a:ext>
            </a:extLst>
          </p:cNvPr>
          <p:cNvSpPr txBox="1"/>
          <p:nvPr/>
        </p:nvSpPr>
        <p:spPr>
          <a:xfrm>
            <a:off x="687977" y="522514"/>
            <a:ext cx="1038932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a-DK" dirty="0"/>
          </a:p>
          <a:p>
            <a:endParaRPr lang="da-DK" dirty="0"/>
          </a:p>
          <a:p>
            <a:r>
              <a:rPr lang="da-DK" b="1" dirty="0"/>
              <a:t>Fra undervisningsministeriets formulering af læreplan til billedkunst c</a:t>
            </a:r>
          </a:p>
          <a:p>
            <a:endParaRPr lang="da-DK" dirty="0"/>
          </a:p>
          <a:p>
            <a:r>
              <a:rPr lang="da-DK" dirty="0"/>
              <a:t>”Ved afslutningen af undervisningsperioden gennemfører eleverne et selvstændigt, individuelt eksamensprojekt, jf. pkt. 4.2. </a:t>
            </a:r>
            <a:br>
              <a:rPr lang="da-DK" dirty="0"/>
            </a:br>
            <a:r>
              <a:rPr lang="da-DK" dirty="0"/>
              <a:t>I projektet arbejder eleverne med at undersøge en problemstilling eller et område, som læreren formulerer, gennem en vekselvirkning mellem praksis, analyse og teori. </a:t>
            </a:r>
            <a:br>
              <a:rPr lang="da-DK" dirty="0"/>
            </a:br>
            <a:r>
              <a:rPr lang="da-DK" dirty="0"/>
              <a:t>Eksamensprojektet inkluderer elevernes egne eksperimenterende undersøgelser i form af praktisk, kunstnerisk arbejde”</a:t>
            </a:r>
          </a:p>
        </p:txBody>
      </p:sp>
    </p:spTree>
    <p:extLst>
      <p:ext uri="{BB962C8B-B14F-4D97-AF65-F5344CB8AC3E}">
        <p14:creationId xmlns:p14="http://schemas.microsoft.com/office/powerpoint/2010/main" val="5819350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felt 1">
            <a:extLst>
              <a:ext uri="{FF2B5EF4-FFF2-40B4-BE49-F238E27FC236}">
                <a16:creationId xmlns:a16="http://schemas.microsoft.com/office/drawing/2014/main" id="{34318841-5A7A-0A97-5FF5-80DA735C8109}"/>
              </a:ext>
            </a:extLst>
          </p:cNvPr>
          <p:cNvSpPr txBox="1"/>
          <p:nvPr/>
        </p:nvSpPr>
        <p:spPr>
          <a:xfrm>
            <a:off x="579664" y="285750"/>
            <a:ext cx="929912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Emnet som i skal forholde jer til i jeres projekt er HAVET</a:t>
            </a:r>
          </a:p>
          <a:p>
            <a:endParaRPr lang="da-DK" dirty="0"/>
          </a:p>
          <a:p>
            <a:endParaRPr lang="da-DK" dirty="0"/>
          </a:p>
        </p:txBody>
      </p:sp>
      <p:pic>
        <p:nvPicPr>
          <p:cNvPr id="1026" name="Picture 2" descr="Members Night - HAVET foredrag og middag - Louisiana Museum of Modern Art">
            <a:extLst>
              <a:ext uri="{FF2B5EF4-FFF2-40B4-BE49-F238E27FC236}">
                <a16:creationId xmlns:a16="http://schemas.microsoft.com/office/drawing/2014/main" id="{E708D367-E140-20F6-A3F0-40EFBD181B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209" y="819577"/>
            <a:ext cx="5695210" cy="31893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avet' - anmeldelse: Jeg ville ønske, at der var et sted at gå hen med al  den sorg, denne udstilling efterlader os med | Information">
            <a:extLst>
              <a:ext uri="{FF2B5EF4-FFF2-40B4-BE49-F238E27FC236}">
                <a16:creationId xmlns:a16="http://schemas.microsoft.com/office/drawing/2014/main" id="{B1DEBC99-A71D-FA61-8F39-9090E1EA9E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3299" y="3590330"/>
            <a:ext cx="4258701" cy="3120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avet - Louisiana Museum of Modern Art">
            <a:extLst>
              <a:ext uri="{FF2B5EF4-FFF2-40B4-BE49-F238E27FC236}">
                <a16:creationId xmlns:a16="http://schemas.microsoft.com/office/drawing/2014/main" id="{6939F533-D3FA-6B97-E205-5F7A35C1FF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9013" y="253994"/>
            <a:ext cx="2696311" cy="3337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avet - Louisiana Museum of Modern Art">
            <a:extLst>
              <a:ext uri="{FF2B5EF4-FFF2-40B4-BE49-F238E27FC236}">
                <a16:creationId xmlns:a16="http://schemas.microsoft.com/office/drawing/2014/main" id="{3B75EB9A-A741-1201-A6F9-FCA53B7886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9896" y="747415"/>
            <a:ext cx="2349640" cy="2381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Havet - Louisiana Museum of Modern Art">
            <a:extLst>
              <a:ext uri="{FF2B5EF4-FFF2-40B4-BE49-F238E27FC236}">
                <a16:creationId xmlns:a16="http://schemas.microsoft.com/office/drawing/2014/main" id="{2157ED09-BF24-CCEF-E9E8-9540022C51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914" y="4134737"/>
            <a:ext cx="3964788" cy="24937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Recension: HAVET - OCEAN på Louisiana i Danmark | Konstguiden">
            <a:extLst>
              <a:ext uri="{FF2B5EF4-FFF2-40B4-BE49-F238E27FC236}">
                <a16:creationId xmlns:a16="http://schemas.microsoft.com/office/drawing/2014/main" id="{1C619CEF-59DB-2069-9C65-01B25DE1EA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7316" y="4052678"/>
            <a:ext cx="4746199" cy="26578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54186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felt 1">
            <a:extLst>
              <a:ext uri="{FF2B5EF4-FFF2-40B4-BE49-F238E27FC236}">
                <a16:creationId xmlns:a16="http://schemas.microsoft.com/office/drawing/2014/main" id="{1A5EFDF6-DEC6-6B43-1405-CF179E064DB3}"/>
              </a:ext>
            </a:extLst>
          </p:cNvPr>
          <p:cNvSpPr txBox="1"/>
          <p:nvPr/>
        </p:nvSpPr>
        <p:spPr>
          <a:xfrm>
            <a:off x="424543" y="457199"/>
            <a:ext cx="1119323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I kan arbejde indenfor alle medier: maleri, fotografi, skulptur, performance, installation, video, </a:t>
            </a:r>
            <a:r>
              <a:rPr lang="da-DK" dirty="0" err="1"/>
              <a:t>readymades</a:t>
            </a:r>
            <a:r>
              <a:rPr lang="da-DK" dirty="0"/>
              <a:t> og konceptkunst.</a:t>
            </a:r>
          </a:p>
          <a:p>
            <a:endParaRPr lang="da-DK" dirty="0"/>
          </a:p>
          <a:p>
            <a:r>
              <a:rPr lang="da-DK" dirty="0"/>
              <a:t>Hvis I vælger at arbejde med skulptur eller maleri kan I selvfølgelig arbejde indenfor alle gengivelsesmetoder: fx: abstrakt, naturalistisk, ekspressivt, forenklet.  </a:t>
            </a:r>
          </a:p>
        </p:txBody>
      </p:sp>
      <p:pic>
        <p:nvPicPr>
          <p:cNvPr id="3076" name="Picture 4" descr="Havet - Louisiana Museum of Modern Art">
            <a:extLst>
              <a:ext uri="{FF2B5EF4-FFF2-40B4-BE49-F238E27FC236}">
                <a16:creationId xmlns:a16="http://schemas.microsoft.com/office/drawing/2014/main" id="{91B315FC-C6E3-38F6-6922-7000059425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432" y="3013490"/>
            <a:ext cx="4206269" cy="28076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4" name="Picture 12" descr="Introduktion: Arkitekturens Værksteder - Cave_bureau - Louisiana Museum of  Modern Art">
            <a:extLst>
              <a:ext uri="{FF2B5EF4-FFF2-40B4-BE49-F238E27FC236}">
                <a16:creationId xmlns:a16="http://schemas.microsoft.com/office/drawing/2014/main" id="{920515EE-A1EE-15E5-E7A0-2A38D64344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5107" y="3091960"/>
            <a:ext cx="4416976" cy="2949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6" name="Picture 14" descr="Samlingen i Nordfløjen - Louisiana Museum of Modern Art">
            <a:extLst>
              <a:ext uri="{FF2B5EF4-FFF2-40B4-BE49-F238E27FC236}">
                <a16:creationId xmlns:a16="http://schemas.microsoft.com/office/drawing/2014/main" id="{1AEFA713-7213-9798-1598-C5733B7F58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7878" y="2867729"/>
            <a:ext cx="4206269" cy="31734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98609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felt 1">
            <a:extLst>
              <a:ext uri="{FF2B5EF4-FFF2-40B4-BE49-F238E27FC236}">
                <a16:creationId xmlns:a16="http://schemas.microsoft.com/office/drawing/2014/main" id="{025E0596-AAD8-ABC6-403E-DE1DBCF5D270}"/>
              </a:ext>
            </a:extLst>
          </p:cNvPr>
          <p:cNvSpPr txBox="1"/>
          <p:nvPr/>
        </p:nvSpPr>
        <p:spPr>
          <a:xfrm>
            <a:off x="489857" y="416379"/>
            <a:ext cx="85193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Abstrakt gengivelsesmetode</a:t>
            </a:r>
            <a:br>
              <a:rPr lang="da-DK" dirty="0"/>
            </a:br>
            <a:endParaRPr lang="da-DK" dirty="0"/>
          </a:p>
        </p:txBody>
      </p:sp>
      <p:pic>
        <p:nvPicPr>
          <p:cNvPr id="2050" name="Picture 2" descr="Aflyst) Tæt på MOR! - Louisiana Museum of Modern Art">
            <a:extLst>
              <a:ext uri="{FF2B5EF4-FFF2-40B4-BE49-F238E27FC236}">
                <a16:creationId xmlns:a16="http://schemas.microsoft.com/office/drawing/2014/main" id="{AD98C0CF-3B24-E380-6CA5-5290F57CBD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928" y="2792187"/>
            <a:ext cx="5515423" cy="3102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kstfelt 2">
            <a:extLst>
              <a:ext uri="{FF2B5EF4-FFF2-40B4-BE49-F238E27FC236}">
                <a16:creationId xmlns:a16="http://schemas.microsoft.com/office/drawing/2014/main" id="{9E3E0CFF-E12A-4795-B7C6-8CB70F108A9C}"/>
              </a:ext>
            </a:extLst>
          </p:cNvPr>
          <p:cNvSpPr txBox="1"/>
          <p:nvPr/>
        </p:nvSpPr>
        <p:spPr>
          <a:xfrm>
            <a:off x="244928" y="6049736"/>
            <a:ext cx="46046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Anselm Kiefer: </a:t>
            </a:r>
            <a:r>
              <a:rPr lang="da-DK" dirty="0" err="1"/>
              <a:t>Inflamation</a:t>
            </a:r>
            <a:r>
              <a:rPr lang="da-DK" dirty="0"/>
              <a:t> 1983, olie og bly på lærred</a:t>
            </a:r>
          </a:p>
        </p:txBody>
      </p:sp>
      <p:pic>
        <p:nvPicPr>
          <p:cNvPr id="2052" name="Picture 4" descr="Jackson Pollock - Artists - Mnuchin Gallery">
            <a:extLst>
              <a:ext uri="{FF2B5EF4-FFF2-40B4-BE49-F238E27FC236}">
                <a16:creationId xmlns:a16="http://schemas.microsoft.com/office/drawing/2014/main" id="{A3C37763-F320-9A8B-3610-58B9659AF8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4821" y="857250"/>
            <a:ext cx="5867322" cy="4397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kstfelt 3">
            <a:extLst>
              <a:ext uri="{FF2B5EF4-FFF2-40B4-BE49-F238E27FC236}">
                <a16:creationId xmlns:a16="http://schemas.microsoft.com/office/drawing/2014/main" id="{052FBB5F-D92D-0217-5069-9EBD7614A0ED}"/>
              </a:ext>
            </a:extLst>
          </p:cNvPr>
          <p:cNvSpPr txBox="1"/>
          <p:nvPr/>
        </p:nvSpPr>
        <p:spPr>
          <a:xfrm>
            <a:off x="6017079" y="5404757"/>
            <a:ext cx="41066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Jackson Pollock: </a:t>
            </a:r>
            <a:r>
              <a:rPr lang="da-DK" dirty="0" err="1"/>
              <a:t>drip</a:t>
            </a:r>
            <a:r>
              <a:rPr lang="da-DK" dirty="0"/>
              <a:t> Painting 1948</a:t>
            </a:r>
          </a:p>
        </p:txBody>
      </p:sp>
    </p:spTree>
    <p:extLst>
      <p:ext uri="{BB962C8B-B14F-4D97-AF65-F5344CB8AC3E}">
        <p14:creationId xmlns:p14="http://schemas.microsoft.com/office/powerpoint/2010/main" val="1164340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E:\billedkunst\dias\RUM3.JPG">
            <a:extLst>
              <a:ext uri="{FF2B5EF4-FFF2-40B4-BE49-F238E27FC236}">
                <a16:creationId xmlns:a16="http://schemas.microsoft.com/office/drawing/2014/main" id="{BAD9AF28-E7AB-4460-A6A1-AB9EE8BB4D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" y="1856333"/>
            <a:ext cx="3507971" cy="43008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3" name="Tekstfelt 2">
            <a:extLst>
              <a:ext uri="{FF2B5EF4-FFF2-40B4-BE49-F238E27FC236}">
                <a16:creationId xmlns:a16="http://schemas.microsoft.com/office/drawing/2014/main" id="{56461C17-4EE4-46B6-BAB0-C95DCCF592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0067" y="6259485"/>
            <a:ext cx="859787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da-DK" altLang="da-DK" sz="1200" dirty="0"/>
              <a:t>Jens Juel: Matilda </a:t>
            </a:r>
            <a:r>
              <a:rPr lang="da-DK" altLang="da-DK" sz="1200" dirty="0" err="1"/>
              <a:t>Guiguir</a:t>
            </a:r>
            <a:r>
              <a:rPr lang="da-DK" altLang="da-DK" sz="1200" dirty="0"/>
              <a:t> de </a:t>
            </a:r>
            <a:r>
              <a:rPr lang="da-DK" altLang="da-DK" sz="1200" dirty="0" err="1"/>
              <a:t>Prangins</a:t>
            </a:r>
            <a:r>
              <a:rPr lang="da-DK" altLang="da-DK" sz="1200" dirty="0"/>
              <a:t>, 1779</a:t>
            </a:r>
          </a:p>
        </p:txBody>
      </p:sp>
      <p:sp>
        <p:nvSpPr>
          <p:cNvPr id="2" name="Tekstfelt 1">
            <a:extLst>
              <a:ext uri="{FF2B5EF4-FFF2-40B4-BE49-F238E27FC236}">
                <a16:creationId xmlns:a16="http://schemas.microsoft.com/office/drawing/2014/main" id="{818137A3-D9CC-055F-8D88-05A5B26F9CBD}"/>
              </a:ext>
            </a:extLst>
          </p:cNvPr>
          <p:cNvSpPr txBox="1"/>
          <p:nvPr/>
        </p:nvSpPr>
        <p:spPr>
          <a:xfrm>
            <a:off x="166255" y="141316"/>
            <a:ext cx="1153806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b="1" dirty="0"/>
              <a:t>Naturalistisk gengivelsesmetode</a:t>
            </a:r>
            <a:br>
              <a:rPr lang="da-DK" dirty="0"/>
            </a:br>
            <a:r>
              <a:rPr lang="da-DK" dirty="0"/>
              <a:t>Der er to yderpunkter indenfor den naturalistiske gengivelsesmetode: idealiseret (forskønnet) og </a:t>
            </a:r>
            <a:r>
              <a:rPr lang="da-DK" dirty="0" err="1"/>
              <a:t>hypernaturalistisk</a:t>
            </a:r>
            <a:r>
              <a:rPr lang="da-DK" dirty="0"/>
              <a:t>/realistisk.</a:t>
            </a:r>
          </a:p>
          <a:p>
            <a:r>
              <a:rPr lang="da-DK" dirty="0"/>
              <a:t>Æstetiske virkemidler kan være modellering i lys og skygge, rette proportioner, brækkede farver, kvalitetskontraster, farveperspektiv, størrelsesperspektiv, detaljeperspektiv, måske brug af </a:t>
            </a:r>
            <a:r>
              <a:rPr lang="da-DK" dirty="0" err="1"/>
              <a:t>readymades</a:t>
            </a:r>
            <a:r>
              <a:rPr lang="da-DK" dirty="0"/>
              <a:t> i skulpturer. </a:t>
            </a:r>
          </a:p>
          <a:p>
            <a:endParaRPr lang="da-DK" dirty="0"/>
          </a:p>
        </p:txBody>
      </p:sp>
      <p:pic>
        <p:nvPicPr>
          <p:cNvPr id="3" name="Picture 2" descr="http://www.old.statsskole.dk/images/klassisk/doryphoros1%5b1%5d.jpg">
            <a:hlinkClick r:id="rId3"/>
            <a:extLst>
              <a:ext uri="{FF2B5EF4-FFF2-40B4-BE49-F238E27FC236}">
                <a16:creationId xmlns:a16="http://schemas.microsoft.com/office/drawing/2014/main" id="{68674940-0B3C-C7F5-38D1-B67B982971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9944" y="1688002"/>
            <a:ext cx="2831836" cy="4676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kstfelt 3">
            <a:extLst>
              <a:ext uri="{FF2B5EF4-FFF2-40B4-BE49-F238E27FC236}">
                <a16:creationId xmlns:a16="http://schemas.microsoft.com/office/drawing/2014/main" id="{F028A110-6654-1594-495C-B4D3266D4EB8}"/>
              </a:ext>
            </a:extLst>
          </p:cNvPr>
          <p:cNvSpPr txBox="1"/>
          <p:nvPr/>
        </p:nvSpPr>
        <p:spPr>
          <a:xfrm>
            <a:off x="4438996" y="6259485"/>
            <a:ext cx="294270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altLang="da-DK" sz="1200" dirty="0"/>
              <a:t>Spydbæreren ca. 450 f. kr. Marmor, 198 cm. </a:t>
            </a:r>
          </a:p>
          <a:p>
            <a:endParaRPr lang="da-DK" dirty="0"/>
          </a:p>
        </p:txBody>
      </p:sp>
      <p:sp>
        <p:nvSpPr>
          <p:cNvPr id="7" name="Tekstfelt 6">
            <a:extLst>
              <a:ext uri="{FF2B5EF4-FFF2-40B4-BE49-F238E27FC236}">
                <a16:creationId xmlns:a16="http://schemas.microsoft.com/office/drawing/2014/main" id="{02ADD906-E8B2-E2B9-ED50-A759D7FD7A28}"/>
              </a:ext>
            </a:extLst>
          </p:cNvPr>
          <p:cNvSpPr txBox="1"/>
          <p:nvPr/>
        </p:nvSpPr>
        <p:spPr>
          <a:xfrm>
            <a:off x="7547956" y="5120640"/>
            <a:ext cx="38895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altLang="da-DK" sz="1400" dirty="0"/>
              <a:t> </a:t>
            </a:r>
          </a:p>
          <a:p>
            <a:endParaRPr lang="da-DK" dirty="0"/>
          </a:p>
        </p:txBody>
      </p:sp>
      <p:pic>
        <p:nvPicPr>
          <p:cNvPr id="8" name="Picture 4">
            <a:extLst>
              <a:ext uri="{FF2B5EF4-FFF2-40B4-BE49-F238E27FC236}">
                <a16:creationId xmlns:a16="http://schemas.microsoft.com/office/drawing/2014/main" id="{8523F54E-C972-775B-3268-D241E7BCC5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8379" y="2449712"/>
            <a:ext cx="4625301" cy="31107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felt 1">
            <a:extLst>
              <a:ext uri="{FF2B5EF4-FFF2-40B4-BE49-F238E27FC236}">
                <a16:creationId xmlns:a16="http://schemas.microsoft.com/office/drawing/2014/main" id="{60CCF24F-06ED-8E5E-F59D-ED039A657C7A}"/>
              </a:ext>
            </a:extLst>
          </p:cNvPr>
          <p:cNvSpPr txBox="1"/>
          <p:nvPr/>
        </p:nvSpPr>
        <p:spPr>
          <a:xfrm>
            <a:off x="648393" y="407324"/>
            <a:ext cx="970926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b="1" dirty="0"/>
              <a:t>Ekspressiv gengivelsesmetode</a:t>
            </a:r>
          </a:p>
          <a:p>
            <a:r>
              <a:rPr lang="da-DK" dirty="0"/>
              <a:t>Værkerne udtrykker stærke følelser.</a:t>
            </a:r>
            <a:br>
              <a:rPr lang="da-DK" dirty="0"/>
            </a:br>
            <a:r>
              <a:rPr lang="da-DK" dirty="0"/>
              <a:t>Æstetiske virkemidler kan fx være: Mættede farver, </a:t>
            </a:r>
            <a:r>
              <a:rPr lang="da-DK" dirty="0" err="1"/>
              <a:t>komplimentærkontraster</a:t>
            </a:r>
            <a:r>
              <a:rPr lang="da-DK" dirty="0"/>
              <a:t>, mørk-lys kontraster, forvrængning af figurer, tydelige penselstrøg, få detaljer. </a:t>
            </a:r>
          </a:p>
        </p:txBody>
      </p:sp>
      <p:pic>
        <p:nvPicPr>
          <p:cNvPr id="3" name="Pladsholder til indhold 3" descr="Et billede, der indeholder tekst, maleri, tegning&#10;&#10;Automatisk genereret beskrivelse">
            <a:hlinkClick r:id="rId2"/>
            <a:extLst>
              <a:ext uri="{FF2B5EF4-FFF2-40B4-BE49-F238E27FC236}">
                <a16:creationId xmlns:a16="http://schemas.microsoft.com/office/drawing/2014/main" id="{2001D21C-3A55-4010-D597-ABF48E26AAA4}"/>
              </a:ext>
            </a:extLst>
          </p:cNvPr>
          <p:cNvPicPr>
            <a:picLocks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77" r="1" b="1"/>
          <a:stretch/>
        </p:blipFill>
        <p:spPr bwMode="auto">
          <a:xfrm>
            <a:off x="648393" y="2270442"/>
            <a:ext cx="3914613" cy="3922540"/>
          </a:xfrm>
          <a:prstGeom prst="rect">
            <a:avLst/>
          </a:prstGeom>
          <a:noFill/>
          <a:effectLst/>
        </p:spPr>
      </p:pic>
      <p:pic>
        <p:nvPicPr>
          <p:cNvPr id="5" name="Picture 2" descr="Billedresultat for van Gogh">
            <a:extLst>
              <a:ext uri="{FF2B5EF4-FFF2-40B4-BE49-F238E27FC236}">
                <a16:creationId xmlns:a16="http://schemas.microsoft.com/office/drawing/2014/main" id="{9C6F4603-E785-B2C2-5E8C-565BF0DC3E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1903" y="2158494"/>
            <a:ext cx="4641127" cy="3674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Frederik Næblerød – Horsens Kunstmuseum">
            <a:extLst>
              <a:ext uri="{FF2B5EF4-FFF2-40B4-BE49-F238E27FC236}">
                <a16:creationId xmlns:a16="http://schemas.microsoft.com/office/drawing/2014/main" id="{53DE4A46-6DAB-066C-5066-5090FB9353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4289" y="1705177"/>
            <a:ext cx="2767318" cy="2600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Frederik Næblerød Stentøj 1, 2017 Gold plated ceramics 29 x 33 cm DKK26,000">
            <a:extLst>
              <a:ext uri="{FF2B5EF4-FFF2-40B4-BE49-F238E27FC236}">
                <a16:creationId xmlns:a16="http://schemas.microsoft.com/office/drawing/2014/main" id="{F775EBD1-8BAD-51F5-A4C9-33095E3125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7343" y="3995607"/>
            <a:ext cx="1922716" cy="2852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64786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felt 1">
            <a:extLst>
              <a:ext uri="{FF2B5EF4-FFF2-40B4-BE49-F238E27FC236}">
                <a16:creationId xmlns:a16="http://schemas.microsoft.com/office/drawing/2014/main" id="{C6CB0387-281C-5691-2ADD-10F02872D9E2}"/>
              </a:ext>
            </a:extLst>
          </p:cNvPr>
          <p:cNvSpPr txBox="1"/>
          <p:nvPr/>
        </p:nvSpPr>
        <p:spPr>
          <a:xfrm>
            <a:off x="66502" y="266007"/>
            <a:ext cx="837922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b="1" dirty="0"/>
              <a:t>Forenklet gengivelsesmetode</a:t>
            </a:r>
          </a:p>
          <a:p>
            <a:endParaRPr lang="da-DK" b="1" dirty="0"/>
          </a:p>
          <a:p>
            <a:r>
              <a:rPr lang="da-DK" dirty="0"/>
              <a:t>Æstetiske virkemidler kan være. Udeladelse af illusionsrum, ingen detaljer, ingen kvalitetskontraster, </a:t>
            </a:r>
            <a:r>
              <a:rPr lang="da-DK" dirty="0" err="1"/>
              <a:t>monokrone</a:t>
            </a:r>
            <a:r>
              <a:rPr lang="da-DK" dirty="0"/>
              <a:t> </a:t>
            </a:r>
            <a:r>
              <a:rPr lang="da-DK" dirty="0" err="1"/>
              <a:t>farveflader</a:t>
            </a:r>
            <a:endParaRPr lang="da-DK" dirty="0"/>
          </a:p>
        </p:txBody>
      </p:sp>
      <p:pic>
        <p:nvPicPr>
          <p:cNvPr id="3" name="Billede 2">
            <a:extLst>
              <a:ext uri="{FF2B5EF4-FFF2-40B4-BE49-F238E27FC236}">
                <a16:creationId xmlns:a16="http://schemas.microsoft.com/office/drawing/2014/main" id="{5036C502-EC16-0641-3404-D6D7FCDD2E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341" y="2617824"/>
            <a:ext cx="4921135" cy="3191049"/>
          </a:xfrm>
          <a:prstGeom prst="rect">
            <a:avLst/>
          </a:prstGeom>
        </p:spPr>
      </p:pic>
      <p:pic>
        <p:nvPicPr>
          <p:cNvPr id="4" name="Picture 2" descr="http://www.antikhandlere.dk/images/antsublarge/102978.jpg">
            <a:extLst>
              <a:ext uri="{FF2B5EF4-FFF2-40B4-BE49-F238E27FC236}">
                <a16:creationId xmlns:a16="http://schemas.microsoft.com/office/drawing/2014/main" id="{A0EDE86E-3DE2-DF8D-9B5D-6065203827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0381" y="2865358"/>
            <a:ext cx="4251264" cy="28341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Svend Wiig Hansen - hudløs gigant - Art Matter - Guide - Journal - Festival">
            <a:extLst>
              <a:ext uri="{FF2B5EF4-FFF2-40B4-BE49-F238E27FC236}">
                <a16:creationId xmlns:a16="http://schemas.microsoft.com/office/drawing/2014/main" id="{82C8C1A7-5C4F-67E7-E1AF-2D1BD01CB7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2310" y="2349390"/>
            <a:ext cx="2549236" cy="37279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546811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144</TotalTime>
  <Words>504</Words>
  <Application>Microsoft Office PowerPoint</Application>
  <PresentationFormat>Widescreen</PresentationFormat>
  <Paragraphs>27</Paragraphs>
  <Slides>8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8</vt:i4>
      </vt:variant>
    </vt:vector>
  </HeadingPairs>
  <TitlesOfParts>
    <vt:vector size="13" baseType="lpstr">
      <vt:lpstr>Aptos</vt:lpstr>
      <vt:lpstr>Aptos Display</vt:lpstr>
      <vt:lpstr>Arial</vt:lpstr>
      <vt:lpstr>Calibri</vt:lpstr>
      <vt:lpstr>Office-tema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Trine Anker</dc:creator>
  <cp:lastModifiedBy>Trine Anker</cp:lastModifiedBy>
  <cp:revision>4</cp:revision>
  <cp:lastPrinted>2025-03-17T13:24:58Z</cp:lastPrinted>
  <dcterms:created xsi:type="dcterms:W3CDTF">2025-03-17T12:55:53Z</dcterms:created>
  <dcterms:modified xsi:type="dcterms:W3CDTF">2025-04-08T10:52:06Z</dcterms:modified>
</cp:coreProperties>
</file>