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F41E00-C465-666F-63D3-D081092D2C9E}" v="83" dt="2025-05-07T08:57:00.050"/>
    <p1510:client id="{146083AA-91A8-E4F2-885F-3C22CD56F8EE}" v="180" dt="2025-05-07T08:50:04.426"/>
    <p1510:client id="{20761B98-97E8-8129-E720-97D98C8CCC53}" v="70" dt="2025-05-07T08:39:27.714"/>
    <p1510:client id="{7054B16C-8DE7-4261-BAF6-8ADE949DA0E2}" v="47" dt="2025-05-07T08:56:50.150"/>
    <p1510:client id="{CD254208-84FB-9945-A3DD-131A2783DBF3}" v="1" dt="2025-05-07T09:01:26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624"/>
  </p:normalViewPr>
  <p:slideViewPr>
    <p:cSldViewPr snapToGrid="0">
      <p:cViewPr varScale="1">
        <p:scale>
          <a:sx n="122" d="100"/>
          <a:sy n="122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F3DCAC-CCD1-472B-BD7A-36FE8F1DFBB4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3A7D520-FF4A-4D18-8AE1-303E5A0D9714}">
      <dgm:prSet/>
      <dgm:spPr/>
      <dgm:t>
        <a:bodyPr/>
        <a:lstStyle/>
        <a:p>
          <a:r>
            <a:rPr lang="da-DK">
              <a:latin typeface="Calisto MT"/>
            </a:rPr>
            <a:t>Grækenland breder sig over middelhavsområdet</a:t>
          </a:r>
          <a:endParaRPr lang="en-US">
            <a:latin typeface="Calisto MT"/>
          </a:endParaRPr>
        </a:p>
      </dgm:t>
    </dgm:pt>
    <dgm:pt modelId="{2CB25E22-EFD5-4051-822F-7B91D42C3F44}" type="parTrans" cxnId="{79DF4FD1-8A4C-4B62-B149-4EBC6BB2B893}">
      <dgm:prSet/>
      <dgm:spPr/>
      <dgm:t>
        <a:bodyPr/>
        <a:lstStyle/>
        <a:p>
          <a:endParaRPr lang="en-US"/>
        </a:p>
      </dgm:t>
    </dgm:pt>
    <dgm:pt modelId="{6A31D2B1-3E11-49A9-B306-60AA03DE4AA0}" type="sibTrans" cxnId="{79DF4FD1-8A4C-4B62-B149-4EBC6BB2B893}">
      <dgm:prSet phldrT="01" phldr="0"/>
      <dgm:spPr/>
      <dgm:t>
        <a:bodyPr/>
        <a:lstStyle/>
        <a:p>
          <a:endParaRPr lang="en-US"/>
        </a:p>
      </dgm:t>
    </dgm:pt>
    <dgm:pt modelId="{486FD06A-BC2D-4C9C-9563-F60A2CEF27FD}">
      <dgm:prSet/>
      <dgm:spPr/>
      <dgm:t>
        <a:bodyPr/>
        <a:lstStyle/>
        <a:p>
          <a:r>
            <a:rPr lang="da-DK">
              <a:latin typeface="Calisto MT"/>
            </a:rPr>
            <a:t>Bystatskulture</a:t>
          </a:r>
          <a:endParaRPr lang="en-US">
            <a:latin typeface="Calisto MT"/>
          </a:endParaRPr>
        </a:p>
      </dgm:t>
    </dgm:pt>
    <dgm:pt modelId="{D82EF8FC-5F8F-43D8-B14C-716C4106F94E}" type="parTrans" cxnId="{2948EC09-EA7A-442E-9AD7-86477DAF0A7D}">
      <dgm:prSet/>
      <dgm:spPr/>
      <dgm:t>
        <a:bodyPr/>
        <a:lstStyle/>
        <a:p>
          <a:endParaRPr lang="en-US"/>
        </a:p>
      </dgm:t>
    </dgm:pt>
    <dgm:pt modelId="{FF83BC63-E9DB-4F55-87B5-3A2C69CAAC68}" type="sibTrans" cxnId="{2948EC09-EA7A-442E-9AD7-86477DAF0A7D}">
      <dgm:prSet phldrT="02" phldr="0"/>
      <dgm:spPr/>
      <dgm:t>
        <a:bodyPr/>
        <a:lstStyle/>
        <a:p>
          <a:endParaRPr lang="en-US"/>
        </a:p>
      </dgm:t>
    </dgm:pt>
    <dgm:pt modelId="{1853F5B6-FE22-43F0-9748-30CEBD747D97}">
      <dgm:prSet/>
      <dgm:spPr/>
      <dgm:t>
        <a:bodyPr/>
        <a:lstStyle/>
        <a:p>
          <a:pPr rtl="0"/>
          <a:r>
            <a:rPr lang="da-DK">
              <a:latin typeface="Calisto MT"/>
            </a:rPr>
            <a:t>Akropolis en by på toppen af en klippe valgt for at være nem at forsvare.</a:t>
          </a:r>
          <a:endParaRPr lang="en-US">
            <a:latin typeface="Calisto MT"/>
          </a:endParaRPr>
        </a:p>
      </dgm:t>
    </dgm:pt>
    <dgm:pt modelId="{54D72DFE-9877-4976-8555-426B4751532A}" type="parTrans" cxnId="{19CC3257-0B80-4951-859A-6388C3CAC78F}">
      <dgm:prSet/>
      <dgm:spPr/>
      <dgm:t>
        <a:bodyPr/>
        <a:lstStyle/>
        <a:p>
          <a:endParaRPr lang="en-US"/>
        </a:p>
      </dgm:t>
    </dgm:pt>
    <dgm:pt modelId="{19774C48-082B-46CE-9E9C-352B8DFC55F2}" type="sibTrans" cxnId="{19CC3257-0B80-4951-859A-6388C3CAC78F}">
      <dgm:prSet phldrT="03" phldr="0"/>
      <dgm:spPr/>
      <dgm:t>
        <a:bodyPr/>
        <a:lstStyle/>
        <a:p>
          <a:endParaRPr lang="en-US"/>
        </a:p>
      </dgm:t>
    </dgm:pt>
    <dgm:pt modelId="{E7AFB7CD-64A5-40DD-B2CE-C971CEC52AF8}">
      <dgm:prSet/>
      <dgm:spPr/>
      <dgm:t>
        <a:bodyPr/>
        <a:lstStyle/>
        <a:p>
          <a:r>
            <a:rPr lang="da-DK">
              <a:latin typeface="Calisto MT"/>
            </a:rPr>
            <a:t>Arkaisk smil</a:t>
          </a:r>
          <a:endParaRPr lang="en-US">
            <a:latin typeface="Calisto MT"/>
          </a:endParaRPr>
        </a:p>
      </dgm:t>
    </dgm:pt>
    <dgm:pt modelId="{376A0033-6F45-4F1B-86BA-C5859FF4893C}" type="parTrans" cxnId="{73C6DC64-82A5-4B96-9EA7-614EE342916E}">
      <dgm:prSet/>
      <dgm:spPr/>
      <dgm:t>
        <a:bodyPr/>
        <a:lstStyle/>
        <a:p>
          <a:endParaRPr lang="en-US"/>
        </a:p>
      </dgm:t>
    </dgm:pt>
    <dgm:pt modelId="{CC15B651-4BC9-4159-9E57-623B26D34E58}" type="sibTrans" cxnId="{73C6DC64-82A5-4B96-9EA7-614EE342916E}">
      <dgm:prSet phldrT="04" phldr="0"/>
      <dgm:spPr/>
      <dgm:t>
        <a:bodyPr/>
        <a:lstStyle/>
        <a:p>
          <a:endParaRPr lang="en-US"/>
        </a:p>
      </dgm:t>
    </dgm:pt>
    <dgm:pt modelId="{C8577185-C50D-44DF-B2D3-349F686481F1}">
      <dgm:prSet/>
      <dgm:spPr/>
      <dgm:t>
        <a:bodyPr/>
        <a:lstStyle/>
        <a:p>
          <a:r>
            <a:rPr lang="da-DK">
              <a:latin typeface="Calisto MT"/>
            </a:rPr>
            <a:t>Statuer er ens (følger en skabelon)</a:t>
          </a:r>
          <a:endParaRPr lang="en-US">
            <a:latin typeface="Calisto MT"/>
          </a:endParaRPr>
        </a:p>
      </dgm:t>
    </dgm:pt>
    <dgm:pt modelId="{D421D889-2840-4F21-AF26-799C4F1DC690}" type="parTrans" cxnId="{A89624C3-E949-42C2-AAB2-DB3710F0261E}">
      <dgm:prSet/>
      <dgm:spPr/>
      <dgm:t>
        <a:bodyPr/>
        <a:lstStyle/>
        <a:p>
          <a:endParaRPr lang="en-US"/>
        </a:p>
      </dgm:t>
    </dgm:pt>
    <dgm:pt modelId="{5A504DAF-2FA5-479F-AAE8-0EE2E1CEE968}" type="sibTrans" cxnId="{A89624C3-E949-42C2-AAB2-DB3710F0261E}">
      <dgm:prSet phldrT="05" phldr="0"/>
      <dgm:spPr/>
      <dgm:t>
        <a:bodyPr/>
        <a:lstStyle/>
        <a:p>
          <a:endParaRPr lang="en-US"/>
        </a:p>
      </dgm:t>
    </dgm:pt>
    <dgm:pt modelId="{A1E93C3E-9D53-48AD-9A9D-8B45F6FF5FB1}">
      <dgm:prSet/>
      <dgm:spPr/>
      <dgm:t>
        <a:bodyPr/>
        <a:lstStyle/>
        <a:p>
          <a:r>
            <a:rPr lang="da-DK">
              <a:latin typeface="Calisto MT"/>
            </a:rPr>
            <a:t>Statuer var bemalet</a:t>
          </a:r>
          <a:endParaRPr lang="en-US">
            <a:latin typeface="Calisto MT"/>
          </a:endParaRPr>
        </a:p>
      </dgm:t>
    </dgm:pt>
    <dgm:pt modelId="{C7AE7E18-1D01-43F5-ACB6-A20457E640F1}" type="parTrans" cxnId="{22DFEE61-8859-4906-ADC0-CE7E3B20D7D1}">
      <dgm:prSet/>
      <dgm:spPr/>
      <dgm:t>
        <a:bodyPr/>
        <a:lstStyle/>
        <a:p>
          <a:endParaRPr lang="en-US"/>
        </a:p>
      </dgm:t>
    </dgm:pt>
    <dgm:pt modelId="{ABF59636-CDDB-4F91-B44E-1B72D5D6F2E2}" type="sibTrans" cxnId="{22DFEE61-8859-4906-ADC0-CE7E3B20D7D1}">
      <dgm:prSet phldrT="06" phldr="0"/>
      <dgm:spPr/>
      <dgm:t>
        <a:bodyPr/>
        <a:lstStyle/>
        <a:p>
          <a:endParaRPr lang="en-US"/>
        </a:p>
      </dgm:t>
    </dgm:pt>
    <dgm:pt modelId="{7AD32EE0-DB02-4400-8DB8-6B6D090A72D1}" type="pres">
      <dgm:prSet presAssocID="{43F3DCAC-CCD1-472B-BD7A-36FE8F1DFBB4}" presName="linear" presStyleCnt="0">
        <dgm:presLayoutVars>
          <dgm:animLvl val="lvl"/>
          <dgm:resizeHandles val="exact"/>
        </dgm:presLayoutVars>
      </dgm:prSet>
      <dgm:spPr/>
    </dgm:pt>
    <dgm:pt modelId="{CB57F397-D3E5-4D5F-A541-F0E50E312325}" type="pres">
      <dgm:prSet presAssocID="{63A7D520-FF4A-4D18-8AE1-303E5A0D971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2A83DAA-D247-4AAB-A582-7006470160AE}" type="pres">
      <dgm:prSet presAssocID="{6A31D2B1-3E11-49A9-B306-60AA03DE4AA0}" presName="spacer" presStyleCnt="0"/>
      <dgm:spPr/>
    </dgm:pt>
    <dgm:pt modelId="{6D026CB0-B5AB-4C91-896A-E941C524EF4B}" type="pres">
      <dgm:prSet presAssocID="{486FD06A-BC2D-4C9C-9563-F60A2CEF27F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4E8A1C2-2B48-4D9E-ADC3-74FF82584BB0}" type="pres">
      <dgm:prSet presAssocID="{FF83BC63-E9DB-4F55-87B5-3A2C69CAAC68}" presName="spacer" presStyleCnt="0"/>
      <dgm:spPr/>
    </dgm:pt>
    <dgm:pt modelId="{2DD80AD2-8BB6-47D0-A55D-BEFB54E2FAD3}" type="pres">
      <dgm:prSet presAssocID="{1853F5B6-FE22-43F0-9748-30CEBD747D9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30B4A1C-8596-4A23-B19D-D291B2887F40}" type="pres">
      <dgm:prSet presAssocID="{19774C48-082B-46CE-9E9C-352B8DFC55F2}" presName="spacer" presStyleCnt="0"/>
      <dgm:spPr/>
    </dgm:pt>
    <dgm:pt modelId="{52760FF4-62CE-4602-8DC1-4D82E436AD61}" type="pres">
      <dgm:prSet presAssocID="{E7AFB7CD-64A5-40DD-B2CE-C971CEC52AF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A3B7E371-033D-421D-8545-EE7D289DE86F}" type="pres">
      <dgm:prSet presAssocID="{CC15B651-4BC9-4159-9E57-623B26D34E58}" presName="spacer" presStyleCnt="0"/>
      <dgm:spPr/>
    </dgm:pt>
    <dgm:pt modelId="{69FCEA3C-2FA0-41C5-A9CD-F0D8FE222CDF}" type="pres">
      <dgm:prSet presAssocID="{C8577185-C50D-44DF-B2D3-349F686481F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27B5E04-9CAF-4F40-988D-AD6ACA411B7C}" type="pres">
      <dgm:prSet presAssocID="{5A504DAF-2FA5-479F-AAE8-0EE2E1CEE968}" presName="spacer" presStyleCnt="0"/>
      <dgm:spPr/>
    </dgm:pt>
    <dgm:pt modelId="{F6FD6382-0F0B-4184-8A0E-7514988FA636}" type="pres">
      <dgm:prSet presAssocID="{A1E93C3E-9D53-48AD-9A9D-8B45F6FF5FB1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857BC04-D7F8-8242-893F-1654E056EBF3}" type="presOf" srcId="{63A7D520-FF4A-4D18-8AE1-303E5A0D9714}" destId="{CB57F397-D3E5-4D5F-A541-F0E50E312325}" srcOrd="0" destOrd="0" presId="urn:microsoft.com/office/officeart/2005/8/layout/vList2"/>
    <dgm:cxn modelId="{36578A07-FBD5-E744-B8F5-A96E76E0F981}" type="presOf" srcId="{A1E93C3E-9D53-48AD-9A9D-8B45F6FF5FB1}" destId="{F6FD6382-0F0B-4184-8A0E-7514988FA636}" srcOrd="0" destOrd="0" presId="urn:microsoft.com/office/officeart/2005/8/layout/vList2"/>
    <dgm:cxn modelId="{2948EC09-EA7A-442E-9AD7-86477DAF0A7D}" srcId="{43F3DCAC-CCD1-472B-BD7A-36FE8F1DFBB4}" destId="{486FD06A-BC2D-4C9C-9563-F60A2CEF27FD}" srcOrd="1" destOrd="0" parTransId="{D82EF8FC-5F8F-43D8-B14C-716C4106F94E}" sibTransId="{FF83BC63-E9DB-4F55-87B5-3A2C69CAAC68}"/>
    <dgm:cxn modelId="{2F13D12C-CE0F-4F4F-81B5-106FAB33DAF6}" type="presOf" srcId="{486FD06A-BC2D-4C9C-9563-F60A2CEF27FD}" destId="{6D026CB0-B5AB-4C91-896A-E941C524EF4B}" srcOrd="0" destOrd="0" presId="urn:microsoft.com/office/officeart/2005/8/layout/vList2"/>
    <dgm:cxn modelId="{19CC3257-0B80-4951-859A-6388C3CAC78F}" srcId="{43F3DCAC-CCD1-472B-BD7A-36FE8F1DFBB4}" destId="{1853F5B6-FE22-43F0-9748-30CEBD747D97}" srcOrd="2" destOrd="0" parTransId="{54D72DFE-9877-4976-8555-426B4751532A}" sibTransId="{19774C48-082B-46CE-9E9C-352B8DFC55F2}"/>
    <dgm:cxn modelId="{7626F457-8012-064F-BBF1-CED1FD836C69}" type="presOf" srcId="{C8577185-C50D-44DF-B2D3-349F686481F1}" destId="{69FCEA3C-2FA0-41C5-A9CD-F0D8FE222CDF}" srcOrd="0" destOrd="0" presId="urn:microsoft.com/office/officeart/2005/8/layout/vList2"/>
    <dgm:cxn modelId="{22DFEE61-8859-4906-ADC0-CE7E3B20D7D1}" srcId="{43F3DCAC-CCD1-472B-BD7A-36FE8F1DFBB4}" destId="{A1E93C3E-9D53-48AD-9A9D-8B45F6FF5FB1}" srcOrd="5" destOrd="0" parTransId="{C7AE7E18-1D01-43F5-ACB6-A20457E640F1}" sibTransId="{ABF59636-CDDB-4F91-B44E-1B72D5D6F2E2}"/>
    <dgm:cxn modelId="{73C6DC64-82A5-4B96-9EA7-614EE342916E}" srcId="{43F3DCAC-CCD1-472B-BD7A-36FE8F1DFBB4}" destId="{E7AFB7CD-64A5-40DD-B2CE-C971CEC52AF8}" srcOrd="3" destOrd="0" parTransId="{376A0033-6F45-4F1B-86BA-C5859FF4893C}" sibTransId="{CC15B651-4BC9-4159-9E57-623B26D34E58}"/>
    <dgm:cxn modelId="{1645B271-08EB-CB46-BF82-88C803B49F6C}" type="presOf" srcId="{43F3DCAC-CCD1-472B-BD7A-36FE8F1DFBB4}" destId="{7AD32EE0-DB02-4400-8DB8-6B6D090A72D1}" srcOrd="0" destOrd="0" presId="urn:microsoft.com/office/officeart/2005/8/layout/vList2"/>
    <dgm:cxn modelId="{3EADA5C1-C51C-C84C-A05F-CCB83A9D955F}" type="presOf" srcId="{E7AFB7CD-64A5-40DD-B2CE-C971CEC52AF8}" destId="{52760FF4-62CE-4602-8DC1-4D82E436AD61}" srcOrd="0" destOrd="0" presId="urn:microsoft.com/office/officeart/2005/8/layout/vList2"/>
    <dgm:cxn modelId="{A89624C3-E949-42C2-AAB2-DB3710F0261E}" srcId="{43F3DCAC-CCD1-472B-BD7A-36FE8F1DFBB4}" destId="{C8577185-C50D-44DF-B2D3-349F686481F1}" srcOrd="4" destOrd="0" parTransId="{D421D889-2840-4F21-AF26-799C4F1DC690}" sibTransId="{5A504DAF-2FA5-479F-AAE8-0EE2E1CEE968}"/>
    <dgm:cxn modelId="{20AA9EC5-5A20-664B-8DEE-749CCAD02BB2}" type="presOf" srcId="{1853F5B6-FE22-43F0-9748-30CEBD747D97}" destId="{2DD80AD2-8BB6-47D0-A55D-BEFB54E2FAD3}" srcOrd="0" destOrd="0" presId="urn:microsoft.com/office/officeart/2005/8/layout/vList2"/>
    <dgm:cxn modelId="{79DF4FD1-8A4C-4B62-B149-4EBC6BB2B893}" srcId="{43F3DCAC-CCD1-472B-BD7A-36FE8F1DFBB4}" destId="{63A7D520-FF4A-4D18-8AE1-303E5A0D9714}" srcOrd="0" destOrd="0" parTransId="{2CB25E22-EFD5-4051-822F-7B91D42C3F44}" sibTransId="{6A31D2B1-3E11-49A9-B306-60AA03DE4AA0}"/>
    <dgm:cxn modelId="{31BB03EC-B76C-7F45-A0BB-0EA3B0ED0D06}" type="presParOf" srcId="{7AD32EE0-DB02-4400-8DB8-6B6D090A72D1}" destId="{CB57F397-D3E5-4D5F-A541-F0E50E312325}" srcOrd="0" destOrd="0" presId="urn:microsoft.com/office/officeart/2005/8/layout/vList2"/>
    <dgm:cxn modelId="{543161ED-1490-4E4B-AD65-02FB3BBDEDBC}" type="presParOf" srcId="{7AD32EE0-DB02-4400-8DB8-6B6D090A72D1}" destId="{82A83DAA-D247-4AAB-A582-7006470160AE}" srcOrd="1" destOrd="0" presId="urn:microsoft.com/office/officeart/2005/8/layout/vList2"/>
    <dgm:cxn modelId="{38A03DCF-8CE5-0843-B417-16BC32D0685E}" type="presParOf" srcId="{7AD32EE0-DB02-4400-8DB8-6B6D090A72D1}" destId="{6D026CB0-B5AB-4C91-896A-E941C524EF4B}" srcOrd="2" destOrd="0" presId="urn:microsoft.com/office/officeart/2005/8/layout/vList2"/>
    <dgm:cxn modelId="{738F1A0A-84E7-DB46-8485-4C567E4BC574}" type="presParOf" srcId="{7AD32EE0-DB02-4400-8DB8-6B6D090A72D1}" destId="{04E8A1C2-2B48-4D9E-ADC3-74FF82584BB0}" srcOrd="3" destOrd="0" presId="urn:microsoft.com/office/officeart/2005/8/layout/vList2"/>
    <dgm:cxn modelId="{0FDBF57F-9A51-9D4E-ACC9-0130C67FF1FC}" type="presParOf" srcId="{7AD32EE0-DB02-4400-8DB8-6B6D090A72D1}" destId="{2DD80AD2-8BB6-47D0-A55D-BEFB54E2FAD3}" srcOrd="4" destOrd="0" presId="urn:microsoft.com/office/officeart/2005/8/layout/vList2"/>
    <dgm:cxn modelId="{9208A014-0EB2-6441-AC6F-BABAEB447A10}" type="presParOf" srcId="{7AD32EE0-DB02-4400-8DB8-6B6D090A72D1}" destId="{230B4A1C-8596-4A23-B19D-D291B2887F40}" srcOrd="5" destOrd="0" presId="urn:microsoft.com/office/officeart/2005/8/layout/vList2"/>
    <dgm:cxn modelId="{78D00A89-0F92-AD46-80E9-B64C6E5ACB2B}" type="presParOf" srcId="{7AD32EE0-DB02-4400-8DB8-6B6D090A72D1}" destId="{52760FF4-62CE-4602-8DC1-4D82E436AD61}" srcOrd="6" destOrd="0" presId="urn:microsoft.com/office/officeart/2005/8/layout/vList2"/>
    <dgm:cxn modelId="{EEA00855-F811-AD4B-9564-DBE2B5A8EAB6}" type="presParOf" srcId="{7AD32EE0-DB02-4400-8DB8-6B6D090A72D1}" destId="{A3B7E371-033D-421D-8545-EE7D289DE86F}" srcOrd="7" destOrd="0" presId="urn:microsoft.com/office/officeart/2005/8/layout/vList2"/>
    <dgm:cxn modelId="{59B16BED-E593-D949-B55A-956D09801B20}" type="presParOf" srcId="{7AD32EE0-DB02-4400-8DB8-6B6D090A72D1}" destId="{69FCEA3C-2FA0-41C5-A9CD-F0D8FE222CDF}" srcOrd="8" destOrd="0" presId="urn:microsoft.com/office/officeart/2005/8/layout/vList2"/>
    <dgm:cxn modelId="{9DB8C111-1A56-C64A-84F0-452AF82EB1DB}" type="presParOf" srcId="{7AD32EE0-DB02-4400-8DB8-6B6D090A72D1}" destId="{227B5E04-9CAF-4F40-988D-AD6ACA411B7C}" srcOrd="9" destOrd="0" presId="urn:microsoft.com/office/officeart/2005/8/layout/vList2"/>
    <dgm:cxn modelId="{1161343A-DFD7-FB4C-A09B-1F46EAA2B730}" type="presParOf" srcId="{7AD32EE0-DB02-4400-8DB8-6B6D090A72D1}" destId="{F6FD6382-0F0B-4184-8A0E-7514988FA63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7F397-D3E5-4D5F-A541-F0E50E312325}">
      <dsp:nvSpPr>
        <dsp:cNvPr id="0" name=""/>
        <dsp:cNvSpPr/>
      </dsp:nvSpPr>
      <dsp:spPr>
        <a:xfrm>
          <a:off x="0" y="40787"/>
          <a:ext cx="6135924" cy="30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>
              <a:latin typeface="Calisto MT"/>
            </a:rPr>
            <a:t>Grækenland breder sig over middelhavsområdet</a:t>
          </a:r>
          <a:endParaRPr lang="en-US" sz="1300" kern="1200">
            <a:latin typeface="Calisto MT"/>
          </a:endParaRPr>
        </a:p>
      </dsp:txBody>
      <dsp:txXfrm>
        <a:off x="14850" y="55637"/>
        <a:ext cx="6106224" cy="274500"/>
      </dsp:txXfrm>
    </dsp:sp>
    <dsp:sp modelId="{6D026CB0-B5AB-4C91-896A-E941C524EF4B}">
      <dsp:nvSpPr>
        <dsp:cNvPr id="0" name=""/>
        <dsp:cNvSpPr/>
      </dsp:nvSpPr>
      <dsp:spPr>
        <a:xfrm>
          <a:off x="0" y="382427"/>
          <a:ext cx="6135924" cy="30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>
              <a:latin typeface="Calisto MT"/>
            </a:rPr>
            <a:t>Bystatskulture</a:t>
          </a:r>
          <a:endParaRPr lang="en-US" sz="1300" kern="1200">
            <a:latin typeface="Calisto MT"/>
          </a:endParaRPr>
        </a:p>
      </dsp:txBody>
      <dsp:txXfrm>
        <a:off x="14850" y="397277"/>
        <a:ext cx="6106224" cy="274500"/>
      </dsp:txXfrm>
    </dsp:sp>
    <dsp:sp modelId="{2DD80AD2-8BB6-47D0-A55D-BEFB54E2FAD3}">
      <dsp:nvSpPr>
        <dsp:cNvPr id="0" name=""/>
        <dsp:cNvSpPr/>
      </dsp:nvSpPr>
      <dsp:spPr>
        <a:xfrm>
          <a:off x="0" y="724067"/>
          <a:ext cx="6135924" cy="30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>
              <a:latin typeface="Calisto MT"/>
            </a:rPr>
            <a:t>Akropolis en by på toppen af en klippe valgt for at være nem at forsvare.</a:t>
          </a:r>
          <a:endParaRPr lang="en-US" sz="1300" kern="1200">
            <a:latin typeface="Calisto MT"/>
          </a:endParaRPr>
        </a:p>
      </dsp:txBody>
      <dsp:txXfrm>
        <a:off x="14850" y="738917"/>
        <a:ext cx="6106224" cy="274500"/>
      </dsp:txXfrm>
    </dsp:sp>
    <dsp:sp modelId="{52760FF4-62CE-4602-8DC1-4D82E436AD61}">
      <dsp:nvSpPr>
        <dsp:cNvPr id="0" name=""/>
        <dsp:cNvSpPr/>
      </dsp:nvSpPr>
      <dsp:spPr>
        <a:xfrm>
          <a:off x="0" y="1065708"/>
          <a:ext cx="6135924" cy="30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>
              <a:latin typeface="Calisto MT"/>
            </a:rPr>
            <a:t>Arkaisk smil</a:t>
          </a:r>
          <a:endParaRPr lang="en-US" sz="1300" kern="1200">
            <a:latin typeface="Calisto MT"/>
          </a:endParaRPr>
        </a:p>
      </dsp:txBody>
      <dsp:txXfrm>
        <a:off x="14850" y="1080558"/>
        <a:ext cx="6106224" cy="274500"/>
      </dsp:txXfrm>
    </dsp:sp>
    <dsp:sp modelId="{69FCEA3C-2FA0-41C5-A9CD-F0D8FE222CDF}">
      <dsp:nvSpPr>
        <dsp:cNvPr id="0" name=""/>
        <dsp:cNvSpPr/>
      </dsp:nvSpPr>
      <dsp:spPr>
        <a:xfrm>
          <a:off x="0" y="1407348"/>
          <a:ext cx="6135924" cy="30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>
              <a:latin typeface="Calisto MT"/>
            </a:rPr>
            <a:t>Statuer er ens (følger en skabelon)</a:t>
          </a:r>
          <a:endParaRPr lang="en-US" sz="1300" kern="1200">
            <a:latin typeface="Calisto MT"/>
          </a:endParaRPr>
        </a:p>
      </dsp:txBody>
      <dsp:txXfrm>
        <a:off x="14850" y="1422198"/>
        <a:ext cx="6106224" cy="274500"/>
      </dsp:txXfrm>
    </dsp:sp>
    <dsp:sp modelId="{F6FD6382-0F0B-4184-8A0E-7514988FA636}">
      <dsp:nvSpPr>
        <dsp:cNvPr id="0" name=""/>
        <dsp:cNvSpPr/>
      </dsp:nvSpPr>
      <dsp:spPr>
        <a:xfrm>
          <a:off x="0" y="1748988"/>
          <a:ext cx="6135924" cy="30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>
              <a:latin typeface="Calisto MT"/>
            </a:rPr>
            <a:t>Statuer var bemalet</a:t>
          </a:r>
          <a:endParaRPr lang="en-US" sz="1300" kern="1200">
            <a:latin typeface="Calisto MT"/>
          </a:endParaRPr>
        </a:p>
      </dsp:txBody>
      <dsp:txXfrm>
        <a:off x="14850" y="1763838"/>
        <a:ext cx="6106224" cy="274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53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66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6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5/7/25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7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5/7/25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54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5/7/25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3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5/7/25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0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5/7/25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88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5/7/25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3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8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2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953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04552" y="871758"/>
            <a:ext cx="5825448" cy="3871143"/>
          </a:xfrm>
        </p:spPr>
        <p:txBody>
          <a:bodyPr>
            <a:normAutofit/>
          </a:bodyPr>
          <a:lstStyle/>
          <a:p>
            <a:r>
              <a:rPr lang="en-US" err="1"/>
              <a:t>ARkaisk</a:t>
            </a:r>
            <a:r>
              <a:rPr lang="en-US"/>
              <a:t>  </a:t>
            </a:r>
            <a:r>
              <a:rPr lang="en-US" err="1"/>
              <a:t>tid</a:t>
            </a:r>
            <a:br>
              <a:rPr lang="en-US"/>
            </a:br>
            <a:r>
              <a:rPr lang="en-US" sz="3600"/>
              <a:t>(720-480 f.v.t)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619964" y="4785543"/>
            <a:ext cx="5322013" cy="1005657"/>
          </a:xfrm>
        </p:spPr>
        <p:txBody>
          <a:bodyPr>
            <a:normAutofit/>
          </a:bodyPr>
          <a:lstStyle/>
          <a:p>
            <a:r>
              <a:rPr lang="en-US"/>
              <a:t>Frida, Julia, Døhn, Sarah &amp; Yasmin</a:t>
            </a:r>
          </a:p>
        </p:txBody>
      </p:sp>
      <p:pic>
        <p:nvPicPr>
          <p:cNvPr id="4" name="Billede 3" descr="Skønhedens historie 3: Arkaisk og klassisk kunst - MyArtSpace - Online  galleri, Se de flotte gallerier">
            <a:extLst>
              <a:ext uri="{FF2B5EF4-FFF2-40B4-BE49-F238E27FC236}">
                <a16:creationId xmlns:a16="http://schemas.microsoft.com/office/drawing/2014/main" id="{E5DCBC71-7703-1684-BFD0-46E9F07455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6686"/>
          <a:stretch/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94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7" name="Rectangle 696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62095E-E013-BD1E-9D87-93E5C4E49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4023657"/>
            <a:ext cx="3794760" cy="2110444"/>
          </a:xfrm>
        </p:spPr>
        <p:txBody>
          <a:bodyPr>
            <a:normAutofit/>
          </a:bodyPr>
          <a:lstStyle/>
          <a:p>
            <a:r>
              <a:rPr lang="da-DK" sz="3400"/>
              <a:t>Karakteristiske træk</a:t>
            </a:r>
          </a:p>
        </p:txBody>
      </p:sp>
      <p:pic>
        <p:nvPicPr>
          <p:cNvPr id="671" name="Billede 670" descr="Akropolis">
            <a:extLst>
              <a:ext uri="{FF2B5EF4-FFF2-40B4-BE49-F238E27FC236}">
                <a16:creationId xmlns:a16="http://schemas.microsoft.com/office/drawing/2014/main" id="{5ED9BD13-EA40-E477-A1B8-42103FF4BA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557" r="2" b="4769"/>
          <a:stretch/>
        </p:blipFill>
        <p:spPr>
          <a:xfrm>
            <a:off x="800100" y="717656"/>
            <a:ext cx="10591800" cy="3086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99" name="Straight Connector 698">
            <a:extLst>
              <a:ext uri="{FF2B5EF4-FFF2-40B4-BE49-F238E27FC236}">
                <a16:creationId xmlns:a16="http://schemas.microsoft.com/office/drawing/2014/main" id="{8E0104E4-99BC-494F-8342-F250828E5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876800" y="4114590"/>
            <a:ext cx="9818" cy="20195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8E516C44-F793-5CD5-A804-34FE9AF4A9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3927606"/>
              </p:ext>
            </p:extLst>
          </p:nvPr>
        </p:nvGraphicFramePr>
        <p:xfrm>
          <a:off x="5350933" y="4088705"/>
          <a:ext cx="6135924" cy="2093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77678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EBE575-073D-F8DC-9270-E77C62739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Kunst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7FC10E-41E2-805E-B805-2002276A0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3852" y="2115419"/>
            <a:ext cx="5687945" cy="37398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>
                <a:ea typeface="+mn-lt"/>
                <a:cs typeface="+mn-lt"/>
              </a:rPr>
              <a:t>Skulpturer inspireret af Ægypten</a:t>
            </a:r>
          </a:p>
          <a:p>
            <a:r>
              <a:rPr lang="da-DK">
                <a:ea typeface="+mn-lt"/>
                <a:cs typeface="+mn-lt"/>
              </a:rPr>
              <a:t>Skulpturer er ens (stiliserede=følger en skabelon)</a:t>
            </a:r>
          </a:p>
          <a:p>
            <a:r>
              <a:rPr lang="da-DK">
                <a:ea typeface="+mn-lt"/>
                <a:cs typeface="+mn-lt"/>
              </a:rPr>
              <a:t>Frontale </a:t>
            </a:r>
          </a:p>
          <a:p>
            <a:r>
              <a:rPr lang="da-DK">
                <a:ea typeface="+mn-lt"/>
                <a:cs typeface="+mn-lt"/>
              </a:rPr>
              <a:t>Statiske</a:t>
            </a:r>
          </a:p>
          <a:p>
            <a:r>
              <a:rPr lang="da-DK">
                <a:ea typeface="+mn-lt"/>
                <a:cs typeface="+mn-lt"/>
              </a:rPr>
              <a:t>Bemalet</a:t>
            </a:r>
          </a:p>
          <a:p>
            <a:pPr marL="0" indent="0">
              <a:buNone/>
            </a:pPr>
            <a:endParaRPr lang="da-DK">
              <a:ea typeface="+mn-lt"/>
              <a:cs typeface="+mn-lt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2BD0489-0145-272C-D288-2712970CBBF7}"/>
              </a:ext>
            </a:extLst>
          </p:cNvPr>
          <p:cNvSpPr txBox="1"/>
          <p:nvPr/>
        </p:nvSpPr>
        <p:spPr>
          <a:xfrm>
            <a:off x="863244" y="2222056"/>
            <a:ext cx="3666125" cy="29517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da-DK" sz="2000"/>
              <a:t>Vægt på begge ben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da-DK" sz="2000"/>
              <a:t>Arme lang siden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da-DK" sz="2000"/>
              <a:t>Symmetrisk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da-DK" sz="2000"/>
              <a:t>Oftest marmor eller sandsten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da-DK" sz="2000">
                <a:ea typeface="+mn-lt"/>
                <a:cs typeface="+mn-lt"/>
              </a:rPr>
              <a:t>Fremstilling af guder, offergaver eller mindesmærker for afdøde</a:t>
            </a:r>
          </a:p>
        </p:txBody>
      </p:sp>
      <p:pic>
        <p:nvPicPr>
          <p:cNvPr id="5" name="Billede 4" descr="Archaic Greek Art">
            <a:extLst>
              <a:ext uri="{FF2B5EF4-FFF2-40B4-BE49-F238E27FC236}">
                <a16:creationId xmlns:a16="http://schemas.microsoft.com/office/drawing/2014/main" id="{B378DFA3-135C-9449-A2AD-445A42863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594" y="3021926"/>
            <a:ext cx="4600372" cy="3063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8706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2E6169-97FC-1A37-8D9E-5D4F64FAF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3799763" cy="1473200"/>
          </a:xfrm>
        </p:spPr>
        <p:txBody>
          <a:bodyPr>
            <a:normAutofit/>
          </a:bodyPr>
          <a:lstStyle/>
          <a:p>
            <a:r>
              <a:rPr lang="da-DK" sz="3600"/>
              <a:t>Kouros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567D5B-859B-5ED1-B87F-3308FDEB4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387600"/>
            <a:ext cx="3799763" cy="376732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a-DK" err="1">
                <a:ea typeface="+mn-lt"/>
                <a:cs typeface="+mn-lt"/>
              </a:rPr>
              <a:t>Kouros</a:t>
            </a:r>
            <a:r>
              <a:rPr lang="da-DK">
                <a:ea typeface="+mn-lt"/>
                <a:cs typeface="+mn-lt"/>
              </a:rPr>
              <a:t> = ung mand</a:t>
            </a:r>
            <a:endParaRPr lang="da-DK"/>
          </a:p>
          <a:p>
            <a:r>
              <a:rPr lang="da-DK">
                <a:ea typeface="+mn-lt"/>
                <a:cs typeface="+mn-lt"/>
              </a:rPr>
              <a:t>Heroisk nøgenhed</a:t>
            </a:r>
          </a:p>
          <a:p>
            <a:r>
              <a:rPr lang="da-DK">
                <a:ea typeface="+mn-lt"/>
                <a:cs typeface="+mn-lt"/>
              </a:rPr>
              <a:t>Ideal</a:t>
            </a:r>
            <a:endParaRPr lang="da-DK"/>
          </a:p>
          <a:p>
            <a:r>
              <a:rPr lang="da-DK">
                <a:ea typeface="+mn-lt"/>
                <a:cs typeface="+mn-lt"/>
              </a:rPr>
              <a:t>Forenklet muskulatur</a:t>
            </a:r>
            <a:endParaRPr lang="da-DK"/>
          </a:p>
          <a:p>
            <a:r>
              <a:rPr lang="da-DK">
                <a:ea typeface="+mn-lt"/>
                <a:cs typeface="+mn-lt"/>
              </a:rPr>
              <a:t>Perlelokker eller hjelmhår</a:t>
            </a:r>
            <a:endParaRPr lang="da-DK"/>
          </a:p>
          <a:p>
            <a:r>
              <a:rPr lang="da-DK">
                <a:ea typeface="+mn-lt"/>
                <a:cs typeface="+mn-lt"/>
              </a:rPr>
              <a:t>Mandelformet øjne</a:t>
            </a:r>
            <a:endParaRPr lang="da-DK"/>
          </a:p>
          <a:p>
            <a:r>
              <a:rPr lang="da-DK">
                <a:ea typeface="+mn-lt"/>
                <a:cs typeface="+mn-lt"/>
              </a:rPr>
              <a:t>Arkaisk smil</a:t>
            </a:r>
          </a:p>
          <a:p>
            <a:pPr marL="0" indent="0">
              <a:buNone/>
            </a:pPr>
            <a:endParaRPr lang="da-DK"/>
          </a:p>
        </p:txBody>
      </p:sp>
      <p:pic>
        <p:nvPicPr>
          <p:cNvPr id="5" name="Billede 4" descr="Arkaisk tid | 3soldtidskundskab">
            <a:extLst>
              <a:ext uri="{FF2B5EF4-FFF2-40B4-BE49-F238E27FC236}">
                <a16:creationId xmlns:a16="http://schemas.microsoft.com/office/drawing/2014/main" id="{824177CC-7480-289D-F3B4-A968986A32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16"/>
          <a:stretch/>
        </p:blipFill>
        <p:spPr>
          <a:xfrm>
            <a:off x="4981575" y="735286"/>
            <a:ext cx="6495042" cy="54196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1991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53615EE-C559-4E03-999B-5477F1626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44E171-A65E-9F1F-126A-C0485D8A2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8447" y="952499"/>
            <a:ext cx="3571315" cy="1316736"/>
          </a:xfrm>
        </p:spPr>
        <p:txBody>
          <a:bodyPr>
            <a:normAutofit/>
          </a:bodyPr>
          <a:lstStyle/>
          <a:p>
            <a:r>
              <a:rPr lang="da-DK"/>
              <a:t>Kore</a:t>
            </a:r>
          </a:p>
        </p:txBody>
      </p:sp>
      <p:pic>
        <p:nvPicPr>
          <p:cNvPr id="8" name="Billede 7" descr="Caryatid sculptures, Acropolis of Athens, Greece">
            <a:extLst>
              <a:ext uri="{FF2B5EF4-FFF2-40B4-BE49-F238E27FC236}">
                <a16:creationId xmlns:a16="http://schemas.microsoft.com/office/drawing/2014/main" id="{711F79CF-F5F5-4C61-F0B1-D892DEDCBB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334" r="32391"/>
          <a:stretch/>
        </p:blipFill>
        <p:spPr>
          <a:xfrm>
            <a:off x="791628" y="723900"/>
            <a:ext cx="3276600" cy="541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1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Billede 4" descr="Et billede, der indeholder skitse, tegning, Mønster (modedesign), mønster&#10;&#10;AI-genereret indhold kan være ukorrekt.">
            <a:extLst>
              <a:ext uri="{FF2B5EF4-FFF2-40B4-BE49-F238E27FC236}">
                <a16:creationId xmlns:a16="http://schemas.microsoft.com/office/drawing/2014/main" id="{A6575C08-CDCB-8940-DE83-2001EF384B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92" r="3723" b="4"/>
          <a:stretch/>
        </p:blipFill>
        <p:spPr>
          <a:xfrm>
            <a:off x="4068230" y="723900"/>
            <a:ext cx="3246971" cy="541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1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9A8EBD-049C-48E6-97ED-C9102D78F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13696" y="722376"/>
            <a:ext cx="15621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7D663C84-E62A-9BC1-95F1-88AF20AD0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8447" y="2292096"/>
            <a:ext cx="3571315" cy="39134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da-DK" sz="1700"/>
          </a:p>
          <a:p>
            <a:pPr>
              <a:lnSpc>
                <a:spcPct val="100000"/>
              </a:lnSpc>
            </a:pPr>
            <a:r>
              <a:rPr lang="da-DK" sz="1700">
                <a:ea typeface="+mn-lt"/>
                <a:cs typeface="+mn-lt"/>
              </a:rPr>
              <a:t>Kore = ung kvinde</a:t>
            </a:r>
          </a:p>
          <a:p>
            <a:pPr>
              <a:lnSpc>
                <a:spcPct val="100000"/>
              </a:lnSpc>
            </a:pPr>
            <a:r>
              <a:rPr lang="da-DK" sz="1700">
                <a:ea typeface="+mn-lt"/>
                <a:cs typeface="+mn-lt"/>
              </a:rPr>
              <a:t>Arm er ofte løftet for at holde offerskål</a:t>
            </a:r>
            <a:endParaRPr lang="da-DK" sz="1700"/>
          </a:p>
          <a:p>
            <a:pPr>
              <a:lnSpc>
                <a:spcPct val="100000"/>
              </a:lnSpc>
            </a:pPr>
            <a:r>
              <a:rPr lang="da-DK" sz="1700">
                <a:ea typeface="+mn-lt"/>
                <a:cs typeface="+mn-lt"/>
              </a:rPr>
              <a:t>Påklædt med </a:t>
            </a:r>
            <a:r>
              <a:rPr lang="da-DK" sz="1700" err="1">
                <a:ea typeface="+mn-lt"/>
                <a:cs typeface="+mn-lt"/>
              </a:rPr>
              <a:t>chiton</a:t>
            </a:r>
            <a:r>
              <a:rPr lang="da-DK" sz="1700">
                <a:ea typeface="+mn-lt"/>
                <a:cs typeface="+mn-lt"/>
              </a:rPr>
              <a:t>, </a:t>
            </a:r>
            <a:r>
              <a:rPr lang="da-DK" sz="1700" err="1">
                <a:ea typeface="+mn-lt"/>
                <a:cs typeface="+mn-lt"/>
              </a:rPr>
              <a:t>himation</a:t>
            </a:r>
            <a:r>
              <a:rPr lang="da-DK" sz="1700">
                <a:ea typeface="+mn-lt"/>
                <a:cs typeface="+mn-lt"/>
              </a:rPr>
              <a:t> eller </a:t>
            </a:r>
            <a:r>
              <a:rPr lang="da-DK" sz="1700" err="1">
                <a:ea typeface="+mn-lt"/>
                <a:cs typeface="+mn-lt"/>
              </a:rPr>
              <a:t>peplos</a:t>
            </a:r>
            <a:endParaRPr lang="da-DK" sz="1700" err="1"/>
          </a:p>
          <a:p>
            <a:pPr>
              <a:lnSpc>
                <a:spcPct val="100000"/>
              </a:lnSpc>
            </a:pPr>
            <a:r>
              <a:rPr lang="da-DK" sz="1700">
                <a:ea typeface="+mn-lt"/>
                <a:cs typeface="+mn-lt"/>
              </a:rPr>
              <a:t>Konturer af bryster</a:t>
            </a:r>
            <a:endParaRPr lang="da-DK" sz="1700"/>
          </a:p>
          <a:p>
            <a:pPr>
              <a:lnSpc>
                <a:spcPct val="100000"/>
              </a:lnSpc>
            </a:pPr>
            <a:r>
              <a:rPr lang="da-DK" sz="1700">
                <a:ea typeface="+mn-lt"/>
                <a:cs typeface="+mn-lt"/>
              </a:rPr>
              <a:t>Pelelokker, langt hår, måske opsat</a:t>
            </a:r>
            <a:endParaRPr lang="da-DK" sz="1700"/>
          </a:p>
          <a:p>
            <a:pPr>
              <a:lnSpc>
                <a:spcPct val="100000"/>
              </a:lnSpc>
            </a:pPr>
            <a:r>
              <a:rPr lang="da-DK" sz="1700">
                <a:ea typeface="+mn-lt"/>
                <a:cs typeface="+mn-lt"/>
              </a:rPr>
              <a:t>Mandelformet øjne</a:t>
            </a:r>
          </a:p>
          <a:p>
            <a:pPr>
              <a:lnSpc>
                <a:spcPct val="100000"/>
              </a:lnSpc>
            </a:pPr>
            <a:r>
              <a:rPr lang="da-DK" sz="1700">
                <a:ea typeface="+mn-lt"/>
                <a:cs typeface="+mn-lt"/>
              </a:rPr>
              <a:t>Arkaisk smil</a:t>
            </a:r>
            <a:endParaRPr lang="da-DK" sz="1700"/>
          </a:p>
          <a:p>
            <a:pPr>
              <a:lnSpc>
                <a:spcPct val="100000"/>
              </a:lnSpc>
            </a:pPr>
            <a:endParaRPr lang="da-DK" sz="1700"/>
          </a:p>
        </p:txBody>
      </p:sp>
    </p:spTree>
    <p:extLst>
      <p:ext uri="{BB962C8B-B14F-4D97-AF65-F5344CB8AC3E}">
        <p14:creationId xmlns:p14="http://schemas.microsoft.com/office/powerpoint/2010/main" val="2164438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9CFEC9-026A-30A0-2015-E85B99BCB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Begreber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54EF7A-4FBA-C8D0-ADDF-968FB55DB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891615"/>
            <a:ext cx="10691265" cy="4070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da-DK" b="1" err="1">
                <a:ea typeface="+mn-lt"/>
                <a:cs typeface="+mn-lt"/>
              </a:rPr>
              <a:t>Polis</a:t>
            </a:r>
            <a:r>
              <a:rPr lang="da-DK" b="1">
                <a:ea typeface="+mn-lt"/>
                <a:cs typeface="+mn-lt"/>
              </a:rPr>
              <a:t>: </a:t>
            </a:r>
            <a:r>
              <a:rPr lang="da-DK">
                <a:ea typeface="+mn-lt"/>
                <a:cs typeface="+mn-lt"/>
              </a:rPr>
              <a:t>Bystat</a:t>
            </a:r>
            <a:endParaRPr lang="da-DK"/>
          </a:p>
          <a:p>
            <a:pPr lvl="1"/>
            <a:r>
              <a:rPr lang="da-DK" b="1">
                <a:ea typeface="+mn-lt"/>
                <a:cs typeface="+mn-lt"/>
              </a:rPr>
              <a:t>Magna </a:t>
            </a:r>
            <a:r>
              <a:rPr lang="da-DK" b="1" err="1">
                <a:ea typeface="+mn-lt"/>
                <a:cs typeface="+mn-lt"/>
              </a:rPr>
              <a:t>Graecia</a:t>
            </a:r>
            <a:r>
              <a:rPr lang="da-DK" b="1">
                <a:ea typeface="+mn-lt"/>
                <a:cs typeface="+mn-lt"/>
              </a:rPr>
              <a:t>: </a:t>
            </a:r>
            <a:r>
              <a:rPr lang="da-DK">
                <a:ea typeface="+mn-lt"/>
                <a:cs typeface="+mn-lt"/>
              </a:rPr>
              <a:t>Storgrækenland</a:t>
            </a:r>
            <a:endParaRPr lang="da-DK"/>
          </a:p>
          <a:p>
            <a:pPr lvl="1"/>
            <a:r>
              <a:rPr lang="da-DK" b="1" err="1">
                <a:ea typeface="+mn-lt"/>
                <a:cs typeface="+mn-lt"/>
              </a:rPr>
              <a:t>Kouros</a:t>
            </a:r>
            <a:r>
              <a:rPr lang="da-DK" b="1">
                <a:ea typeface="+mn-lt"/>
                <a:cs typeface="+mn-lt"/>
              </a:rPr>
              <a:t>: </a:t>
            </a:r>
            <a:r>
              <a:rPr lang="da-DK">
                <a:ea typeface="+mn-lt"/>
                <a:cs typeface="+mn-lt"/>
              </a:rPr>
              <a:t>Ung mand</a:t>
            </a:r>
            <a:endParaRPr lang="da-DK"/>
          </a:p>
          <a:p>
            <a:pPr lvl="1"/>
            <a:r>
              <a:rPr lang="da-DK" b="1">
                <a:ea typeface="+mn-lt"/>
                <a:cs typeface="+mn-lt"/>
              </a:rPr>
              <a:t>Kore: </a:t>
            </a:r>
            <a:r>
              <a:rPr lang="da-DK">
                <a:ea typeface="+mn-lt"/>
                <a:cs typeface="+mn-lt"/>
              </a:rPr>
              <a:t>Ung kvinde</a:t>
            </a:r>
            <a:endParaRPr lang="da-DK"/>
          </a:p>
          <a:p>
            <a:pPr lvl="1"/>
            <a:r>
              <a:rPr lang="da-DK" b="1">
                <a:ea typeface="+mn-lt"/>
                <a:cs typeface="+mn-lt"/>
              </a:rPr>
              <a:t>Arkaisk smil: </a:t>
            </a:r>
            <a:r>
              <a:rPr lang="da-DK">
                <a:ea typeface="+mn-lt"/>
                <a:cs typeface="+mn-lt"/>
              </a:rPr>
              <a:t>Smil med struttende læber</a:t>
            </a:r>
            <a:endParaRPr lang="da-DK"/>
          </a:p>
          <a:p>
            <a:pPr lvl="1"/>
            <a:r>
              <a:rPr lang="da-DK" b="1">
                <a:ea typeface="+mn-lt"/>
                <a:cs typeface="+mn-lt"/>
              </a:rPr>
              <a:t>Perlelokker: </a:t>
            </a:r>
            <a:r>
              <a:rPr lang="da-DK">
                <a:ea typeface="+mn-lt"/>
                <a:cs typeface="+mn-lt"/>
              </a:rPr>
              <a:t>Krøllet hår </a:t>
            </a:r>
            <a:endParaRPr lang="da-DK"/>
          </a:p>
          <a:p>
            <a:pPr lvl="1"/>
            <a:r>
              <a:rPr lang="da-DK" b="1">
                <a:ea typeface="+mn-lt"/>
                <a:cs typeface="+mn-lt"/>
              </a:rPr>
              <a:t>Symmetrisk: </a:t>
            </a:r>
            <a:r>
              <a:rPr lang="da-DK">
                <a:ea typeface="+mn-lt"/>
                <a:cs typeface="+mn-lt"/>
              </a:rPr>
              <a:t>Ens på begge sider</a:t>
            </a:r>
            <a:endParaRPr lang="da-DK"/>
          </a:p>
          <a:p>
            <a:pPr lvl="1"/>
            <a:r>
              <a:rPr lang="da-DK" b="1">
                <a:ea typeface="+mn-lt"/>
                <a:cs typeface="+mn-lt"/>
              </a:rPr>
              <a:t>Statiske: </a:t>
            </a:r>
            <a:r>
              <a:rPr lang="da-DK">
                <a:ea typeface="+mn-lt"/>
                <a:cs typeface="+mn-lt"/>
              </a:rPr>
              <a:t>Stillestående</a:t>
            </a:r>
            <a:endParaRPr lang="da-DK"/>
          </a:p>
          <a:p>
            <a:pPr lvl="1"/>
            <a:r>
              <a:rPr lang="da-DK" b="1">
                <a:ea typeface="+mn-lt"/>
                <a:cs typeface="+mn-lt"/>
              </a:rPr>
              <a:t>Stiliserede: </a:t>
            </a:r>
            <a:r>
              <a:rPr lang="da-DK">
                <a:ea typeface="+mn-lt"/>
                <a:cs typeface="+mn-lt"/>
              </a:rPr>
              <a:t>Lavet efter en fælles skabelon</a:t>
            </a:r>
            <a:endParaRPr lang="da-DK"/>
          </a:p>
          <a:p>
            <a:pPr lvl="1"/>
            <a:r>
              <a:rPr lang="da-DK" b="1">
                <a:ea typeface="+mn-lt"/>
                <a:cs typeface="+mn-lt"/>
              </a:rPr>
              <a:t>Frontal: </a:t>
            </a:r>
            <a:r>
              <a:rPr lang="da-DK">
                <a:ea typeface="+mn-lt"/>
                <a:cs typeface="+mn-lt"/>
              </a:rPr>
              <a:t>Skulpturen ses kun forfra, ryggen er ikke blevet lavet (skulpturen skal stå foran væg)</a:t>
            </a:r>
            <a:endParaRPr lang="da-DK"/>
          </a:p>
          <a:p>
            <a:pPr marL="0" indent="0">
              <a:buNone/>
            </a:pPr>
            <a:endParaRPr lang="da-DK"/>
          </a:p>
        </p:txBody>
      </p:sp>
      <p:pic>
        <p:nvPicPr>
          <p:cNvPr id="4" name="Billede 3" descr="Oldtidskundskab - skulpturer Flashcards | Quizlet">
            <a:extLst>
              <a:ext uri="{FF2B5EF4-FFF2-40B4-BE49-F238E27FC236}">
                <a16:creationId xmlns:a16="http://schemas.microsoft.com/office/drawing/2014/main" id="{913BD72D-8139-963F-E0DF-D81256BDD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5214" y="1447660"/>
            <a:ext cx="3753127" cy="288256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4048583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Microsoft Macintosh PowerPoint</Application>
  <PresentationFormat>Widescreen</PresentationFormat>
  <Paragraphs>48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Calisto MT</vt:lpstr>
      <vt:lpstr>Univers Condensed</vt:lpstr>
      <vt:lpstr>ChronicleVTI</vt:lpstr>
      <vt:lpstr>ARkaisk  tid (720-480 f.v.t)</vt:lpstr>
      <vt:lpstr>Karakteristiske træk</vt:lpstr>
      <vt:lpstr>Kunst</vt:lpstr>
      <vt:lpstr>Kouros</vt:lpstr>
      <vt:lpstr>Kore</vt:lpstr>
      <vt:lpstr>Begreber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Yasmin Breson Neumann</cp:lastModifiedBy>
  <cp:revision>2</cp:revision>
  <dcterms:created xsi:type="dcterms:W3CDTF">2025-05-07T08:19:24Z</dcterms:created>
  <dcterms:modified xsi:type="dcterms:W3CDTF">2025-05-07T09:01:26Z</dcterms:modified>
</cp:coreProperties>
</file>