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674" r:id="rId2"/>
    <p:sldId id="516" r:id="rId3"/>
    <p:sldId id="541" r:id="rId4"/>
    <p:sldId id="511" r:id="rId5"/>
    <p:sldId id="529" r:id="rId6"/>
    <p:sldId id="519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1404" y="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46D28A-E742-4EE7-B4C8-D8FC1B6EDCE3}" type="datetimeFigureOut">
              <a:rPr lang="da-DK" smtClean="0"/>
              <a:t>24-10-2025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2EB82F-6B7B-49B7-B3BC-9558B60FFB3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84004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>
            <a:extLst>
              <a:ext uri="{FF2B5EF4-FFF2-40B4-BE49-F238E27FC236}">
                <a16:creationId xmlns:a16="http://schemas.microsoft.com/office/drawing/2014/main" id="{F64BED08-0D91-C30A-8AEE-836744FC184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>
            <a:extLst>
              <a:ext uri="{FF2B5EF4-FFF2-40B4-BE49-F238E27FC236}">
                <a16:creationId xmlns:a16="http://schemas.microsoft.com/office/drawing/2014/main" id="{1BE2A61F-C387-C398-253D-E1360082CF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>
            <a:extLst>
              <a:ext uri="{FF2B5EF4-FFF2-40B4-BE49-F238E27FC236}">
                <a16:creationId xmlns:a16="http://schemas.microsoft.com/office/drawing/2014/main" id="{24400602-6933-3498-DAF7-2519C96B9EE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 anchor="b"/>
          <a:lstStyle>
            <a:lvl1pPr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r"/>
            <a:fld id="{3E0F6DCF-F8B1-495C-BEF3-18F18EA88BAE}" type="slidenum">
              <a:rPr lang="en-US" altLang="en-US" sz="1300"/>
              <a:pPr algn="r"/>
              <a:t>2</a:t>
            </a:fld>
            <a:endParaRPr lang="en-US" altLang="en-US" sz="1300"/>
          </a:p>
        </p:txBody>
      </p:sp>
      <p:sp>
        <p:nvSpPr>
          <p:cNvPr id="110595" name="Rectangle 2">
            <a:extLst>
              <a:ext uri="{FF2B5EF4-FFF2-40B4-BE49-F238E27FC236}">
                <a16:creationId xmlns:a16="http://schemas.microsoft.com/office/drawing/2014/main" id="{3AE32A01-7304-7663-1283-02F6971B65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>
            <a:extLst>
              <a:ext uri="{FF2B5EF4-FFF2-40B4-BE49-F238E27FC236}">
                <a16:creationId xmlns:a16="http://schemas.microsoft.com/office/drawing/2014/main" id="{9BBA22A0-6F5C-CE29-61AC-AFE44A05FF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AF1ACD89-4C00-4586-0147-5F5F9232816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3267239A-3CBE-413B-F79C-8296623857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>
            <a:extLst>
              <a:ext uri="{FF2B5EF4-FFF2-40B4-BE49-F238E27FC236}">
                <a16:creationId xmlns:a16="http://schemas.microsoft.com/office/drawing/2014/main" id="{8EF8D95A-847B-E618-4E33-8468D17EA3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>
            <a:extLst>
              <a:ext uri="{FF2B5EF4-FFF2-40B4-BE49-F238E27FC236}">
                <a16:creationId xmlns:a16="http://schemas.microsoft.com/office/drawing/2014/main" id="{DDD28D1B-4A1A-EEEA-7AF8-B8CBB24E48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ACCE18B9-7B2C-74CA-1574-10588BC8E54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E61F6672-1F8E-E95B-1B56-4CBEF68C18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>
            <a:extLst>
              <a:ext uri="{FF2B5EF4-FFF2-40B4-BE49-F238E27FC236}">
                <a16:creationId xmlns:a16="http://schemas.microsoft.com/office/drawing/2014/main" id="{24291D2A-92E4-7C22-D162-5F8259804A7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61" tIns="48331" rIns="96661" bIns="48331" anchor="b"/>
          <a:lstStyle>
            <a:lvl1pPr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 defTabSz="966788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r"/>
            <a:fld id="{01869ADF-B865-4FD4-A9F0-839EAF4D07A7}" type="slidenum">
              <a:rPr lang="en-US" altLang="en-US" sz="1300"/>
              <a:pPr algn="r"/>
              <a:t>6</a:t>
            </a:fld>
            <a:endParaRPr lang="en-US" altLang="en-US" sz="1300"/>
          </a:p>
        </p:txBody>
      </p:sp>
      <p:sp>
        <p:nvSpPr>
          <p:cNvPr id="75779" name="Rectangle 2">
            <a:extLst>
              <a:ext uri="{FF2B5EF4-FFF2-40B4-BE49-F238E27FC236}">
                <a16:creationId xmlns:a16="http://schemas.microsoft.com/office/drawing/2014/main" id="{41F5DEED-C399-DB02-E4AA-3177492E06B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>
            <a:extLst>
              <a:ext uri="{FF2B5EF4-FFF2-40B4-BE49-F238E27FC236}">
                <a16:creationId xmlns:a16="http://schemas.microsoft.com/office/drawing/2014/main" id="{AE1572F6-21A4-5213-20AD-DCE57FB762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D61568-6442-A308-6EF4-13434D9534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F31FD281-A00B-9B7A-2F56-D5428C8D6C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0F0CE10-87C1-6447-40B0-9EBB0924B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50A9B-5EAD-44DD-8136-0740BF7D9735}" type="datetimeFigureOut">
              <a:rPr lang="da-DK" smtClean="0"/>
              <a:t>24-10-2025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1FC9D2B-2AE2-4446-1EDB-6D5EA1081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ED38B40-04C4-885C-6A90-0E554A76D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E990D-2CF3-4C82-B9D2-771093BD669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67332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E0B315-0331-A87A-0D97-49704283B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E459C18-6EF9-0A41-FE4E-A54AF154B1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0BFA203-D106-7484-8594-8316361B7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50A9B-5EAD-44DD-8136-0740BF7D9735}" type="datetimeFigureOut">
              <a:rPr lang="da-DK" smtClean="0"/>
              <a:t>24-10-2025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2301D0A-F3CC-47D5-A7C0-30538DDAE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68ACDD4-8B88-77DD-7272-3AB015067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E990D-2CF3-4C82-B9D2-771093BD669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12238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23090A21-034C-C531-AF16-AFB7C4360E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DC6E3C80-CB03-A73F-F676-1E753A9819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DF931DF-3EFC-99FF-3D83-461ABF8A9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50A9B-5EAD-44DD-8136-0740BF7D9735}" type="datetimeFigureOut">
              <a:rPr lang="da-DK" smtClean="0"/>
              <a:t>24-10-2025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B591511-6DC0-CA19-B28B-B67917895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5DC11C9-2AC7-7C07-1FDA-EEDCCB73E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E990D-2CF3-4C82-B9D2-771093BD669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9070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43AE27-5C4B-1DF6-3DD7-B3B13A0B2C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852145C-DA06-EA3A-9DAC-3B7317DB90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95874CD-6C54-012A-CA20-8BDE920D1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50A9B-5EAD-44DD-8136-0740BF7D9735}" type="datetimeFigureOut">
              <a:rPr lang="da-DK" smtClean="0"/>
              <a:t>24-10-2025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99F7897-3C3A-52FD-B717-AE2CF9C35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B3B179A-1956-80CE-7367-8C33E3E04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E990D-2CF3-4C82-B9D2-771093BD669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04625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A2E903-C30E-03F7-C20A-B7BA1982A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8827725-2C35-01E5-BECF-720D093339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CE257FD-763A-EA2B-E826-5683F64D3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50A9B-5EAD-44DD-8136-0740BF7D9735}" type="datetimeFigureOut">
              <a:rPr lang="da-DK" smtClean="0"/>
              <a:t>24-10-2025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F3B7CE7-6DBB-9EA5-1E73-7C9AAF264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13AED0D-32AB-F73D-316D-E5FC5AA56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E990D-2CF3-4C82-B9D2-771093BD669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58555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842F7E-1B72-FAE9-E229-AE603DB53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6A5C2F8-BBFE-1D9F-6F35-DDC714E799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4D86AEA-3C2D-E554-0019-85F13AC9CF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D7FB864-FB35-C906-2012-0D4F1F51C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50A9B-5EAD-44DD-8136-0740BF7D9735}" type="datetimeFigureOut">
              <a:rPr lang="da-DK" smtClean="0"/>
              <a:t>24-10-2025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BF3BAEC7-ACA3-332E-FB56-B35D764E6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5989ED8-989A-D846-2108-BB67B3C86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E990D-2CF3-4C82-B9D2-771093BD669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81494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EF7A27-732B-3C88-10BF-846E07715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1D24F89-E71F-F425-93EB-21DC8BF2B4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1650803-AC2B-46C3-E8E5-38DA6C830E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10E3EF45-301D-A22C-C215-8F01AC6157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954B796D-5FD0-5BAC-8AFB-C7948FF4ED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7DFDEC03-D0BA-7950-5028-90D5B187D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50A9B-5EAD-44DD-8136-0740BF7D9735}" type="datetimeFigureOut">
              <a:rPr lang="da-DK" smtClean="0"/>
              <a:t>24-10-2025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20C953BE-B775-8F63-EA7F-DA98E45AE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B949D937-D972-AD11-E7ED-2ECBF0ABF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E990D-2CF3-4C82-B9D2-771093BD669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78817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F6D8FF-A404-D109-B681-BFAFC3A58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ED886D75-7226-E411-2E07-FCAA7D8FC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50A9B-5EAD-44DD-8136-0740BF7D9735}" type="datetimeFigureOut">
              <a:rPr lang="da-DK" smtClean="0"/>
              <a:t>24-10-2025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3D20D396-6C30-A8B0-AFF3-8957EA1D9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5FD3B5B-7E5B-F2D7-7381-92DBAC602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E990D-2CF3-4C82-B9D2-771093BD669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89566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8AE62635-0778-E204-646A-07DFDCED6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50A9B-5EAD-44DD-8136-0740BF7D9735}" type="datetimeFigureOut">
              <a:rPr lang="da-DK" smtClean="0"/>
              <a:t>24-10-2025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5098D381-31D5-F278-E6F4-69BDC60A6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23C8B214-6FDD-468B-E0D7-3CC7D32DB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E990D-2CF3-4C82-B9D2-771093BD669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91740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468375-01C6-2D60-0246-9F3CCEA20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7D2E08E-0F98-453A-05F1-E904E9AD65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34298E7E-6A9D-70A5-E51E-D9787E47F4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6CC835E-B79A-EF0B-31CD-B99C40F7B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50A9B-5EAD-44DD-8136-0740BF7D9735}" type="datetimeFigureOut">
              <a:rPr lang="da-DK" smtClean="0"/>
              <a:t>24-10-2025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C5AE5B4-CB92-0C6B-FF2C-F5FCD5489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3F8BB65-EB56-23B2-E321-5914A29D4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E990D-2CF3-4C82-B9D2-771093BD669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84369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36BFF1-8B66-1504-91DC-6A8D5D1E0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3A0FABD-F4DC-1606-AA64-5C1FC30373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9B4DE2E-755A-3866-19FD-7C0F7D7509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9E89FC3-B9B3-F0CF-F13D-3E4A5E12C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50A9B-5EAD-44DD-8136-0740BF7D9735}" type="datetimeFigureOut">
              <a:rPr lang="da-DK" smtClean="0"/>
              <a:t>24-10-2025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33EE83C-D83F-5445-EEFE-AE0358683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25D7609-AF79-15B0-923E-33A5DFBB3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E990D-2CF3-4C82-B9D2-771093BD669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93039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F9B2F87B-741B-6861-8994-1913ECDE0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5713DAF6-B036-12AA-FF41-B6D6D623B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2E2875E-3C19-699F-5CBB-09FC2EEC49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F50A9B-5EAD-44DD-8136-0740BF7D9735}" type="datetimeFigureOut">
              <a:rPr lang="da-DK" smtClean="0"/>
              <a:t>24-10-2025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F065B0F-9650-3ACD-CBCF-E243E58C59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9816464-FF22-4FCB-186B-3804358A2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CE990D-2CF3-4C82-B9D2-771093BD669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06164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audio" Target="../media/media1.WAV"/><Relationship Id="rId7" Type="http://schemas.openxmlformats.org/officeDocument/2006/relationships/image" Target="../media/image2.png"/><Relationship Id="rId2" Type="http://schemas.microsoft.com/office/2007/relationships/media" Target="../media/media1.WAV"/><Relationship Id="rId1" Type="http://schemas.openxmlformats.org/officeDocument/2006/relationships/tags" Target="../tags/tag2.xml"/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3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5" Type="http://schemas.openxmlformats.org/officeDocument/2006/relationships/image" Target="../media/image7.gif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12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9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11.wmf"/><Relationship Id="rId5" Type="http://schemas.openxmlformats.org/officeDocument/2006/relationships/image" Target="../media/image8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audio" Target="../media/media1.WAV"/><Relationship Id="rId7" Type="http://schemas.openxmlformats.org/officeDocument/2006/relationships/notesSlide" Target="../notesSlides/notesSlide6.xml"/><Relationship Id="rId2" Type="http://schemas.microsoft.com/office/2007/relationships/media" Target="../media/media1.WAV"/><Relationship Id="rId1" Type="http://schemas.openxmlformats.org/officeDocument/2006/relationships/tags" Target="../tags/tag7.xml"/><Relationship Id="rId6" Type="http://schemas.openxmlformats.org/officeDocument/2006/relationships/slideLayout" Target="../slideLayouts/slideLayout7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523" name="Picture 7">
            <a:extLst>
              <a:ext uri="{FF2B5EF4-FFF2-40B4-BE49-F238E27FC236}">
                <a16:creationId xmlns:a16="http://schemas.microsoft.com/office/drawing/2014/main" id="{70EA4AFD-F706-49C3-4333-F20DAD29AA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1182689"/>
            <a:ext cx="4276725" cy="527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 Box 3">
            <a:extLst>
              <a:ext uri="{FF2B5EF4-FFF2-40B4-BE49-F238E27FC236}">
                <a16:creationId xmlns:a16="http://schemas.microsoft.com/office/drawing/2014/main" id="{F4E856B9-768B-4D75-E2C0-3A0AD20C2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1276" y="1182689"/>
            <a:ext cx="5030098" cy="34163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For et system </a:t>
            </a:r>
            <a:r>
              <a:rPr lang="en-US" alt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af</a:t>
            </a:r>
            <a:r>
              <a:rPr lang="en-US" alt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genstande</a:t>
            </a:r>
            <a:r>
              <a:rPr lang="en-US" alt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gælder</a:t>
            </a:r>
            <a:r>
              <a:rPr lang="en-US" alt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, at </a:t>
            </a:r>
            <a:r>
              <a:rPr lang="en-US" alt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når</a:t>
            </a:r>
            <a:r>
              <a:rPr lang="en-US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den </a:t>
            </a:r>
            <a:r>
              <a:rPr lang="en-US" alt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samlede</a:t>
            </a:r>
            <a:r>
              <a:rPr lang="en-US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ydre</a:t>
            </a:r>
            <a:r>
              <a:rPr lang="en-US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kraft er </a:t>
            </a:r>
            <a:r>
              <a:rPr lang="en-US" altLang="en-US" sz="2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nul</a:t>
            </a:r>
            <a:r>
              <a:rPr lang="en-US" alt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, </a:t>
            </a:r>
            <a:r>
              <a:rPr lang="en-US" alt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så</a:t>
            </a:r>
            <a:r>
              <a:rPr lang="en-US" alt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er </a:t>
            </a:r>
            <a:r>
              <a:rPr lang="en-US" alt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systemets</a:t>
            </a:r>
            <a:r>
              <a:rPr lang="en-US" alt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samlede</a:t>
            </a:r>
            <a:r>
              <a:rPr lang="en-US" alt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bevægelses-mængde</a:t>
            </a:r>
            <a:r>
              <a:rPr lang="en-US" alt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konstant</a:t>
            </a:r>
            <a:r>
              <a:rPr lang="en-US" alt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.</a:t>
            </a:r>
          </a:p>
          <a:p>
            <a:pPr>
              <a:spcBef>
                <a:spcPct val="50000"/>
              </a:spcBef>
              <a:defRPr/>
            </a:pPr>
            <a:endParaRPr lang="en-US" altLang="en-US" sz="16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  <a:p>
            <a:pPr>
              <a:defRPr/>
            </a:pPr>
            <a:r>
              <a:rPr lang="en-US" alt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Med </a:t>
            </a:r>
            <a:r>
              <a:rPr lang="en-US" alt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andre</a:t>
            </a:r>
            <a:r>
              <a:rPr lang="en-US" alt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ord</a:t>
            </a:r>
            <a:r>
              <a:rPr lang="en-US" alt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: den </a:t>
            </a:r>
            <a:r>
              <a:rPr lang="en-US" alt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samlede</a:t>
            </a:r>
            <a:r>
              <a:rPr lang="en-US" alt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bevægelsesmængde</a:t>
            </a:r>
            <a:r>
              <a:rPr lang="en-US" alt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i</a:t>
            </a:r>
            <a:r>
              <a:rPr lang="en-US" alt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et </a:t>
            </a:r>
            <a:r>
              <a:rPr lang="en-US" alt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isoleret</a:t>
            </a:r>
            <a:r>
              <a:rPr lang="en-US" alt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 system er </a:t>
            </a:r>
            <a:r>
              <a:rPr lang="en-US" altLang="en-US" sz="24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bevaret</a:t>
            </a:r>
            <a:r>
              <a:rPr lang="en-US" altLang="en-US" sz="2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.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31EED230-2626-0A8F-F249-1D750F11F19D}"/>
              </a:ext>
            </a:extLst>
          </p:cNvPr>
          <p:cNvSpPr txBox="1"/>
          <p:nvPr/>
        </p:nvSpPr>
        <p:spPr>
          <a:xfrm>
            <a:off x="1524001" y="310551"/>
            <a:ext cx="82928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4000" b="1" dirty="0"/>
              <a:t>Bevægelsesmængden er bevaret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AutoShape 6">
            <a:extLst>
              <a:ext uri="{FF2B5EF4-FFF2-40B4-BE49-F238E27FC236}">
                <a16:creationId xmlns:a16="http://schemas.microsoft.com/office/drawing/2014/main" id="{1FBD920F-F0F9-076B-5A01-F960231ED1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3009900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38100">
            <a:solidFill>
              <a:srgbClr val="FCFEB9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109571" name="TPQuestion">
            <a:extLst>
              <a:ext uri="{FF2B5EF4-FFF2-40B4-BE49-F238E27FC236}">
                <a16:creationId xmlns:a16="http://schemas.microsoft.com/office/drawing/2014/main" id="{902D3781-2ECA-92C0-E69A-A758EFCDE1F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981200" y="152400"/>
            <a:ext cx="8229600" cy="636588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en-US" sz="2800" b="1" i="1" dirty="0" err="1">
                <a:solidFill>
                  <a:srgbClr val="00FFFF"/>
                </a:solidFill>
              </a:rPr>
              <a:t>ConcepTest</a:t>
            </a:r>
            <a:r>
              <a:rPr lang="en-US" altLang="en-US" sz="2800" b="1" i="1" dirty="0">
                <a:solidFill>
                  <a:srgbClr val="00FFFF"/>
                </a:solidFill>
              </a:rPr>
              <a:t> 3</a:t>
            </a:r>
            <a:r>
              <a:rPr lang="en-US" altLang="en-US" sz="2800" b="1" i="1" dirty="0">
                <a:solidFill>
                  <a:srgbClr val="000000"/>
                </a:solidFill>
              </a:rPr>
              <a:t>(Post) </a:t>
            </a:r>
            <a:r>
              <a:rPr lang="en-US" altLang="en-US" sz="28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Bevarelse</a:t>
            </a:r>
            <a:r>
              <a:rPr lang="en-US" altLang="en-US" sz="28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af</a:t>
            </a:r>
            <a:r>
              <a:rPr lang="en-US" altLang="en-US" sz="28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8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bevægelsesmængde</a:t>
            </a:r>
            <a:endParaRPr lang="en-US" altLang="en-US" sz="2800" b="1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271367" name="BOIN3919.WAV">
            <a:hlinkClick r:id="" action="ppaction://media"/>
            <a:extLst>
              <a:ext uri="{FF2B5EF4-FFF2-40B4-BE49-F238E27FC236}">
                <a16:creationId xmlns:a16="http://schemas.microsoft.com/office/drawing/2014/main" id="{28599CCE-ADD8-5A5C-89E3-3A37F23E6D25}"/>
              </a:ext>
            </a:extLst>
          </p:cNvPr>
          <p:cNvPicPr>
            <a:picLocks noChangeAspect="1" noChangeArrowheads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9573" name="RCFill" descr="Dark vertical">
            <a:extLst>
              <a:ext uri="{FF2B5EF4-FFF2-40B4-BE49-F238E27FC236}">
                <a16:creationId xmlns:a16="http://schemas.microsoft.com/office/drawing/2014/main" id="{E9E23873-9C50-DCF8-DC30-5B316D4A67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6451600"/>
            <a:ext cx="3810000" cy="254000"/>
          </a:xfrm>
          <a:prstGeom prst="rect">
            <a:avLst/>
          </a:prstGeom>
          <a:blipFill dpi="0" rotWithShape="0">
            <a:blip r:embed="rId8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109574" name="RCFrame">
            <a:extLst>
              <a:ext uri="{FF2B5EF4-FFF2-40B4-BE49-F238E27FC236}">
                <a16:creationId xmlns:a16="http://schemas.microsoft.com/office/drawing/2014/main" id="{7E6959C6-59D2-472B-3506-AEE50E4A5F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1000" y="6413500"/>
            <a:ext cx="3860800" cy="317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400" b="1">
                <a:latin typeface="Tahoma" panose="020B0604030504040204" pitchFamily="34" charset="0"/>
              </a:rPr>
              <a:t>0 of 5</a:t>
            </a:r>
          </a:p>
        </p:txBody>
      </p:sp>
      <p:sp>
        <p:nvSpPr>
          <p:cNvPr id="109575" name="Text Box 11">
            <a:extLst>
              <a:ext uri="{FF2B5EF4-FFF2-40B4-BE49-F238E27FC236}">
                <a16:creationId xmlns:a16="http://schemas.microsoft.com/office/drawing/2014/main" id="{D888F109-D523-ADCB-872F-FDC420723B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8488" y="898526"/>
            <a:ext cx="5719762" cy="1686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Amy (150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lbs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) og Gwen (50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lbs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)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står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på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en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glat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flade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af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is, og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skubber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hinanden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væk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. 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Hvis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Amy glider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væk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med 6 m/s,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hvilken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fart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har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 Gwen </a:t>
            </a:r>
            <a:r>
              <a:rPr lang="en-US" altLang="en-US" sz="2200" b="1" dirty="0" err="1">
                <a:solidFill>
                  <a:schemeClr val="bg1"/>
                </a:solidFill>
                <a:latin typeface="Comic Sans MS" panose="030F0702030302020204" pitchFamily="66" charset="0"/>
              </a:rPr>
              <a:t>så</a:t>
            </a:r>
            <a:r>
              <a:rPr lang="en-US" altLang="en-US" sz="2200" b="1" dirty="0">
                <a:solidFill>
                  <a:schemeClr val="bg1"/>
                </a:solidFill>
                <a:latin typeface="Comic Sans MS" panose="030F0702030302020204" pitchFamily="66" charset="0"/>
              </a:rPr>
              <a:t>?</a:t>
            </a:r>
          </a:p>
        </p:txBody>
      </p:sp>
      <p:grpSp>
        <p:nvGrpSpPr>
          <p:cNvPr id="109576" name="Group 26">
            <a:extLst>
              <a:ext uri="{FF2B5EF4-FFF2-40B4-BE49-F238E27FC236}">
                <a16:creationId xmlns:a16="http://schemas.microsoft.com/office/drawing/2014/main" id="{AA8F16A2-9990-6F83-E610-B1F2C110121A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3052763"/>
            <a:ext cx="4198938" cy="3319462"/>
            <a:chOff x="0" y="1923"/>
            <a:chExt cx="2645" cy="2091"/>
          </a:xfrm>
        </p:grpSpPr>
        <p:pic>
          <p:nvPicPr>
            <p:cNvPr id="109579" name="Picture 14">
              <a:extLst>
                <a:ext uri="{FF2B5EF4-FFF2-40B4-BE49-F238E27FC236}">
                  <a16:creationId xmlns:a16="http://schemas.microsoft.com/office/drawing/2014/main" id="{A7EB78BA-34B8-EA43-CF41-FB35787B1D9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923"/>
              <a:ext cx="2645" cy="20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4527" name="Text Box 15">
              <a:extLst>
                <a:ext uri="{FF2B5EF4-FFF2-40B4-BE49-F238E27FC236}">
                  <a16:creationId xmlns:a16="http://schemas.microsoft.com/office/drawing/2014/main" id="{5A3F661B-C3F3-3733-ED61-BB4DCED8C1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0" y="2004"/>
              <a:ext cx="767" cy="28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spcBef>
                  <a:spcPct val="20000"/>
                </a:spcBef>
                <a:defRPr/>
              </a:pPr>
              <a:r>
                <a:rPr lang="en-US" sz="24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150 </a:t>
              </a:r>
              <a:r>
                <a:rPr lang="en-US" sz="2400" b="1" dirty="0" err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lbs</a:t>
              </a:r>
              <a:endPara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64528" name="Text Box 16">
              <a:extLst>
                <a:ext uri="{FF2B5EF4-FFF2-40B4-BE49-F238E27FC236}">
                  <a16:creationId xmlns:a16="http://schemas.microsoft.com/office/drawing/2014/main" id="{F6FABDEB-2BE7-9D28-4A67-7BB7004100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60" y="2104"/>
              <a:ext cx="660" cy="28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1" hangingPunct="1">
                <a:spcBef>
                  <a:spcPct val="20000"/>
                </a:spcBef>
                <a:defRPr/>
              </a:pPr>
              <a:r>
                <a:rPr lang="en-US" sz="24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50 lbs</a:t>
              </a:r>
            </a:p>
          </p:txBody>
        </p:sp>
        <p:sp>
          <p:nvSpPr>
            <p:cNvPr id="109582" name="Rectangle 19">
              <a:extLst>
                <a:ext uri="{FF2B5EF4-FFF2-40B4-BE49-F238E27FC236}">
                  <a16:creationId xmlns:a16="http://schemas.microsoft.com/office/drawing/2014/main" id="{8229DF61-C3AE-EE97-7BF0-C8F83920A5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731"/>
              <a:ext cx="441" cy="54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09583" name="Rectangle 20">
              <a:extLst>
                <a:ext uri="{FF2B5EF4-FFF2-40B4-BE49-F238E27FC236}">
                  <a16:creationId xmlns:a16="http://schemas.microsoft.com/office/drawing/2014/main" id="{17DE224B-3996-78D8-0B13-720B008D4D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8" y="2730"/>
              <a:ext cx="538" cy="5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09584" name="Rectangle 21">
              <a:extLst>
                <a:ext uri="{FF2B5EF4-FFF2-40B4-BE49-F238E27FC236}">
                  <a16:creationId xmlns:a16="http://schemas.microsoft.com/office/drawing/2014/main" id="{B2605E36-E387-A26B-8C42-F2F377A82F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2" y="2856"/>
              <a:ext cx="590" cy="2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09585" name="Rectangle 22">
              <a:extLst>
                <a:ext uri="{FF2B5EF4-FFF2-40B4-BE49-F238E27FC236}">
                  <a16:creationId xmlns:a16="http://schemas.microsoft.com/office/drawing/2014/main" id="{AC89F5F3-8652-E0B1-4F61-CE4A18F39D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997"/>
              <a:ext cx="493" cy="25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09586" name="Line 24">
              <a:extLst>
                <a:ext uri="{FF2B5EF4-FFF2-40B4-BE49-F238E27FC236}">
                  <a16:creationId xmlns:a16="http://schemas.microsoft.com/office/drawing/2014/main" id="{891F35C3-2679-0141-E41D-129DCF1EC6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4" y="3067"/>
              <a:ext cx="389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a-DK"/>
            </a:p>
          </p:txBody>
        </p:sp>
        <p:sp>
          <p:nvSpPr>
            <p:cNvPr id="109587" name="Line 25">
              <a:extLst>
                <a:ext uri="{FF2B5EF4-FFF2-40B4-BE49-F238E27FC236}">
                  <a16:creationId xmlns:a16="http://schemas.microsoft.com/office/drawing/2014/main" id="{68D44EF2-03E2-2DFD-EA60-3C4A977E42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3" y="3059"/>
              <a:ext cx="389" cy="0"/>
            </a:xfrm>
            <a:prstGeom prst="line">
              <a:avLst/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da-DK"/>
            </a:p>
          </p:txBody>
        </p:sp>
      </p:grpSp>
      <p:sp>
        <p:nvSpPr>
          <p:cNvPr id="109577" name="TPAnswers">
            <a:extLst>
              <a:ext uri="{FF2B5EF4-FFF2-40B4-BE49-F238E27FC236}">
                <a16:creationId xmlns:a16="http://schemas.microsoft.com/office/drawing/2014/main" id="{9E131731-4CEF-C09B-C0ED-A8C3E61E1CF2}"/>
              </a:ext>
            </a:extLst>
          </p:cNvPr>
          <p:cNvSpPr>
            <a:spLocks noGrp="1" noChangeArrowheads="1"/>
          </p:cNvSpPr>
          <p:nvPr>
            <p:ph type="body" idx="4294967295"/>
            <p:custDataLst>
              <p:tags r:id="rId4"/>
            </p:custDataLst>
          </p:nvPr>
        </p:nvSpPr>
        <p:spPr>
          <a:xfrm>
            <a:off x="8221664" y="625475"/>
            <a:ext cx="2446337" cy="2376488"/>
          </a:xfrm>
          <a:noFill/>
        </p:spPr>
        <p:txBody>
          <a:bodyPr/>
          <a:lstStyle/>
          <a:p>
            <a:pPr marL="571500" indent="-571500">
              <a:spcBef>
                <a:spcPct val="50000"/>
              </a:spcBef>
              <a:buFontTx/>
              <a:buAutoNum type="arabicPeriod"/>
            </a:pPr>
            <a:r>
              <a:rPr lang="en-US" altLang="en-US" sz="2200" b="1">
                <a:solidFill>
                  <a:srgbClr val="FFFF00"/>
                </a:solidFill>
                <a:latin typeface="Comic Sans MS" panose="030F0702030302020204" pitchFamily="66" charset="0"/>
              </a:rPr>
              <a:t>2 m/s</a:t>
            </a:r>
            <a:endParaRPr lang="en-US" altLang="en-US" sz="2200" b="1" baseline="30000">
              <a:solidFill>
                <a:srgbClr val="FFFF00"/>
              </a:solidFill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marL="571500" indent="-571500">
              <a:spcBef>
                <a:spcPct val="50000"/>
              </a:spcBef>
              <a:buFontTx/>
              <a:buAutoNum type="arabicPeriod"/>
            </a:pPr>
            <a:r>
              <a:rPr lang="en-US" altLang="en-US" sz="2200" b="1">
                <a:solidFill>
                  <a:srgbClr val="FFFF00"/>
                </a:solidFill>
                <a:latin typeface="Comic Sans MS" panose="030F0702030302020204" pitchFamily="66" charset="0"/>
              </a:rPr>
              <a:t>6 m/s</a:t>
            </a:r>
          </a:p>
          <a:p>
            <a:pPr marL="571500" indent="-571500">
              <a:spcBef>
                <a:spcPct val="50000"/>
              </a:spcBef>
              <a:buFontTx/>
              <a:buAutoNum type="arabicPeriod"/>
            </a:pPr>
            <a:r>
              <a:rPr lang="en-US" altLang="en-US" sz="2200" b="1">
                <a:solidFill>
                  <a:srgbClr val="FFFF00"/>
                </a:solidFill>
                <a:latin typeface="Comic Sans MS" panose="030F0702030302020204" pitchFamily="66" charset="0"/>
              </a:rPr>
              <a:t>9 m/s</a:t>
            </a:r>
          </a:p>
          <a:p>
            <a:pPr marL="571500" indent="-571500">
              <a:spcBef>
                <a:spcPct val="50000"/>
              </a:spcBef>
              <a:buFontTx/>
              <a:buAutoNum type="arabicPeriod"/>
            </a:pPr>
            <a:r>
              <a:rPr lang="en-US" altLang="en-US" sz="2200" b="1">
                <a:solidFill>
                  <a:srgbClr val="FFFF00"/>
                </a:solidFill>
                <a:latin typeface="Comic Sans MS" panose="030F0702030302020204" pitchFamily="66" charset="0"/>
              </a:rPr>
              <a:t>12 m/s</a:t>
            </a:r>
          </a:p>
          <a:p>
            <a:pPr marL="571500" indent="-571500">
              <a:spcBef>
                <a:spcPct val="50000"/>
              </a:spcBef>
              <a:buFontTx/>
              <a:buAutoNum type="arabicPeriod"/>
            </a:pPr>
            <a:r>
              <a:rPr lang="en-US" altLang="en-US" sz="2200" b="1">
                <a:solidFill>
                  <a:srgbClr val="FFFF00"/>
                </a:solidFill>
                <a:latin typeface="Comic Sans MS" panose="030F0702030302020204" pitchFamily="66" charset="0"/>
              </a:rPr>
              <a:t>18 m/s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DECCEBB0-6155-3302-101F-A70F8020C1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5076" y="2390776"/>
            <a:ext cx="2930525" cy="619125"/>
          </a:xfrm>
          <a:prstGeom prst="ellipse">
            <a:avLst/>
          </a:prstGeom>
          <a:noFill/>
          <a:ln w="76200" algn="ctr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>
              <a:solidFill>
                <a:srgbClr val="006633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18" fill="hold"/>
                                        <p:tgtEl>
                                          <p:spTgt spid="27136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71367"/>
                </p:tgtEl>
              </p:cMediaNode>
            </p:audio>
          </p:childTnLst>
        </p:cTn>
      </p:par>
    </p:tnLst>
    <p:bldLst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946" name="Picture 2">
            <a:extLst>
              <a:ext uri="{FF2B5EF4-FFF2-40B4-BE49-F238E27FC236}">
                <a16:creationId xmlns:a16="http://schemas.microsoft.com/office/drawing/2014/main" id="{93260A48-00B7-BFEA-84BD-220A0C6BD0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907"/>
          <a:stretch>
            <a:fillRect/>
          </a:stretch>
        </p:blipFill>
        <p:spPr bwMode="auto">
          <a:xfrm>
            <a:off x="2347913" y="1322388"/>
            <a:ext cx="7421562" cy="195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947" name="Picture 2">
            <a:extLst>
              <a:ext uri="{FF2B5EF4-FFF2-40B4-BE49-F238E27FC236}">
                <a16:creationId xmlns:a16="http://schemas.microsoft.com/office/drawing/2014/main" id="{90CC9C9B-F90F-1E8B-BE01-06FD314FD0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412"/>
          <a:stretch>
            <a:fillRect/>
          </a:stretch>
        </p:blipFill>
        <p:spPr bwMode="auto">
          <a:xfrm>
            <a:off x="3635375" y="3760788"/>
            <a:ext cx="4846638" cy="195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 Box 2">
            <a:extLst>
              <a:ext uri="{FF2B5EF4-FFF2-40B4-BE49-F238E27FC236}">
                <a16:creationId xmlns:a16="http://schemas.microsoft.com/office/drawing/2014/main" id="{691146CB-F01A-A93D-5A68-A2B66BBC62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1975" y="212726"/>
            <a:ext cx="8521700" cy="945195"/>
          </a:xfrm>
          <a:prstGeom prst="rect">
            <a:avLst/>
          </a:prstGeom>
          <a:solidFill>
            <a:srgbClr val="9900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lnSpc>
                <a:spcPct val="120000"/>
              </a:lnSpc>
              <a:defRPr/>
            </a:pPr>
            <a:r>
              <a:rPr lang="en-US" sz="2400" b="1" dirty="0">
                <a:solidFill>
                  <a:srgbClr val="CC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Arranger </a:t>
            </a:r>
            <a:r>
              <a:rPr lang="en-US" sz="2400" b="1" dirty="0" err="1">
                <a:solidFill>
                  <a:srgbClr val="CC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størrelsen</a:t>
            </a:r>
            <a:r>
              <a:rPr lang="en-US" sz="2400" b="1" dirty="0">
                <a:solidFill>
                  <a:srgbClr val="CC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CC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af</a:t>
            </a:r>
            <a:r>
              <a:rPr lang="en-US" sz="2400" b="1" dirty="0">
                <a:solidFill>
                  <a:srgbClr val="CC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CC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klodsernes</a:t>
            </a:r>
            <a:r>
              <a:rPr lang="en-US" sz="2400" b="1" dirty="0">
                <a:solidFill>
                  <a:srgbClr val="CC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CC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bevægelsesmængder</a:t>
            </a:r>
            <a:r>
              <a:rPr lang="en-US" sz="2400" b="1" dirty="0">
                <a:solidFill>
                  <a:srgbClr val="CC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, </a:t>
            </a:r>
          </a:p>
          <a:p>
            <a:pPr algn="ctr" eaLnBrk="1" hangingPunct="1">
              <a:lnSpc>
                <a:spcPct val="120000"/>
              </a:lnSpc>
              <a:defRPr/>
            </a:pPr>
            <a:r>
              <a:rPr lang="en-US" sz="2400" b="1" dirty="0" err="1">
                <a:solidFill>
                  <a:srgbClr val="CC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fra</a:t>
            </a:r>
            <a:r>
              <a:rPr lang="en-US" sz="2400" b="1" dirty="0">
                <a:solidFill>
                  <a:srgbClr val="CC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CC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størst</a:t>
            </a:r>
            <a:r>
              <a:rPr lang="en-US" sz="2400" b="1" dirty="0">
                <a:solidFill>
                  <a:srgbClr val="CC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CC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til</a:t>
            </a:r>
            <a:r>
              <a:rPr lang="en-US" sz="2400" b="1" dirty="0">
                <a:solidFill>
                  <a:srgbClr val="CC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US" sz="2400" b="1" dirty="0" err="1">
                <a:solidFill>
                  <a:srgbClr val="CC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mindst</a:t>
            </a:r>
            <a:r>
              <a:rPr lang="en-US" sz="2400" b="1" dirty="0">
                <a:solidFill>
                  <a:srgbClr val="CC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.</a:t>
            </a:r>
          </a:p>
        </p:txBody>
      </p:sp>
      <p:sp>
        <p:nvSpPr>
          <p:cNvPr id="82949" name="Text Box 3">
            <a:extLst>
              <a:ext uri="{FF2B5EF4-FFF2-40B4-BE49-F238E27FC236}">
                <a16:creationId xmlns:a16="http://schemas.microsoft.com/office/drawing/2014/main" id="{28DD2114-878A-90DB-6DA9-BE8A9889E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553201"/>
            <a:ext cx="522288" cy="307975"/>
          </a:xfrm>
          <a:prstGeom prst="rect">
            <a:avLst/>
          </a:pr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400" b="1">
                <a:solidFill>
                  <a:srgbClr val="000000"/>
                </a:solidFill>
              </a:rPr>
              <a:t>11.1</a:t>
            </a:r>
          </a:p>
        </p:txBody>
      </p:sp>
      <p:sp>
        <p:nvSpPr>
          <p:cNvPr id="6" name="Text Box 7">
            <a:extLst>
              <a:ext uri="{FF2B5EF4-FFF2-40B4-BE49-F238E27FC236}">
                <a16:creationId xmlns:a16="http://schemas.microsoft.com/office/drawing/2014/main" id="{AB31305A-2C8F-F2A1-356B-6B82E58AFD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2489" y="6245226"/>
            <a:ext cx="2860675" cy="461963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b="1">
                <a:latin typeface="Comic Sans MS" panose="030F0702030302020204" pitchFamily="66" charset="0"/>
              </a:rPr>
              <a:t>2 &gt; (1=3=5) &gt; 4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>
            <a:extLst>
              <a:ext uri="{FF2B5EF4-FFF2-40B4-BE49-F238E27FC236}">
                <a16:creationId xmlns:a16="http://schemas.microsoft.com/office/drawing/2014/main" id="{B8D29A6E-1EE5-EFEB-D252-AF02BF41C5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5089" y="484188"/>
            <a:ext cx="6980237" cy="218521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En </a:t>
            </a:r>
            <a:r>
              <a:rPr lang="en-US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5000 kg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åben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togvogn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bevæger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sig på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vandrette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skinner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som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er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helt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uden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friktion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, med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farten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22 m/s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. Det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begynder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at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regne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, og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efter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nogle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minutter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er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er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vognens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fart </a:t>
            </a:r>
            <a:r>
              <a:rPr lang="en-US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20 m/s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.  </a:t>
            </a:r>
          </a:p>
          <a:p>
            <a:pPr>
              <a:defRPr/>
            </a:pPr>
            <a:endParaRPr lang="en-US" altLang="en-US" sz="1600" b="1" dirty="0">
              <a:solidFill>
                <a:schemeClr val="tx1"/>
              </a:solidFill>
              <a:latin typeface="Times New Roman" pitchFamily="18" charset="0"/>
            </a:endParaRPr>
          </a:p>
          <a:p>
            <a:pPr>
              <a:defRPr/>
            </a:pP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</a:rPr>
              <a:t>Hvilken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</a:rPr>
              <a:t> masse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</a:rPr>
              <a:t>af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</a:rPr>
              <a:t>vand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</a:rPr>
              <a:t>har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</a:rPr>
              <a:t> der samlet sig i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</a:rPr>
              <a:t>vognen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</a:rPr>
              <a:t>?</a:t>
            </a:r>
          </a:p>
        </p:txBody>
      </p:sp>
      <p:pic>
        <p:nvPicPr>
          <p:cNvPr id="113667" name="Picture 21" descr="mathematics">
            <a:extLst>
              <a:ext uri="{FF2B5EF4-FFF2-40B4-BE49-F238E27FC236}">
                <a16:creationId xmlns:a16="http://schemas.microsoft.com/office/drawing/2014/main" id="{C0AF4A55-B0D4-78C9-95EB-66C26E52BB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948364"/>
            <a:ext cx="1276350" cy="909637"/>
          </a:xfrm>
          <a:prstGeom prst="rect">
            <a:avLst/>
          </a:prstGeom>
          <a:solidFill>
            <a:srgbClr val="FFFF00"/>
          </a:solidFill>
          <a:ln w="57150" cmpd="thinThick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113668" name="Text Box 3">
            <a:extLst>
              <a:ext uri="{FF2B5EF4-FFF2-40B4-BE49-F238E27FC236}">
                <a16:creationId xmlns:a16="http://schemas.microsoft.com/office/drawing/2014/main" id="{33B59C33-9E0E-BF0D-DF22-15FFF11B14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583364"/>
            <a:ext cx="6223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B2B2B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400" b="1">
                <a:solidFill>
                  <a:schemeClr val="tx1"/>
                </a:solidFill>
              </a:rPr>
              <a:t>11.14</a:t>
            </a:r>
          </a:p>
        </p:txBody>
      </p:sp>
      <p:sp>
        <p:nvSpPr>
          <p:cNvPr id="15367" name="Text Box 7">
            <a:extLst>
              <a:ext uri="{FF2B5EF4-FFF2-40B4-BE49-F238E27FC236}">
                <a16:creationId xmlns:a16="http://schemas.microsoft.com/office/drawing/2014/main" id="{182CCCB3-26AC-9067-928F-658F5CC9F7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34325" y="2638425"/>
            <a:ext cx="2084388" cy="45720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b="1">
                <a:latin typeface="Comic Sans MS" panose="030F0702030302020204" pitchFamily="66" charset="0"/>
              </a:rPr>
              <a:t>m = 500 kg</a:t>
            </a:r>
          </a:p>
        </p:txBody>
      </p:sp>
      <p:grpSp>
        <p:nvGrpSpPr>
          <p:cNvPr id="113670" name="Group 6">
            <a:extLst>
              <a:ext uri="{FF2B5EF4-FFF2-40B4-BE49-F238E27FC236}">
                <a16:creationId xmlns:a16="http://schemas.microsoft.com/office/drawing/2014/main" id="{BB4759BF-67D3-021F-CE1F-F6268813DEA7}"/>
              </a:ext>
            </a:extLst>
          </p:cNvPr>
          <p:cNvGrpSpPr>
            <a:grpSpLocks/>
          </p:cNvGrpSpPr>
          <p:nvPr/>
        </p:nvGrpSpPr>
        <p:grpSpPr bwMode="auto">
          <a:xfrm>
            <a:off x="3408363" y="3381375"/>
            <a:ext cx="6089650" cy="2992438"/>
            <a:chOff x="1884016" y="3380752"/>
            <a:chExt cx="6089527" cy="2992922"/>
          </a:xfrm>
        </p:grpSpPr>
        <p:grpSp>
          <p:nvGrpSpPr>
            <p:cNvPr id="113671" name="Group 4">
              <a:extLst>
                <a:ext uri="{FF2B5EF4-FFF2-40B4-BE49-F238E27FC236}">
                  <a16:creationId xmlns:a16="http://schemas.microsoft.com/office/drawing/2014/main" id="{85A2DC6C-6D68-3142-B435-34B830B343F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84016" y="3380752"/>
              <a:ext cx="5375966" cy="2992922"/>
              <a:chOff x="2186608" y="3410259"/>
              <a:chExt cx="5375966" cy="2992922"/>
            </a:xfrm>
          </p:grpSpPr>
          <p:pic>
            <p:nvPicPr>
              <p:cNvPr id="113674" name="Picture 2" descr="A picture containing text, sky&#10;&#10;Description automatically generated">
                <a:extLst>
                  <a:ext uri="{FF2B5EF4-FFF2-40B4-BE49-F238E27FC236}">
                    <a16:creationId xmlns:a16="http://schemas.microsoft.com/office/drawing/2014/main" id="{3985E57B-1BB8-F7EB-F84F-A3589647258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137" r="28084" b="32916"/>
              <a:stretch>
                <a:fillRect/>
              </a:stretch>
            </p:blipFill>
            <p:spPr bwMode="auto">
              <a:xfrm>
                <a:off x="2186609" y="3410259"/>
                <a:ext cx="5375965" cy="29929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13675" name="Rectangle 3">
                <a:extLst>
                  <a:ext uri="{FF2B5EF4-FFF2-40B4-BE49-F238E27FC236}">
                    <a16:creationId xmlns:a16="http://schemas.microsoft.com/office/drawing/2014/main" id="{2A309F65-76F4-ED31-21A1-C1A40AF00B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86608" y="3429000"/>
                <a:ext cx="1331843" cy="695740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/>
                <a:endParaRPr lang="en-US" altLang="en-US"/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AD09083-0FB4-CFBE-6875-6A5C50F86241}"/>
                </a:ext>
              </a:extLst>
            </p:cNvPr>
            <p:cNvSpPr txBox="1"/>
            <p:nvPr/>
          </p:nvSpPr>
          <p:spPr>
            <a:xfrm>
              <a:off x="4824007" y="4219088"/>
              <a:ext cx="1616042" cy="4001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0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mic Sans MS" panose="030F0702030302020204" pitchFamily="66" charset="0"/>
                </a:rPr>
                <a:t>v</a:t>
              </a:r>
              <a:r>
                <a:rPr lang="en-US" sz="2000" b="1" baseline="-32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mic Sans MS" panose="030F0702030302020204" pitchFamily="66" charset="0"/>
                </a:rPr>
                <a:t>i</a:t>
              </a:r>
              <a:r>
                <a:rPr lang="en-US" sz="20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mic Sans MS" panose="030F0702030302020204" pitchFamily="66" charset="0"/>
                </a:rPr>
                <a:t> = 22 m/s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F5495F9-7B57-DCE2-EE03-9D4D5059F9E9}"/>
                </a:ext>
              </a:extLst>
            </p:cNvPr>
            <p:cNvSpPr txBox="1"/>
            <p:nvPr/>
          </p:nvSpPr>
          <p:spPr>
            <a:xfrm>
              <a:off x="6270189" y="5371799"/>
              <a:ext cx="1703354" cy="40011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000" b="1" dirty="0" err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mic Sans MS" panose="030F0702030302020204" pitchFamily="66" charset="0"/>
                </a:rPr>
                <a:t>v</a:t>
              </a:r>
              <a:r>
                <a:rPr lang="en-US" sz="2000" b="1" baseline="-32000" dirty="0" err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mic Sans MS" panose="030F0702030302020204" pitchFamily="66" charset="0"/>
                </a:rPr>
                <a:t>f</a:t>
              </a:r>
              <a:r>
                <a:rPr lang="en-US" sz="20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omic Sans MS" panose="030F0702030302020204" pitchFamily="66" charset="0"/>
                </a:rPr>
                <a:t> = 20 m/s</a:t>
              </a: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ext Box 2">
            <a:extLst>
              <a:ext uri="{FF2B5EF4-FFF2-40B4-BE49-F238E27FC236}">
                <a16:creationId xmlns:a16="http://schemas.microsoft.com/office/drawing/2014/main" id="{A9869D21-3EBB-468E-129F-4BD0CEC40B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5881" y="417881"/>
            <a:ext cx="6980238" cy="218521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En </a:t>
            </a:r>
            <a:r>
              <a:rPr lang="en-US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5000 kg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åben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togvogn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bevæger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sig på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vandrette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skinner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som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er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helt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uden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friktion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, med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farten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22 m/s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. Det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begynder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at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regne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, og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efter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nogle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minutter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er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er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chemeClr val="tx1"/>
                </a:solidFill>
                <a:latin typeface="Times New Roman" pitchFamily="18" charset="0"/>
              </a:rPr>
              <a:t>vognens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 fart </a:t>
            </a:r>
            <a:r>
              <a:rPr lang="en-US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20 m/s</a:t>
            </a:r>
            <a:r>
              <a:rPr lang="en-US" altLang="en-US" sz="2400" dirty="0">
                <a:solidFill>
                  <a:schemeClr val="tx1"/>
                </a:solidFill>
                <a:latin typeface="Times New Roman" pitchFamily="18" charset="0"/>
              </a:rPr>
              <a:t>.  </a:t>
            </a:r>
          </a:p>
          <a:p>
            <a:pPr>
              <a:defRPr/>
            </a:pPr>
            <a:endParaRPr lang="en-US" altLang="en-US" sz="1600" b="1" dirty="0">
              <a:solidFill>
                <a:schemeClr val="tx1"/>
              </a:solidFill>
              <a:latin typeface="Times New Roman" pitchFamily="18" charset="0"/>
            </a:endParaRPr>
          </a:p>
          <a:p>
            <a:pPr>
              <a:defRPr/>
            </a:pP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</a:rPr>
              <a:t>Hvilken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</a:rPr>
              <a:t> masse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</a:rPr>
              <a:t>af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</a:rPr>
              <a:t>vand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</a:rPr>
              <a:t>har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</a:rPr>
              <a:t> der samlet sig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</a:rPr>
              <a:t>i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FF0000"/>
                </a:solidFill>
                <a:latin typeface="Times New Roman" pitchFamily="18" charset="0"/>
              </a:rPr>
              <a:t>vognen</a:t>
            </a:r>
            <a:r>
              <a:rPr lang="en-US" altLang="en-US" sz="2400" b="1" dirty="0">
                <a:solidFill>
                  <a:srgbClr val="FF0000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72709" name="Text Box 5">
            <a:extLst>
              <a:ext uri="{FF2B5EF4-FFF2-40B4-BE49-F238E27FC236}">
                <a16:creationId xmlns:a16="http://schemas.microsoft.com/office/drawing/2014/main" id="{D3155C05-253D-4160-A189-3D096D461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24864" y="2606675"/>
            <a:ext cx="2084387" cy="45720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b="1">
                <a:latin typeface="Comic Sans MS" panose="030F0702030302020204" pitchFamily="66" charset="0"/>
              </a:rPr>
              <a:t>m = 500 kg</a:t>
            </a:r>
          </a:p>
        </p:txBody>
      </p:sp>
      <p:sp>
        <p:nvSpPr>
          <p:cNvPr id="115716" name="WordArt 6">
            <a:extLst>
              <a:ext uri="{FF2B5EF4-FFF2-40B4-BE49-F238E27FC236}">
                <a16:creationId xmlns:a16="http://schemas.microsoft.com/office/drawing/2014/main" id="{9E06C75F-3454-2798-88C7-32D922A552E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5400000">
            <a:off x="457994" y="4995069"/>
            <a:ext cx="2938462" cy="4953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da-DK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 Black" panose="020B0A04020102020204" pitchFamily="34" charset="0"/>
              </a:rPr>
              <a:t>SOLUTION</a:t>
            </a:r>
          </a:p>
        </p:txBody>
      </p:sp>
      <p:graphicFrame>
        <p:nvGraphicFramePr>
          <p:cNvPr id="115717" name="Object 7">
            <a:extLst>
              <a:ext uri="{FF2B5EF4-FFF2-40B4-BE49-F238E27FC236}">
                <a16:creationId xmlns:a16="http://schemas.microsoft.com/office/drawing/2014/main" id="{00DB95A3-CA10-7F0A-2C49-978547D3B5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11489" y="3448051"/>
          <a:ext cx="4656137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21000" imgH="241300" progId="Equation.3">
                  <p:embed/>
                </p:oleObj>
              </mc:Choice>
              <mc:Fallback>
                <p:oleObj name="Equation" r:id="rId4" imgW="2921000" imgH="241300" progId="Equation.3">
                  <p:embed/>
                  <p:pic>
                    <p:nvPicPr>
                      <p:cNvPr id="115717" name="Object 7">
                        <a:extLst>
                          <a:ext uri="{FF2B5EF4-FFF2-40B4-BE49-F238E27FC236}">
                            <a16:creationId xmlns:a16="http://schemas.microsoft.com/office/drawing/2014/main" id="{00DB95A3-CA10-7F0A-2C49-978547D3B51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1489" y="3448051"/>
                        <a:ext cx="4656137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18" name="Object 8">
            <a:extLst>
              <a:ext uri="{FF2B5EF4-FFF2-40B4-BE49-F238E27FC236}">
                <a16:creationId xmlns:a16="http://schemas.microsoft.com/office/drawing/2014/main" id="{6E3F9A1C-E0E9-A601-38EA-3A98BD593A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6413" y="4278314"/>
          <a:ext cx="2487612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62100" imgH="241300" progId="Equation.3">
                  <p:embed/>
                </p:oleObj>
              </mc:Choice>
              <mc:Fallback>
                <p:oleObj name="Equation" r:id="rId6" imgW="1562100" imgH="241300" progId="Equation.3">
                  <p:embed/>
                  <p:pic>
                    <p:nvPicPr>
                      <p:cNvPr id="115718" name="Object 8">
                        <a:extLst>
                          <a:ext uri="{FF2B5EF4-FFF2-40B4-BE49-F238E27FC236}">
                            <a16:creationId xmlns:a16="http://schemas.microsoft.com/office/drawing/2014/main" id="{6E3F9A1C-E0E9-A601-38EA-3A98BD593AC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6413" y="4278314"/>
                        <a:ext cx="2487612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19" name="Object 9">
            <a:extLst>
              <a:ext uri="{FF2B5EF4-FFF2-40B4-BE49-F238E27FC236}">
                <a16:creationId xmlns:a16="http://schemas.microsoft.com/office/drawing/2014/main" id="{0B918EF4-D724-D1AA-2BEA-C4661F5C20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36889" y="5113339"/>
          <a:ext cx="79057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95085" imgH="241195" progId="Equation.3">
                  <p:embed/>
                </p:oleObj>
              </mc:Choice>
              <mc:Fallback>
                <p:oleObj name="Equation" r:id="rId8" imgW="495085" imgH="241195" progId="Equation.3">
                  <p:embed/>
                  <p:pic>
                    <p:nvPicPr>
                      <p:cNvPr id="115719" name="Object 9">
                        <a:extLst>
                          <a:ext uri="{FF2B5EF4-FFF2-40B4-BE49-F238E27FC236}">
                            <a16:creationId xmlns:a16="http://schemas.microsoft.com/office/drawing/2014/main" id="{0B918EF4-D724-D1AA-2BEA-C4661F5C20E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6889" y="5113339"/>
                        <a:ext cx="79057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5720" name="AutoShape 10">
            <a:extLst>
              <a:ext uri="{FF2B5EF4-FFF2-40B4-BE49-F238E27FC236}">
                <a16:creationId xmlns:a16="http://schemas.microsoft.com/office/drawing/2014/main" id="{2F2CDBAC-54DB-E4A9-1F0A-88930460A4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7826" y="5143501"/>
            <a:ext cx="1065213" cy="358775"/>
          </a:xfrm>
          <a:prstGeom prst="rightArrow">
            <a:avLst>
              <a:gd name="adj1" fmla="val 50000"/>
              <a:gd name="adj2" fmla="val 7422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/>
          </a:p>
        </p:txBody>
      </p:sp>
      <p:graphicFrame>
        <p:nvGraphicFramePr>
          <p:cNvPr id="115721" name="Object 11">
            <a:extLst>
              <a:ext uri="{FF2B5EF4-FFF2-40B4-BE49-F238E27FC236}">
                <a16:creationId xmlns:a16="http://schemas.microsoft.com/office/drawing/2014/main" id="{82B3F2E8-FEBA-20F0-A4A4-1E70C7AB28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43550" y="4997450"/>
          <a:ext cx="3136900" cy="66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68500" imgH="419100" progId="Equation.3">
                  <p:embed/>
                </p:oleObj>
              </mc:Choice>
              <mc:Fallback>
                <p:oleObj name="Equation" r:id="rId10" imgW="1968500" imgH="419100" progId="Equation.3">
                  <p:embed/>
                  <p:pic>
                    <p:nvPicPr>
                      <p:cNvPr id="115721" name="Object 11">
                        <a:extLst>
                          <a:ext uri="{FF2B5EF4-FFF2-40B4-BE49-F238E27FC236}">
                            <a16:creationId xmlns:a16="http://schemas.microsoft.com/office/drawing/2014/main" id="{82B3F2E8-FEBA-20F0-A4A4-1E70C7AB28C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3550" y="4997450"/>
                        <a:ext cx="3136900" cy="668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22" name="Object 12">
            <a:extLst>
              <a:ext uri="{FF2B5EF4-FFF2-40B4-BE49-F238E27FC236}">
                <a16:creationId xmlns:a16="http://schemas.microsoft.com/office/drawing/2014/main" id="{94519984-2D14-F811-3266-45863BD359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99113" y="5940426"/>
          <a:ext cx="2366962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85900" imgH="241300" progId="Equation.3">
                  <p:embed/>
                </p:oleObj>
              </mc:Choice>
              <mc:Fallback>
                <p:oleObj name="Equation" r:id="rId12" imgW="1485900" imgH="241300" progId="Equation.3">
                  <p:embed/>
                  <p:pic>
                    <p:nvPicPr>
                      <p:cNvPr id="115722" name="Object 12">
                        <a:extLst>
                          <a:ext uri="{FF2B5EF4-FFF2-40B4-BE49-F238E27FC236}">
                            <a16:creationId xmlns:a16="http://schemas.microsoft.com/office/drawing/2014/main" id="{94519984-2D14-F811-3266-45863BD3594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9113" y="5940426"/>
                        <a:ext cx="2366962" cy="385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2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AutoShape 6">
            <a:extLst>
              <a:ext uri="{FF2B5EF4-FFF2-40B4-BE49-F238E27FC236}">
                <a16:creationId xmlns:a16="http://schemas.microsoft.com/office/drawing/2014/main" id="{0169C49B-C40A-39A0-1DB5-5DFFF61E3D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"/>
            <a:ext cx="9144000" cy="3847380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38100">
            <a:solidFill>
              <a:srgbClr val="FCFEB9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74755" name="TPQuestion">
            <a:extLst>
              <a:ext uri="{FF2B5EF4-FFF2-40B4-BE49-F238E27FC236}">
                <a16:creationId xmlns:a16="http://schemas.microsoft.com/office/drawing/2014/main" id="{9EF59266-6D0A-97C2-D2C9-C87DF2E67A6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981200" y="152400"/>
            <a:ext cx="8229600" cy="636588"/>
          </a:xfrm>
        </p:spPr>
        <p:txBody>
          <a:bodyPr/>
          <a:lstStyle/>
          <a:p>
            <a:pPr algn="ctr" eaLnBrk="1" hangingPunct="1"/>
            <a:r>
              <a:rPr lang="en-US" altLang="en-US" sz="2800" b="1" i="1" dirty="0" err="1">
                <a:solidFill>
                  <a:srgbClr val="00FFFF"/>
                </a:solidFill>
              </a:rPr>
              <a:t>ConcepTest</a:t>
            </a:r>
            <a:r>
              <a:rPr lang="en-US" altLang="en-US" sz="2800" b="1" i="1" dirty="0">
                <a:solidFill>
                  <a:srgbClr val="00FFFF"/>
                </a:solidFill>
              </a:rPr>
              <a:t> 2</a:t>
            </a:r>
            <a:r>
              <a:rPr lang="en-US" altLang="en-US" sz="2800" b="1" i="1" dirty="0">
                <a:solidFill>
                  <a:srgbClr val="000000"/>
                </a:solidFill>
              </a:rPr>
              <a:t>(Post) </a:t>
            </a:r>
            <a:r>
              <a:rPr lang="en-US" altLang="en-US" sz="2800" b="1" dirty="0">
                <a:solidFill>
                  <a:srgbClr val="FFFF00"/>
                </a:solidFill>
                <a:latin typeface="Comic Sans MS" panose="030F0702030302020204" pitchFamily="66" charset="0"/>
              </a:rPr>
              <a:t>Watch Out!</a:t>
            </a:r>
          </a:p>
        </p:txBody>
      </p:sp>
      <p:pic>
        <p:nvPicPr>
          <p:cNvPr id="271367" name="BOIN3935.WAV">
            <a:hlinkClick r:id="" action="ppaction://media"/>
            <a:extLst>
              <a:ext uri="{FF2B5EF4-FFF2-40B4-BE49-F238E27FC236}">
                <a16:creationId xmlns:a16="http://schemas.microsoft.com/office/drawing/2014/main" id="{A937304D-BA77-1B45-93F6-444A04C9BF75}"/>
              </a:ext>
            </a:extLst>
          </p:cNvPr>
          <p:cNvPicPr>
            <a:picLocks noChangeAspect="1" noChangeArrowheads="1"/>
          </p:cNvPicPr>
          <p:nvPr>
            <a:audi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4757" name="ResponseCounter">
            <a:extLst>
              <a:ext uri="{FF2B5EF4-FFF2-40B4-BE49-F238E27FC236}">
                <a16:creationId xmlns:a16="http://schemas.microsoft.com/office/drawing/2014/main" id="{6ED983C1-B8F7-D0EF-9C13-7D675DC54B6B}"/>
              </a:ext>
            </a:extLst>
          </p:cNvPr>
          <p:cNvGrpSpPr>
            <a:grpSpLocks/>
          </p:cNvGrpSpPr>
          <p:nvPr>
            <p:custDataLst>
              <p:tags r:id="rId4"/>
            </p:custDataLst>
          </p:nvPr>
        </p:nvGrpSpPr>
        <p:grpSpPr bwMode="auto">
          <a:xfrm>
            <a:off x="1651000" y="6413500"/>
            <a:ext cx="3860800" cy="317500"/>
            <a:chOff x="120" y="4000"/>
            <a:chExt cx="2432" cy="200"/>
          </a:xfrm>
        </p:grpSpPr>
        <p:sp>
          <p:nvSpPr>
            <p:cNvPr id="74761" name="RCFill" descr="Dark vertical">
              <a:extLst>
                <a:ext uri="{FF2B5EF4-FFF2-40B4-BE49-F238E27FC236}">
                  <a16:creationId xmlns:a16="http://schemas.microsoft.com/office/drawing/2014/main" id="{4DBA3D94-093E-6A05-7138-495037FEA1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" y="4024"/>
              <a:ext cx="2400" cy="160"/>
            </a:xfrm>
            <a:prstGeom prst="rect">
              <a:avLst/>
            </a:prstGeom>
            <a:blipFill dpi="0" rotWithShape="0">
              <a:blip r:embed="rId9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74762" name="RCFrame">
              <a:extLst>
                <a:ext uri="{FF2B5EF4-FFF2-40B4-BE49-F238E27FC236}">
                  <a16:creationId xmlns:a16="http://schemas.microsoft.com/office/drawing/2014/main" id="{F7FCDD25-E78B-5AC8-85F7-DC2759D0A9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" y="4000"/>
              <a:ext cx="2432" cy="2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Arial" panose="020B0604020202020204" pitchFamily="34" charset="0"/>
                </a:defRPr>
              </a:lvl9pPr>
            </a:lstStyle>
            <a:p>
              <a:pPr algn="ctr"/>
              <a:r>
                <a:rPr lang="en-US" altLang="en-US" sz="1400" b="1">
                  <a:latin typeface="Tahoma" panose="020B0604030504040204" pitchFamily="34" charset="0"/>
                </a:rPr>
                <a:t>0 of 5</a:t>
              </a:r>
            </a:p>
          </p:txBody>
        </p:sp>
      </p:grpSp>
      <p:sp>
        <p:nvSpPr>
          <p:cNvPr id="94219" name="Text Box 11">
            <a:extLst>
              <a:ext uri="{FF2B5EF4-FFF2-40B4-BE49-F238E27FC236}">
                <a16:creationId xmlns:a16="http://schemas.microsoft.com/office/drawing/2014/main" id="{3FA905CC-9A41-71C2-87AB-8ABB6B715D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2125" y="719139"/>
            <a:ext cx="6089650" cy="3019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Du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kører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ad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en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smal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vej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med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kun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ét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spor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, med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hastigheden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60 km/h. Du ser nu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en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mod-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kørende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bil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,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samme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type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som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din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egen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,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som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er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direkte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på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vej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mod dig med 60 km/h.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Du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kan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støde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sammen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med ham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frontalt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,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eller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du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kan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styre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lidt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til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siden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og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køre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frontalt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ind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i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en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betonvæg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. 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Hvad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bør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du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vælge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?</a:t>
            </a:r>
          </a:p>
        </p:txBody>
      </p:sp>
      <p:sp>
        <p:nvSpPr>
          <p:cNvPr id="74759" name="TPAnswers">
            <a:extLst>
              <a:ext uri="{FF2B5EF4-FFF2-40B4-BE49-F238E27FC236}">
                <a16:creationId xmlns:a16="http://schemas.microsoft.com/office/drawing/2014/main" id="{59895107-AA54-615E-29FD-E829E26CC0E4}"/>
              </a:ext>
            </a:extLst>
          </p:cNvPr>
          <p:cNvSpPr>
            <a:spLocks noGrp="1" noChangeArrowheads="1"/>
          </p:cNvSpPr>
          <p:nvPr>
            <p:ph type="body" idx="4294967295"/>
            <p:custDataLst>
              <p:tags r:id="rId5"/>
            </p:custDataLst>
          </p:nvPr>
        </p:nvSpPr>
        <p:spPr>
          <a:xfrm>
            <a:off x="7770814" y="933450"/>
            <a:ext cx="2897187" cy="1784350"/>
          </a:xfrm>
          <a:noFill/>
        </p:spPr>
        <p:txBody>
          <a:bodyPr>
            <a:normAutofit/>
          </a:bodyPr>
          <a:lstStyle/>
          <a:p>
            <a:pPr marL="571500" indent="-571500">
              <a:spcBef>
                <a:spcPct val="50000"/>
              </a:spcBef>
              <a:buFontTx/>
              <a:buAutoNum type="arabicPeriod"/>
            </a:pPr>
            <a:r>
              <a:rPr lang="en-US" altLang="en-US" sz="2200" b="1" dirty="0">
                <a:solidFill>
                  <a:srgbClr val="FFFF00"/>
                </a:solidFill>
                <a:latin typeface="Comic Sans MS" panose="030F0702030302020204" pitchFamily="66" charset="0"/>
              </a:rPr>
              <a:t>Ram </a:t>
            </a: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bilen</a:t>
            </a:r>
            <a:endParaRPr lang="en-US" altLang="en-US" sz="2200" b="1" baseline="30000" dirty="0">
              <a:solidFill>
                <a:srgbClr val="FFFF00"/>
              </a:solidFill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marL="571500" indent="-571500">
              <a:spcBef>
                <a:spcPct val="50000"/>
              </a:spcBef>
              <a:buFontTx/>
              <a:buAutoNum type="arabicPeriod"/>
            </a:pPr>
            <a:r>
              <a:rPr lang="en-US" altLang="en-US" sz="2200" b="1" dirty="0">
                <a:solidFill>
                  <a:srgbClr val="FFFF00"/>
                </a:solidFill>
                <a:latin typeface="Comic Sans MS" panose="030F0702030302020204" pitchFamily="66" charset="0"/>
              </a:rPr>
              <a:t>Ram </a:t>
            </a: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muren</a:t>
            </a:r>
            <a:endParaRPr lang="en-US" altLang="en-US" sz="2200" b="1" dirty="0">
              <a:solidFill>
                <a:srgbClr val="FFFF00"/>
              </a:solidFill>
              <a:latin typeface="Comic Sans MS" panose="030F0702030302020204" pitchFamily="66" charset="0"/>
            </a:endParaRPr>
          </a:p>
          <a:p>
            <a:pPr marL="571500" indent="-571500">
              <a:spcBef>
                <a:spcPct val="50000"/>
              </a:spcBef>
              <a:buFontTx/>
              <a:buAutoNum type="arabicPeriod"/>
            </a:pPr>
            <a:r>
              <a:rPr lang="en-US" altLang="en-US" sz="2200" b="1" dirty="0">
                <a:solidFill>
                  <a:srgbClr val="FFFF00"/>
                </a:solidFill>
                <a:latin typeface="Comic Sans MS" panose="030F0702030302020204" pitchFamily="66" charset="0"/>
              </a:rPr>
              <a:t>Det </a:t>
            </a: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gør</a:t>
            </a:r>
            <a:r>
              <a:rPr lang="en-US" altLang="en-US" sz="22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ingen</a:t>
            </a:r>
            <a:r>
              <a:rPr lang="en-US" altLang="en-US" sz="2200" b="1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2200" b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forskel</a:t>
            </a:r>
            <a:endParaRPr lang="en-US" altLang="en-US" sz="2200" b="1" dirty="0">
              <a:solidFill>
                <a:srgbClr val="FFFF00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1736D39-54F9-1CEC-5409-1408F974BD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2676" y="1860551"/>
            <a:ext cx="3235325" cy="619125"/>
          </a:xfrm>
          <a:prstGeom prst="ellipse">
            <a:avLst/>
          </a:prstGeom>
          <a:noFill/>
          <a:ln w="76200" algn="ctr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>
              <a:solidFill>
                <a:srgbClr val="006633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18" fill="hold"/>
                                        <p:tgtEl>
                                          <p:spTgt spid="27136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71367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  <p:tag name="SLIDEGUID" val="27EC6D680F244F64BD14504A5FF19960"/>
  <p:tag name="SLIDEID" val="27EC6D680F244F64BD14504A5FF19960"/>
  <p:tag name="SLIDEORDER" val="1"/>
  <p:tag name="SLIDETYPE" val="Q"/>
  <p:tag name="DEMOGRAPHIC" val="False"/>
  <p:tag name="SPEEDSCORING" val="False"/>
  <p:tag name="CORRECTPOINTVALUE" val="100"/>
  <p:tag name="INCORRECTPOINTVALUE" val="0"/>
  <p:tag name="VALUEFORMAT" val="0%"/>
  <p:tag name="QUESTIONALIAS" val="ConcepTest 2(Post) Momentum Conservation"/>
  <p:tag name="ANSWERSALIAS" val="2 m/s|smicln|6 m/s|smicln|9 m/s|smicln|12 m/s|smicln|18 m/s"/>
  <p:tag name="CHARTCOLORINDICES" val="10,3,11,14,13,23,46,9,5,16,10,3"/>
  <p:tag name="VALUES" val="No Value|smicln|No Value|smicln|No Value|smicln|No Value|smicln|No Val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5"/>
  <p:tag name="TEXTLENGTH" val="31"/>
  <p:tag name="FONTSIZE" val="22"/>
  <p:tag name="BULLETTYPE" val="ppBulletArabicPeriod"/>
  <p:tag name="ANSWERTEXT" val="2 m/s&#10;6 m/s&#10;9 m/s&#10;12 m/s&#10;18 m/s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  <p:tag name="SLIDEGUID" val="27EC6D680F244F64BD14504A5FF19960"/>
  <p:tag name="SLIDEID" val="27EC6D680F244F64BD14504A5FF19960"/>
  <p:tag name="SLIDEORDER" val="1"/>
  <p:tag name="SLIDETYPE" val="Q"/>
  <p:tag name="DEMOGRAPHIC" val="False"/>
  <p:tag name="SPEEDSCORING" val="False"/>
  <p:tag name="CORRECTPOINTVALUE" val="100"/>
  <p:tag name="INCORRECTPOINTVALUE" val="0"/>
  <p:tag name="VALUEFORMAT" val="0%"/>
  <p:tag name="QUESTIONALIAS" val="ConcepTest 3(Post) Watch Out!"/>
  <p:tag name="ANSWERSALIAS" val="hit the car|smicln|hit the wall|smicln|doesn’t matter"/>
  <p:tag name="CHARTCOLORINDICES" val="10,3,11,14,13,23,46,9,5,16,10,3"/>
  <p:tag name="VALUES" val="No Value|smicln|No Value|smicln|No Value|smicln|Incorrect|smicln|Incorrect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CTYPE" val="Style_Meter"/>
  <p:tag name="STYLE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3"/>
  <p:tag name="TEXTLENGTH" val="39"/>
  <p:tag name="FONTSIZE" val="22"/>
  <p:tag name="BULLETTYPE" val="ppBulletArabicPeriod"/>
  <p:tag name="ANSWERTEXT" val="hit the car&#10;hit the wall&#10;doesn’t matter"/>
</p:tagLst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353</Words>
  <Application>Microsoft Office PowerPoint</Application>
  <PresentationFormat>Widescreen</PresentationFormat>
  <Paragraphs>40</Paragraphs>
  <Slides>6</Slides>
  <Notes>6</Notes>
  <HiddenSlides>0</HiddenSlides>
  <MMClips>2</MMClips>
  <ScaleCrop>false</ScaleCrop>
  <HeadingPairs>
    <vt:vector size="8" baseType="variant">
      <vt:variant>
        <vt:lpstr>Benyttede skrifttyper</vt:lpstr>
      </vt:variant>
      <vt:variant>
        <vt:i4>7</vt:i4>
      </vt:variant>
      <vt:variant>
        <vt:lpstr>Tema</vt:lpstr>
      </vt:variant>
      <vt:variant>
        <vt:i4>1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5" baseType="lpstr">
      <vt:lpstr>Aptos</vt:lpstr>
      <vt:lpstr>Aptos Display</vt:lpstr>
      <vt:lpstr>Arial</vt:lpstr>
      <vt:lpstr>Arial Black</vt:lpstr>
      <vt:lpstr>Comic Sans MS</vt:lpstr>
      <vt:lpstr>Tahoma</vt:lpstr>
      <vt:lpstr>Times New Roman</vt:lpstr>
      <vt:lpstr>Office-tema</vt:lpstr>
      <vt:lpstr>Equation</vt:lpstr>
      <vt:lpstr>PowerPoint-præsentation</vt:lpstr>
      <vt:lpstr>ConcepTest 3(Post) Bevarelse af bevægelsesmængde</vt:lpstr>
      <vt:lpstr>PowerPoint-præsentation</vt:lpstr>
      <vt:lpstr>PowerPoint-præsentation</vt:lpstr>
      <vt:lpstr>PowerPoint-præsentation</vt:lpstr>
      <vt:lpstr>ConcepTest 2(Post) Watch Out!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Morten Christensen</dc:creator>
  <cp:lastModifiedBy>Morten Christensen</cp:lastModifiedBy>
  <cp:revision>9</cp:revision>
  <dcterms:created xsi:type="dcterms:W3CDTF">2025-10-22T14:14:15Z</dcterms:created>
  <dcterms:modified xsi:type="dcterms:W3CDTF">2025-10-24T08:09:42Z</dcterms:modified>
</cp:coreProperties>
</file>