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74" r:id="rId8"/>
    <p:sldId id="262" r:id="rId9"/>
    <p:sldId id="276" r:id="rId10"/>
    <p:sldId id="263" r:id="rId11"/>
    <p:sldId id="265" r:id="rId12"/>
    <p:sldId id="264" r:id="rId13"/>
    <p:sldId id="266" r:id="rId14"/>
    <p:sldId id="267" r:id="rId15"/>
    <p:sldId id="268" r:id="rId16"/>
    <p:sldId id="275" r:id="rId17"/>
    <p:sldId id="269" r:id="rId18"/>
    <p:sldId id="271" r:id="rId19"/>
    <p:sldId id="270" r:id="rId20"/>
    <p:sldId id="272"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snapToObjects="1">
      <p:cViewPr varScale="1">
        <p:scale>
          <a:sx n="114" d="100"/>
          <a:sy n="114" d="100"/>
        </p:scale>
        <p:origin x="1592"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da-DK"/>
              <a:t>Klik for at redigere i masteren</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11/8/22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11/8/22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da-DK"/>
              <a:t>Klik for at redigere i masteren</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da-DK"/>
              <a:t>Klik for at redigere i masteren</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da-DK"/>
              <a:t>Træk billede til pladsholder, eller klik på symbol for at tilføje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billeder med billedtekst">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da-DK"/>
              <a:t>Træk billede til pladsholder, eller klik på symbol for at tilføje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da-DK"/>
              <a:t>Træk billede til pladsholder, eller klik på symbol for at tilføje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da-DK"/>
              <a:t>Klik for at redigere i masteren</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illede over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da-DK"/>
              <a:t>Klik for at redigere i masteren</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da-DK"/>
              <a:t>Træk billede til pladsholder, eller klik på symbol for at tilføje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billeder over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da-DK"/>
              <a:t>Klik for at redigere i masteren</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da-DK"/>
              <a:t>Træk billede til pladsholder, eller klik på symbol for at tilføje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da-DK"/>
              <a:t>Træk billede til pladsholder, eller klik på symbol for at tilføje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og lodret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3" name="Vertical Text Placeholder 2"/>
          <p:cNvSpPr>
            <a:spLocks noGrp="1"/>
          </p:cNvSpPr>
          <p:nvPr>
            <p:ph type="body" orient="vert" idx="1"/>
          </p:nvPr>
        </p:nvSpPr>
        <p:spPr/>
        <p:txBody>
          <a:bodyPr vert="eaVert"/>
          <a:lstStyle>
            <a:lvl5pP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3" name="Content Placeholder 2"/>
          <p:cNvSpPr>
            <a:spLocks noGrp="1"/>
          </p:cNvSpPr>
          <p:nvPr>
            <p:ph idx="1"/>
          </p:nvPr>
        </p:nvSpPr>
        <p:spPr/>
        <p:txBody>
          <a:bodyPr/>
          <a:lstStyle>
            <a:lvl5pP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et titel og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da-DK"/>
              <a:t>Klik for at redigere i masteren</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dias med vandmærke">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da-DK"/>
              <a:t>Klik for at redigere teksttypografierne i masteren</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da-DK"/>
              <a:t>Klik for at redigere i masteren</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da-DK"/>
              <a:t>Klik for at redigere i masteren</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da-DK"/>
              <a:t>Klik for at redigere teksttypografierne i masteren</a:t>
            </a:r>
          </a:p>
        </p:txBody>
      </p:sp>
      <p:sp>
        <p:nvSpPr>
          <p:cNvPr id="4" name="Date Placeholder 3"/>
          <p:cNvSpPr>
            <a:spLocks noGrp="1"/>
          </p:cNvSpPr>
          <p:nvPr>
            <p:ph type="dt" sz="half" idx="10"/>
          </p:nvPr>
        </p:nvSpPr>
        <p:spPr/>
        <p:txBody>
          <a:body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fsnit med vandmærke">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da-DK"/>
              <a:t>Klik for at redigere teksttypografierne i masteren</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da-DK"/>
              <a:t>Klik for at redigere i masteren</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2DF66AD8-BC4A-4004-9882-414398D930CA}"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fsnit med billed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da-DK"/>
              <a:t>Klik for at redigere i masteren</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da-DK"/>
              <a:t>Træk billede til pladsholder, eller klik på symbol for at tilføje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i masteren</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11/8/22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‹nr.›</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indhold, øverst og neder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da-DK"/>
              <a:t>Klik for at redigere i masteren</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11/8/22</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ZxlJxDr26mM?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a:t>Horror</a:t>
            </a:r>
            <a:r>
              <a:rPr lang="da-DK" dirty="0"/>
              <a:t>/Gys</a:t>
            </a:r>
          </a:p>
        </p:txBody>
      </p:sp>
      <p:sp>
        <p:nvSpPr>
          <p:cNvPr id="3" name="Undertitel 2"/>
          <p:cNvSpPr>
            <a:spLocks noGrp="1"/>
          </p:cNvSpPr>
          <p:nvPr>
            <p:ph type="subTitle" idx="1"/>
          </p:nvPr>
        </p:nvSpPr>
        <p:spPr/>
        <p:txBody>
          <a:bodyPr/>
          <a:lstStyle/>
          <a:p>
            <a:r>
              <a:rPr lang="da-DK" dirty="0"/>
              <a:t>Egedal Gymnasium &amp; HF</a:t>
            </a:r>
          </a:p>
        </p:txBody>
      </p:sp>
    </p:spTree>
    <p:extLst>
      <p:ext uri="{BB962C8B-B14F-4D97-AF65-F5344CB8AC3E}">
        <p14:creationId xmlns:p14="http://schemas.microsoft.com/office/powerpoint/2010/main" val="285871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1930erne</a:t>
            </a:r>
          </a:p>
        </p:txBody>
      </p:sp>
      <p:sp>
        <p:nvSpPr>
          <p:cNvPr id="5" name="Tekstfelt 4"/>
          <p:cNvSpPr txBox="1"/>
          <p:nvPr/>
        </p:nvSpPr>
        <p:spPr>
          <a:xfrm>
            <a:off x="2782800" y="6121367"/>
            <a:ext cx="3804948" cy="369332"/>
          </a:xfrm>
          <a:prstGeom prst="rect">
            <a:avLst/>
          </a:prstGeom>
          <a:noFill/>
        </p:spPr>
        <p:txBody>
          <a:bodyPr wrap="none" rtlCol="0">
            <a:spAutoFit/>
          </a:bodyPr>
          <a:lstStyle/>
          <a:p>
            <a:r>
              <a:rPr lang="da-DK" dirty="0"/>
              <a:t>Frankenstein (instr. James </a:t>
            </a:r>
            <a:r>
              <a:rPr lang="da-DK" dirty="0" err="1"/>
              <a:t>Whale</a:t>
            </a:r>
            <a:r>
              <a:rPr lang="da-DK" dirty="0"/>
              <a:t>, 1931)</a:t>
            </a:r>
          </a:p>
        </p:txBody>
      </p:sp>
      <p:pic>
        <p:nvPicPr>
          <p:cNvPr id="6" name="Pladsholder til indhold 5" descr="frank_1803867b.jpg"/>
          <p:cNvPicPr>
            <a:picLocks noGrp="1" noChangeAspect="1"/>
          </p:cNvPicPr>
          <p:nvPr>
            <p:ph idx="1"/>
          </p:nvPr>
        </p:nvPicPr>
        <p:blipFill>
          <a:blip r:embed="rId2">
            <a:extLst>
              <a:ext uri="{28A0092B-C50C-407E-A947-70E740481C1C}">
                <a14:useLocalDpi xmlns:a14="http://schemas.microsoft.com/office/drawing/2010/main" val="0"/>
              </a:ext>
            </a:extLst>
          </a:blip>
          <a:srcRect l="-6421" r="-6421"/>
          <a:stretch>
            <a:fillRect/>
          </a:stretch>
        </p:blipFill>
        <p:spPr/>
      </p:pic>
    </p:spTree>
    <p:extLst>
      <p:ext uri="{BB962C8B-B14F-4D97-AF65-F5344CB8AC3E}">
        <p14:creationId xmlns:p14="http://schemas.microsoft.com/office/powerpoint/2010/main" val="103365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1950erne</a:t>
            </a:r>
          </a:p>
        </p:txBody>
      </p:sp>
      <p:sp>
        <p:nvSpPr>
          <p:cNvPr id="5" name="Tekstfelt 4"/>
          <p:cNvSpPr txBox="1"/>
          <p:nvPr/>
        </p:nvSpPr>
        <p:spPr>
          <a:xfrm>
            <a:off x="2782800" y="6121367"/>
            <a:ext cx="5279435" cy="369332"/>
          </a:xfrm>
          <a:prstGeom prst="rect">
            <a:avLst/>
          </a:prstGeom>
          <a:noFill/>
        </p:spPr>
        <p:txBody>
          <a:bodyPr wrap="none" rtlCol="0">
            <a:spAutoFit/>
          </a:bodyPr>
          <a:lstStyle/>
          <a:p>
            <a:r>
              <a:rPr lang="da-DK" dirty="0"/>
              <a:t>Invasion of the Body </a:t>
            </a:r>
            <a:r>
              <a:rPr lang="da-DK" dirty="0" err="1"/>
              <a:t>Snatchers</a:t>
            </a:r>
            <a:r>
              <a:rPr lang="da-DK" dirty="0"/>
              <a:t> (instr. Don </a:t>
            </a:r>
            <a:r>
              <a:rPr lang="da-DK" dirty="0" err="1"/>
              <a:t>Siegel</a:t>
            </a:r>
            <a:r>
              <a:rPr lang="da-DK" dirty="0"/>
              <a:t>, 1956)</a:t>
            </a:r>
          </a:p>
        </p:txBody>
      </p:sp>
      <p:pic>
        <p:nvPicPr>
          <p:cNvPr id="6" name="Pladsholder til indhold 5" descr="Invasion_of_the_Body_Snatchers_still.jpg"/>
          <p:cNvPicPr>
            <a:picLocks noGrp="1" noChangeAspect="1"/>
          </p:cNvPicPr>
          <p:nvPr>
            <p:ph idx="1"/>
          </p:nvPr>
        </p:nvPicPr>
        <p:blipFill>
          <a:blip r:embed="rId2" cstate="email">
            <a:extLst>
              <a:ext uri="{28A0092B-C50C-407E-A947-70E740481C1C}">
                <a14:useLocalDpi xmlns:a14="http://schemas.microsoft.com/office/drawing/2010/main" val="0"/>
              </a:ext>
            </a:extLst>
          </a:blip>
          <a:srcRect t="-5633" b="-5633"/>
          <a:stretch>
            <a:fillRect/>
          </a:stretch>
        </p:blipFill>
        <p:spPr/>
      </p:pic>
    </p:spTree>
    <p:extLst>
      <p:ext uri="{BB962C8B-B14F-4D97-AF65-F5344CB8AC3E}">
        <p14:creationId xmlns:p14="http://schemas.microsoft.com/office/powerpoint/2010/main" val="144376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1950erne</a:t>
            </a:r>
          </a:p>
        </p:txBody>
      </p:sp>
      <p:sp>
        <p:nvSpPr>
          <p:cNvPr id="5" name="Tekstfelt 4"/>
          <p:cNvSpPr txBox="1"/>
          <p:nvPr/>
        </p:nvSpPr>
        <p:spPr>
          <a:xfrm>
            <a:off x="2782800" y="6121367"/>
            <a:ext cx="3491836" cy="369332"/>
          </a:xfrm>
          <a:prstGeom prst="rect">
            <a:avLst/>
          </a:prstGeom>
          <a:noFill/>
        </p:spPr>
        <p:txBody>
          <a:bodyPr wrap="none" rtlCol="0">
            <a:spAutoFit/>
          </a:bodyPr>
          <a:lstStyle/>
          <a:p>
            <a:r>
              <a:rPr lang="da-DK" dirty="0"/>
              <a:t>Dracula (instr. Terence Fisher, 1958)</a:t>
            </a:r>
          </a:p>
        </p:txBody>
      </p:sp>
      <p:pic>
        <p:nvPicPr>
          <p:cNvPr id="4" name="Pladsholder til indhold 3" descr="dracularex_450x300.jpg"/>
          <p:cNvPicPr>
            <a:picLocks noGrp="1" noChangeAspect="1"/>
          </p:cNvPicPr>
          <p:nvPr>
            <p:ph idx="1"/>
          </p:nvPr>
        </p:nvPicPr>
        <p:blipFill>
          <a:blip r:embed="rId2">
            <a:extLst>
              <a:ext uri="{28A0092B-C50C-407E-A947-70E740481C1C}">
                <a14:useLocalDpi xmlns:a14="http://schemas.microsoft.com/office/drawing/2010/main" val="0"/>
              </a:ext>
            </a:extLst>
          </a:blip>
          <a:srcRect l="-10104" r="-10104"/>
          <a:stretch>
            <a:fillRect/>
          </a:stretch>
        </p:blipFill>
        <p:spPr/>
      </p:pic>
    </p:spTree>
    <p:extLst>
      <p:ext uri="{BB962C8B-B14F-4D97-AF65-F5344CB8AC3E}">
        <p14:creationId xmlns:p14="http://schemas.microsoft.com/office/powerpoint/2010/main" val="398438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1960erne</a:t>
            </a:r>
          </a:p>
        </p:txBody>
      </p:sp>
      <p:sp>
        <p:nvSpPr>
          <p:cNvPr id="5" name="Tekstfelt 4"/>
          <p:cNvSpPr txBox="1"/>
          <p:nvPr/>
        </p:nvSpPr>
        <p:spPr>
          <a:xfrm>
            <a:off x="2782800" y="6121367"/>
            <a:ext cx="6027932" cy="369332"/>
          </a:xfrm>
          <a:prstGeom prst="rect">
            <a:avLst/>
          </a:prstGeom>
          <a:noFill/>
        </p:spPr>
        <p:txBody>
          <a:bodyPr wrap="none" rtlCol="0">
            <a:spAutoFit/>
          </a:bodyPr>
          <a:lstStyle/>
          <a:p>
            <a:r>
              <a:rPr lang="da-DK" dirty="0" err="1"/>
              <a:t>Psycho</a:t>
            </a:r>
            <a:r>
              <a:rPr lang="da-DK" dirty="0"/>
              <a:t> (instr. Alfred Hitchcock, 1960) ”The Master of suspense”</a:t>
            </a:r>
          </a:p>
        </p:txBody>
      </p:sp>
      <p:pic>
        <p:nvPicPr>
          <p:cNvPr id="4" name="Pladsholder til indhold 3" descr="03-psycho-screen.jpg"/>
          <p:cNvPicPr>
            <a:picLocks noGrp="1" noChangeAspect="1"/>
          </p:cNvPicPr>
          <p:nvPr>
            <p:ph idx="1"/>
          </p:nvPr>
        </p:nvPicPr>
        <p:blipFill>
          <a:blip r:embed="rId2">
            <a:extLst>
              <a:ext uri="{28A0092B-C50C-407E-A947-70E740481C1C}">
                <a14:useLocalDpi xmlns:a14="http://schemas.microsoft.com/office/drawing/2010/main" val="0"/>
              </a:ext>
            </a:extLst>
          </a:blip>
          <a:srcRect l="-788" r="-788"/>
          <a:stretch>
            <a:fillRect/>
          </a:stretch>
        </p:blipFill>
        <p:spPr/>
      </p:pic>
    </p:spTree>
    <p:extLst>
      <p:ext uri="{BB962C8B-B14F-4D97-AF65-F5344CB8AC3E}">
        <p14:creationId xmlns:p14="http://schemas.microsoft.com/office/powerpoint/2010/main" val="2043904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1970erne</a:t>
            </a:r>
          </a:p>
        </p:txBody>
      </p:sp>
      <p:sp>
        <p:nvSpPr>
          <p:cNvPr id="5" name="Tekstfelt 4"/>
          <p:cNvSpPr txBox="1"/>
          <p:nvPr/>
        </p:nvSpPr>
        <p:spPr>
          <a:xfrm>
            <a:off x="2782800" y="6121367"/>
            <a:ext cx="4170921" cy="369332"/>
          </a:xfrm>
          <a:prstGeom prst="rect">
            <a:avLst/>
          </a:prstGeom>
          <a:noFill/>
        </p:spPr>
        <p:txBody>
          <a:bodyPr wrap="none" rtlCol="0">
            <a:spAutoFit/>
          </a:bodyPr>
          <a:lstStyle/>
          <a:p>
            <a:r>
              <a:rPr lang="da-DK" dirty="0"/>
              <a:t>The </a:t>
            </a:r>
            <a:r>
              <a:rPr lang="da-DK" dirty="0" err="1"/>
              <a:t>Exorcist</a:t>
            </a:r>
            <a:r>
              <a:rPr lang="da-DK" dirty="0"/>
              <a:t> (instr. William </a:t>
            </a:r>
            <a:r>
              <a:rPr lang="da-DK" dirty="0" err="1"/>
              <a:t>Friedkin</a:t>
            </a:r>
            <a:r>
              <a:rPr lang="da-DK" dirty="0"/>
              <a:t>, 1970)</a:t>
            </a:r>
          </a:p>
        </p:txBody>
      </p:sp>
      <p:pic>
        <p:nvPicPr>
          <p:cNvPr id="6" name="Pladsholder til indhold 5" descr="3357_4.jpg"/>
          <p:cNvPicPr>
            <a:picLocks noGrp="1" noChangeAspect="1"/>
          </p:cNvPicPr>
          <p:nvPr>
            <p:ph idx="1"/>
          </p:nvPr>
        </p:nvPicPr>
        <p:blipFill>
          <a:blip r:embed="rId2">
            <a:extLst>
              <a:ext uri="{28A0092B-C50C-407E-A947-70E740481C1C}">
                <a14:useLocalDpi xmlns:a14="http://schemas.microsoft.com/office/drawing/2010/main" val="0"/>
              </a:ext>
            </a:extLst>
          </a:blip>
          <a:srcRect l="-651" r="-651"/>
          <a:stretch>
            <a:fillRect/>
          </a:stretch>
        </p:blipFill>
        <p:spPr/>
      </p:pic>
    </p:spTree>
    <p:extLst>
      <p:ext uri="{BB962C8B-B14F-4D97-AF65-F5344CB8AC3E}">
        <p14:creationId xmlns:p14="http://schemas.microsoft.com/office/powerpoint/2010/main" val="232649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1980erne</a:t>
            </a:r>
          </a:p>
        </p:txBody>
      </p:sp>
      <p:sp>
        <p:nvSpPr>
          <p:cNvPr id="5" name="Tekstfelt 4"/>
          <p:cNvSpPr txBox="1"/>
          <p:nvPr/>
        </p:nvSpPr>
        <p:spPr>
          <a:xfrm>
            <a:off x="2782800" y="6121367"/>
            <a:ext cx="3758849" cy="369332"/>
          </a:xfrm>
          <a:prstGeom prst="rect">
            <a:avLst/>
          </a:prstGeom>
          <a:noFill/>
        </p:spPr>
        <p:txBody>
          <a:bodyPr wrap="none" rtlCol="0">
            <a:spAutoFit/>
          </a:bodyPr>
          <a:lstStyle/>
          <a:p>
            <a:r>
              <a:rPr lang="da-DK" dirty="0"/>
              <a:t>The Evil Dead (instr. Sam </a:t>
            </a:r>
            <a:r>
              <a:rPr lang="da-DK" dirty="0" err="1"/>
              <a:t>Raimi</a:t>
            </a:r>
            <a:r>
              <a:rPr lang="da-DK" dirty="0"/>
              <a:t>, 1981)</a:t>
            </a:r>
          </a:p>
        </p:txBody>
      </p:sp>
      <p:pic>
        <p:nvPicPr>
          <p:cNvPr id="8" name="Pladsholder til indhold 7" descr="evil-dead-ii-1987-04-g.jpg"/>
          <p:cNvPicPr>
            <a:picLocks noGrp="1" noChangeAspect="1"/>
          </p:cNvPicPr>
          <p:nvPr>
            <p:ph idx="1"/>
          </p:nvPr>
        </p:nvPicPr>
        <p:blipFill>
          <a:blip r:embed="rId2" cstate="email">
            <a:extLst>
              <a:ext uri="{28A0092B-C50C-407E-A947-70E740481C1C}">
                <a14:useLocalDpi xmlns:a14="http://schemas.microsoft.com/office/drawing/2010/main" val="0"/>
              </a:ext>
            </a:extLst>
          </a:blip>
          <a:srcRect l="-8301" r="-8301"/>
          <a:stretch>
            <a:fillRect/>
          </a:stretch>
        </p:blipFill>
        <p:spPr/>
      </p:pic>
    </p:spTree>
    <p:extLst>
      <p:ext uri="{BB962C8B-B14F-4D97-AF65-F5344CB8AC3E}">
        <p14:creationId xmlns:p14="http://schemas.microsoft.com/office/powerpoint/2010/main" val="419838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1980erne</a:t>
            </a:r>
          </a:p>
        </p:txBody>
      </p:sp>
      <p:sp>
        <p:nvSpPr>
          <p:cNvPr id="5" name="Tekstfelt 4"/>
          <p:cNvSpPr txBox="1"/>
          <p:nvPr/>
        </p:nvSpPr>
        <p:spPr>
          <a:xfrm>
            <a:off x="2053543" y="6121367"/>
            <a:ext cx="5051871" cy="369332"/>
          </a:xfrm>
          <a:prstGeom prst="rect">
            <a:avLst/>
          </a:prstGeom>
          <a:noFill/>
        </p:spPr>
        <p:txBody>
          <a:bodyPr wrap="none" rtlCol="0">
            <a:spAutoFit/>
          </a:bodyPr>
          <a:lstStyle/>
          <a:p>
            <a:r>
              <a:rPr lang="da-DK" dirty="0"/>
              <a:t>A </a:t>
            </a:r>
            <a:r>
              <a:rPr lang="da-DK" dirty="0" err="1"/>
              <a:t>Nightmare</a:t>
            </a:r>
            <a:r>
              <a:rPr lang="da-DK" dirty="0"/>
              <a:t> on Elm Street (instr. </a:t>
            </a:r>
            <a:r>
              <a:rPr lang="da-DK" dirty="0" err="1"/>
              <a:t>Wes</a:t>
            </a:r>
            <a:r>
              <a:rPr lang="da-DK" dirty="0"/>
              <a:t> </a:t>
            </a:r>
            <a:r>
              <a:rPr lang="da-DK" dirty="0" err="1"/>
              <a:t>Craven</a:t>
            </a:r>
            <a:r>
              <a:rPr lang="da-DK" dirty="0"/>
              <a:t>, 1984)</a:t>
            </a:r>
          </a:p>
        </p:txBody>
      </p:sp>
      <p:pic>
        <p:nvPicPr>
          <p:cNvPr id="4" name="Pladsholder til indhold 3" descr="2B3FC7F100000578-3192500-image-a-10_1439223347285.jpg"/>
          <p:cNvPicPr>
            <a:picLocks noGrp="1" noChangeAspect="1"/>
          </p:cNvPicPr>
          <p:nvPr>
            <p:ph idx="1"/>
          </p:nvPr>
        </p:nvPicPr>
        <p:blipFill>
          <a:blip r:embed="rId2" cstate="email">
            <a:extLst>
              <a:ext uri="{28A0092B-C50C-407E-A947-70E740481C1C}">
                <a14:useLocalDpi xmlns:a14="http://schemas.microsoft.com/office/drawing/2010/main" val="0"/>
              </a:ext>
            </a:extLst>
          </a:blip>
          <a:srcRect l="-11147" r="-11147"/>
          <a:stretch>
            <a:fillRect/>
          </a:stretch>
        </p:blipFill>
        <p:spPr/>
      </p:pic>
    </p:spTree>
    <p:extLst>
      <p:ext uri="{BB962C8B-B14F-4D97-AF65-F5344CB8AC3E}">
        <p14:creationId xmlns:p14="http://schemas.microsoft.com/office/powerpoint/2010/main" val="49675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1990erne</a:t>
            </a:r>
          </a:p>
        </p:txBody>
      </p:sp>
      <p:sp>
        <p:nvSpPr>
          <p:cNvPr id="5" name="Tekstfelt 4"/>
          <p:cNvSpPr txBox="1"/>
          <p:nvPr/>
        </p:nvSpPr>
        <p:spPr>
          <a:xfrm>
            <a:off x="2782800" y="6121367"/>
            <a:ext cx="3210622" cy="369332"/>
          </a:xfrm>
          <a:prstGeom prst="rect">
            <a:avLst/>
          </a:prstGeom>
          <a:noFill/>
        </p:spPr>
        <p:txBody>
          <a:bodyPr wrap="none" rtlCol="0">
            <a:spAutoFit/>
          </a:bodyPr>
          <a:lstStyle/>
          <a:p>
            <a:r>
              <a:rPr lang="da-DK" dirty="0" err="1"/>
              <a:t>Scream</a:t>
            </a:r>
            <a:r>
              <a:rPr lang="da-DK" dirty="0"/>
              <a:t> (instr. </a:t>
            </a:r>
            <a:r>
              <a:rPr lang="da-DK" dirty="0" err="1"/>
              <a:t>Wes</a:t>
            </a:r>
            <a:r>
              <a:rPr lang="da-DK" dirty="0"/>
              <a:t> </a:t>
            </a:r>
            <a:r>
              <a:rPr lang="da-DK" dirty="0" err="1"/>
              <a:t>Craven</a:t>
            </a:r>
            <a:r>
              <a:rPr lang="da-DK" dirty="0"/>
              <a:t>, 1996)</a:t>
            </a:r>
          </a:p>
        </p:txBody>
      </p:sp>
      <p:pic>
        <p:nvPicPr>
          <p:cNvPr id="4" name="Pladsholder til indhold 3" descr="ghostface.jpg"/>
          <p:cNvPicPr>
            <a:picLocks noGrp="1" noChangeAspect="1"/>
          </p:cNvPicPr>
          <p:nvPr>
            <p:ph idx="1"/>
          </p:nvPr>
        </p:nvPicPr>
        <p:blipFill>
          <a:blip r:embed="rId2" cstate="email">
            <a:extLst>
              <a:ext uri="{28A0092B-C50C-407E-A947-70E740481C1C}">
                <a14:useLocalDpi xmlns:a14="http://schemas.microsoft.com/office/drawing/2010/main" val="0"/>
              </a:ext>
            </a:extLst>
          </a:blip>
          <a:srcRect l="-713" r="-713"/>
          <a:stretch>
            <a:fillRect/>
          </a:stretch>
        </p:blipFill>
        <p:spPr/>
      </p:pic>
    </p:spTree>
    <p:extLst>
      <p:ext uri="{BB962C8B-B14F-4D97-AF65-F5344CB8AC3E}">
        <p14:creationId xmlns:p14="http://schemas.microsoft.com/office/powerpoint/2010/main" val="82797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1990erne</a:t>
            </a:r>
          </a:p>
        </p:txBody>
      </p:sp>
      <p:sp>
        <p:nvSpPr>
          <p:cNvPr id="5" name="Tekstfelt 4"/>
          <p:cNvSpPr txBox="1"/>
          <p:nvPr/>
        </p:nvSpPr>
        <p:spPr>
          <a:xfrm>
            <a:off x="2455893" y="6121367"/>
            <a:ext cx="4255342" cy="369332"/>
          </a:xfrm>
          <a:prstGeom prst="rect">
            <a:avLst/>
          </a:prstGeom>
          <a:noFill/>
        </p:spPr>
        <p:txBody>
          <a:bodyPr wrap="none" rtlCol="0">
            <a:spAutoFit/>
          </a:bodyPr>
          <a:lstStyle/>
          <a:p>
            <a:r>
              <a:rPr lang="da-DK" dirty="0" err="1"/>
              <a:t>Ringu</a:t>
            </a:r>
            <a:r>
              <a:rPr lang="da-DK" dirty="0"/>
              <a:t>/The Ring (instr. Hideo </a:t>
            </a:r>
            <a:r>
              <a:rPr lang="da-DK" dirty="0" err="1"/>
              <a:t>Nakata</a:t>
            </a:r>
            <a:r>
              <a:rPr lang="da-DK" dirty="0"/>
              <a:t>, 1998)</a:t>
            </a:r>
          </a:p>
        </p:txBody>
      </p:sp>
      <p:pic>
        <p:nvPicPr>
          <p:cNvPr id="4" name="Pladsholder til indhold 3" descr="original.jpg"/>
          <p:cNvPicPr>
            <a:picLocks noGrp="1" noChangeAspect="1"/>
          </p:cNvPicPr>
          <p:nvPr>
            <p:ph idx="1"/>
          </p:nvPr>
        </p:nvPicPr>
        <p:blipFill>
          <a:blip r:embed="rId2">
            <a:extLst>
              <a:ext uri="{28A0092B-C50C-407E-A947-70E740481C1C}">
                <a14:useLocalDpi xmlns:a14="http://schemas.microsoft.com/office/drawing/2010/main" val="0"/>
              </a:ext>
            </a:extLst>
          </a:blip>
          <a:srcRect l="-652" r="-652"/>
          <a:stretch>
            <a:fillRect/>
          </a:stretch>
        </p:blipFill>
        <p:spPr/>
      </p:pic>
    </p:spTree>
    <p:extLst>
      <p:ext uri="{BB962C8B-B14F-4D97-AF65-F5344CB8AC3E}">
        <p14:creationId xmlns:p14="http://schemas.microsoft.com/office/powerpoint/2010/main" val="4102620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1990erne</a:t>
            </a:r>
          </a:p>
        </p:txBody>
      </p:sp>
      <p:sp>
        <p:nvSpPr>
          <p:cNvPr id="5" name="Tekstfelt 4"/>
          <p:cNvSpPr txBox="1"/>
          <p:nvPr/>
        </p:nvSpPr>
        <p:spPr>
          <a:xfrm>
            <a:off x="1160833" y="6121367"/>
            <a:ext cx="6812532" cy="369332"/>
          </a:xfrm>
          <a:prstGeom prst="rect">
            <a:avLst/>
          </a:prstGeom>
          <a:noFill/>
        </p:spPr>
        <p:txBody>
          <a:bodyPr wrap="none" rtlCol="0">
            <a:spAutoFit/>
          </a:bodyPr>
          <a:lstStyle/>
          <a:p>
            <a:r>
              <a:rPr lang="da-DK" dirty="0"/>
              <a:t>The Blair </a:t>
            </a:r>
            <a:r>
              <a:rPr lang="da-DK" dirty="0" err="1"/>
              <a:t>Witch</a:t>
            </a:r>
            <a:r>
              <a:rPr lang="da-DK" dirty="0"/>
              <a:t> Project (instr. Eduardo </a:t>
            </a:r>
            <a:r>
              <a:rPr lang="da-DK" dirty="0" err="1"/>
              <a:t>Sánchez</a:t>
            </a:r>
            <a:r>
              <a:rPr lang="da-DK" dirty="0"/>
              <a:t> &amp; Daniel </a:t>
            </a:r>
            <a:r>
              <a:rPr lang="da-DK" dirty="0" err="1"/>
              <a:t>Myrick</a:t>
            </a:r>
            <a:r>
              <a:rPr lang="da-DK" dirty="0"/>
              <a:t>, 1999)</a:t>
            </a:r>
          </a:p>
        </p:txBody>
      </p:sp>
      <p:pic>
        <p:nvPicPr>
          <p:cNvPr id="6" name="Pladsholder til indhold 5" descr="the-blair-witch-project.jpg"/>
          <p:cNvPicPr>
            <a:picLocks noGrp="1" noChangeAspect="1"/>
          </p:cNvPicPr>
          <p:nvPr>
            <p:ph idx="1"/>
          </p:nvPr>
        </p:nvPicPr>
        <p:blipFill>
          <a:blip r:embed="rId2" cstate="email">
            <a:extLst>
              <a:ext uri="{28A0092B-C50C-407E-A947-70E740481C1C}">
                <a14:useLocalDpi xmlns:a14="http://schemas.microsoft.com/office/drawing/2010/main" val="0"/>
              </a:ext>
            </a:extLst>
          </a:blip>
          <a:srcRect l="-713" r="-713"/>
          <a:stretch>
            <a:fillRect/>
          </a:stretch>
        </p:blipFill>
        <p:spPr/>
      </p:pic>
    </p:spTree>
    <p:extLst>
      <p:ext uri="{BB962C8B-B14F-4D97-AF65-F5344CB8AC3E}">
        <p14:creationId xmlns:p14="http://schemas.microsoft.com/office/powerpoint/2010/main" val="2128277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Genetikken</a:t>
            </a:r>
          </a:p>
        </p:txBody>
      </p:sp>
      <p:sp>
        <p:nvSpPr>
          <p:cNvPr id="3" name="Pladsholder til indhold 2"/>
          <p:cNvSpPr>
            <a:spLocks noGrp="1"/>
          </p:cNvSpPr>
          <p:nvPr>
            <p:ph idx="1"/>
          </p:nvPr>
        </p:nvSpPr>
        <p:spPr/>
        <p:txBody>
          <a:bodyPr/>
          <a:lstStyle/>
          <a:p>
            <a:r>
              <a:rPr lang="da-DK" i="1" dirty="0"/>
              <a:t>Den menneskelige organisme er en slags maskine, der er konstrueret til at overleve og lave kopier af sig selv, og vi er udstyret med en række mekanismer, der gør os i stand til at reagere hurtigt og hensigtsmæssigt, når der er fare på færde. Dette maskineri har en tilbøjelighed til at overreagere, så vi farer sammen ved en uskyldig raslen i skovbunden eller en sløret bevægelse i udkanten af synsfeltet.</a:t>
            </a:r>
          </a:p>
          <a:p>
            <a:r>
              <a:rPr lang="da-DK" dirty="0"/>
              <a:t>Clasen, Mathias. </a:t>
            </a:r>
            <a:r>
              <a:rPr lang="da-DK" i="1" dirty="0"/>
              <a:t>Monstre</a:t>
            </a:r>
            <a:r>
              <a:rPr lang="da-DK" dirty="0"/>
              <a:t>. Aarhus Universitet, 2012.</a:t>
            </a:r>
          </a:p>
        </p:txBody>
      </p:sp>
    </p:spTree>
    <p:extLst>
      <p:ext uri="{BB962C8B-B14F-4D97-AF65-F5344CB8AC3E}">
        <p14:creationId xmlns:p14="http://schemas.microsoft.com/office/powerpoint/2010/main" val="9331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00erne</a:t>
            </a:r>
          </a:p>
        </p:txBody>
      </p:sp>
      <p:sp>
        <p:nvSpPr>
          <p:cNvPr id="5" name="Tekstfelt 4"/>
          <p:cNvSpPr txBox="1"/>
          <p:nvPr/>
        </p:nvSpPr>
        <p:spPr>
          <a:xfrm>
            <a:off x="3160003" y="6121367"/>
            <a:ext cx="2837323" cy="369332"/>
          </a:xfrm>
          <a:prstGeom prst="rect">
            <a:avLst/>
          </a:prstGeom>
          <a:noFill/>
        </p:spPr>
        <p:txBody>
          <a:bodyPr wrap="none" rtlCol="0">
            <a:spAutoFit/>
          </a:bodyPr>
          <a:lstStyle/>
          <a:p>
            <a:r>
              <a:rPr lang="da-DK" dirty="0" err="1"/>
              <a:t>Saw</a:t>
            </a:r>
            <a:r>
              <a:rPr lang="da-DK" dirty="0"/>
              <a:t> (instr. James </a:t>
            </a:r>
            <a:r>
              <a:rPr lang="da-DK" dirty="0" err="1"/>
              <a:t>Wan</a:t>
            </a:r>
            <a:r>
              <a:rPr lang="da-DK" dirty="0"/>
              <a:t>, 2004)</a:t>
            </a:r>
          </a:p>
        </p:txBody>
      </p:sp>
      <p:pic>
        <p:nvPicPr>
          <p:cNvPr id="4" name="Pladsholder til indhold 3" descr="saw1.jpg"/>
          <p:cNvPicPr>
            <a:picLocks noGrp="1" noChangeAspect="1"/>
          </p:cNvPicPr>
          <p:nvPr>
            <p:ph idx="1"/>
          </p:nvPr>
        </p:nvPicPr>
        <p:blipFill>
          <a:blip r:embed="rId2">
            <a:extLst>
              <a:ext uri="{28A0092B-C50C-407E-A947-70E740481C1C}">
                <a14:useLocalDpi xmlns:a14="http://schemas.microsoft.com/office/drawing/2010/main" val="0"/>
              </a:ext>
            </a:extLst>
          </a:blip>
          <a:srcRect t="-1193" b="-1193"/>
          <a:stretch>
            <a:fillRect/>
          </a:stretch>
        </p:blipFill>
        <p:spPr/>
      </p:pic>
    </p:spTree>
    <p:extLst>
      <p:ext uri="{BB962C8B-B14F-4D97-AF65-F5344CB8AC3E}">
        <p14:creationId xmlns:p14="http://schemas.microsoft.com/office/powerpoint/2010/main" val="293870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00erne</a:t>
            </a:r>
          </a:p>
        </p:txBody>
      </p:sp>
      <p:sp>
        <p:nvSpPr>
          <p:cNvPr id="5" name="Tekstfelt 4"/>
          <p:cNvSpPr txBox="1"/>
          <p:nvPr/>
        </p:nvSpPr>
        <p:spPr>
          <a:xfrm>
            <a:off x="2367879" y="6131365"/>
            <a:ext cx="4403895" cy="369332"/>
          </a:xfrm>
          <a:prstGeom prst="rect">
            <a:avLst/>
          </a:prstGeom>
          <a:noFill/>
        </p:spPr>
        <p:txBody>
          <a:bodyPr wrap="none" rtlCol="0">
            <a:spAutoFit/>
          </a:bodyPr>
          <a:lstStyle/>
          <a:p>
            <a:r>
              <a:rPr lang="da-DK" dirty="0"/>
              <a:t>It </a:t>
            </a:r>
            <a:r>
              <a:rPr lang="da-DK" dirty="0" err="1"/>
              <a:t>Follows</a:t>
            </a:r>
            <a:r>
              <a:rPr lang="da-DK" dirty="0"/>
              <a:t> (instr. David Robert Mitchell, 2014)</a:t>
            </a:r>
          </a:p>
        </p:txBody>
      </p:sp>
      <p:pic>
        <p:nvPicPr>
          <p:cNvPr id="6" name="Pladsholder til indhold 5" descr="1401x788-cannesitfollows.jpg"/>
          <p:cNvPicPr>
            <a:picLocks noGrp="1" noChangeAspect="1"/>
          </p:cNvPicPr>
          <p:nvPr>
            <p:ph idx="1"/>
          </p:nvPr>
        </p:nvPicPr>
        <p:blipFill>
          <a:blip r:embed="rId2" cstate="email">
            <a:extLst>
              <a:ext uri="{28A0092B-C50C-407E-A947-70E740481C1C}">
                <a14:useLocalDpi xmlns:a14="http://schemas.microsoft.com/office/drawing/2010/main" val="0"/>
              </a:ext>
            </a:extLst>
          </a:blip>
          <a:srcRect l="-709" r="-709"/>
          <a:stretch>
            <a:fillRect/>
          </a:stretch>
        </p:blipFill>
        <p:spPr/>
      </p:pic>
    </p:spTree>
    <p:extLst>
      <p:ext uri="{BB962C8B-B14F-4D97-AF65-F5344CB8AC3E}">
        <p14:creationId xmlns:p14="http://schemas.microsoft.com/office/powerpoint/2010/main" val="1493982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Monstre</a:t>
            </a:r>
          </a:p>
        </p:txBody>
      </p:sp>
      <p:sp>
        <p:nvSpPr>
          <p:cNvPr id="3" name="Pladsholder til indhold 2"/>
          <p:cNvSpPr>
            <a:spLocks noGrp="1"/>
          </p:cNvSpPr>
          <p:nvPr>
            <p:ph idx="1"/>
          </p:nvPr>
        </p:nvSpPr>
        <p:spPr/>
        <p:txBody>
          <a:bodyPr>
            <a:normAutofit/>
          </a:bodyPr>
          <a:lstStyle/>
          <a:p>
            <a:r>
              <a:rPr lang="da-DK" i="1" dirty="0" err="1"/>
              <a:t>Horrorgenren</a:t>
            </a:r>
            <a:r>
              <a:rPr lang="da-DK" i="1" dirty="0"/>
              <a:t> har naturligvis udviklet sig gennem tiden, og forskellige kulturer fostrer forskellige monstre. Det er ikke så mærkeligt, for monsteret kan fungere som en slags troldspejling af en kulturs ængsteligheder og fobier</a:t>
            </a:r>
            <a:r>
              <a:rPr lang="is-IS" i="1" dirty="0"/>
              <a:t>.</a:t>
            </a:r>
          </a:p>
          <a:p>
            <a:r>
              <a:rPr lang="is-IS" i="1" dirty="0"/>
              <a:t>Det er lidt tankevækkende, at horrogenren i nyere tid har haft tre guldaldre, som alle er fulgt i hælene på perioder med store samfundsmæssige omvæltninger.</a:t>
            </a:r>
            <a:endParaRPr lang="da-DK" i="1" dirty="0"/>
          </a:p>
          <a:p>
            <a:r>
              <a:rPr lang="da-DK" dirty="0"/>
              <a:t>Clasen, Mathias. </a:t>
            </a:r>
            <a:r>
              <a:rPr lang="da-DK" i="1" dirty="0"/>
              <a:t>Monstre</a:t>
            </a:r>
            <a:r>
              <a:rPr lang="da-DK" dirty="0"/>
              <a:t>. Aarhus Universitet, 2012.</a:t>
            </a:r>
          </a:p>
        </p:txBody>
      </p:sp>
    </p:spTree>
    <p:extLst>
      <p:ext uri="{BB962C8B-B14F-4D97-AF65-F5344CB8AC3E}">
        <p14:creationId xmlns:p14="http://schemas.microsoft.com/office/powerpoint/2010/main" val="76025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1700-tallet: gotisk skrækromantik</a:t>
            </a:r>
          </a:p>
        </p:txBody>
      </p:sp>
      <p:pic>
        <p:nvPicPr>
          <p:cNvPr id="4" name="Pladsholder til indhold 3" descr="frankenstein-book-cover-original.jpg"/>
          <p:cNvPicPr>
            <a:picLocks noGrp="1" noChangeAspect="1"/>
          </p:cNvPicPr>
          <p:nvPr>
            <p:ph idx="1"/>
          </p:nvPr>
        </p:nvPicPr>
        <p:blipFill>
          <a:blip r:embed="rId2" cstate="email">
            <a:extLst>
              <a:ext uri="{28A0092B-C50C-407E-A947-70E740481C1C}">
                <a14:useLocalDpi xmlns:a14="http://schemas.microsoft.com/office/drawing/2010/main" val="0"/>
              </a:ext>
            </a:extLst>
          </a:blip>
          <a:srcRect l="-30059" r="-30059"/>
          <a:stretch>
            <a:fillRect/>
          </a:stretch>
        </p:blipFill>
        <p:spPr>
          <a:xfrm>
            <a:off x="220593" y="1735138"/>
            <a:ext cx="8684512" cy="4816350"/>
          </a:xfrm>
        </p:spPr>
      </p:pic>
    </p:spTree>
    <p:extLst>
      <p:ext uri="{BB962C8B-B14F-4D97-AF65-F5344CB8AC3E}">
        <p14:creationId xmlns:p14="http://schemas.microsoft.com/office/powerpoint/2010/main" val="10611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1880-1890erne: det gotiske og videnskabelige</a:t>
            </a:r>
          </a:p>
        </p:txBody>
      </p:sp>
      <p:pic>
        <p:nvPicPr>
          <p:cNvPr id="5" name="Billede 4" descr="Dracula-192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3876" y="1483967"/>
            <a:ext cx="3344052" cy="4803275"/>
          </a:xfrm>
          <a:prstGeom prst="rect">
            <a:avLst/>
          </a:prstGeom>
        </p:spPr>
      </p:pic>
      <p:pic>
        <p:nvPicPr>
          <p:cNvPr id="7" name="Billede 6"/>
          <p:cNvPicPr>
            <a:picLocks noChangeAspect="1"/>
          </p:cNvPicPr>
          <p:nvPr/>
        </p:nvPicPr>
        <p:blipFill>
          <a:blip r:embed="rId3"/>
          <a:stretch>
            <a:fillRect/>
          </a:stretch>
        </p:blipFill>
        <p:spPr>
          <a:xfrm>
            <a:off x="4044997" y="2197413"/>
            <a:ext cx="4556713" cy="3167701"/>
          </a:xfrm>
          <a:prstGeom prst="rect">
            <a:avLst/>
          </a:prstGeom>
        </p:spPr>
      </p:pic>
    </p:spTree>
    <p:extLst>
      <p:ext uri="{BB962C8B-B14F-4D97-AF65-F5344CB8AC3E}">
        <p14:creationId xmlns:p14="http://schemas.microsoft.com/office/powerpoint/2010/main" val="269670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1970erne</a:t>
            </a:r>
          </a:p>
        </p:txBody>
      </p:sp>
      <p:pic>
        <p:nvPicPr>
          <p:cNvPr id="4" name="Billede 3" descr="142591201047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40" y="1371600"/>
            <a:ext cx="2922682" cy="4876800"/>
          </a:xfrm>
          <a:prstGeom prst="rect">
            <a:avLst/>
          </a:prstGeom>
        </p:spPr>
      </p:pic>
      <p:pic>
        <p:nvPicPr>
          <p:cNvPr id="5" name="Billede 4" descr="Rosmary's Baby - Apr 1968, Ira Levin, publ. Dell, 7509, $0.95, 218pp, p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35050" y="1371600"/>
            <a:ext cx="2950464" cy="4876800"/>
          </a:xfrm>
          <a:prstGeom prst="rect">
            <a:avLst/>
          </a:prstGeom>
        </p:spPr>
      </p:pic>
    </p:spTree>
    <p:extLst>
      <p:ext uri="{BB962C8B-B14F-4D97-AF65-F5344CB8AC3E}">
        <p14:creationId xmlns:p14="http://schemas.microsoft.com/office/powerpoint/2010/main" val="3614968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Gyserens træk</a:t>
            </a:r>
          </a:p>
        </p:txBody>
      </p:sp>
      <p:sp>
        <p:nvSpPr>
          <p:cNvPr id="3" name="Pladsholder til indhold 2"/>
          <p:cNvSpPr>
            <a:spLocks noGrp="1"/>
          </p:cNvSpPr>
          <p:nvPr>
            <p:ph idx="1"/>
          </p:nvPr>
        </p:nvSpPr>
        <p:spPr/>
        <p:txBody>
          <a:bodyPr>
            <a:normAutofit fontScale="70000" lnSpcReduction="20000"/>
          </a:bodyPr>
          <a:lstStyle/>
          <a:p>
            <a:r>
              <a:rPr lang="da-DK" dirty="0"/>
              <a:t>Dramaturgi</a:t>
            </a:r>
          </a:p>
          <a:p>
            <a:pPr lvl="1"/>
            <a:r>
              <a:rPr lang="da-DK" dirty="0" err="1"/>
              <a:t>Suspense</a:t>
            </a:r>
            <a:r>
              <a:rPr lang="da-DK" dirty="0"/>
              <a:t> og </a:t>
            </a:r>
            <a:r>
              <a:rPr lang="da-DK" dirty="0" err="1"/>
              <a:t>surprise</a:t>
            </a:r>
            <a:endParaRPr lang="da-DK" dirty="0"/>
          </a:p>
          <a:p>
            <a:pPr lvl="1"/>
            <a:r>
              <a:rPr lang="da-DK" dirty="0"/>
              <a:t>Varsler</a:t>
            </a:r>
          </a:p>
          <a:p>
            <a:r>
              <a:rPr lang="da-DK" dirty="0"/>
              <a:t>Filmteknik</a:t>
            </a:r>
          </a:p>
          <a:p>
            <a:pPr lvl="1"/>
            <a:r>
              <a:rPr lang="da-DK" dirty="0"/>
              <a:t>Low-</a:t>
            </a:r>
            <a:r>
              <a:rPr lang="da-DK" dirty="0" err="1"/>
              <a:t>key</a:t>
            </a:r>
            <a:r>
              <a:rPr lang="da-DK" dirty="0"/>
              <a:t> + mørke farver</a:t>
            </a:r>
          </a:p>
          <a:p>
            <a:pPr lvl="1"/>
            <a:r>
              <a:rPr lang="da-DK" dirty="0"/>
              <a:t>Effektlyde</a:t>
            </a:r>
          </a:p>
          <a:p>
            <a:pPr lvl="1"/>
            <a:r>
              <a:rPr lang="da-DK" dirty="0"/>
              <a:t>Parafraserende/synkron (understøtter den handlingen på filmens billedside) musik, ekspressive lydeffekter og truende underlægningsmusik.</a:t>
            </a:r>
          </a:p>
          <a:p>
            <a:r>
              <a:rPr lang="da-DK" dirty="0"/>
              <a:t>Tematik</a:t>
            </a:r>
          </a:p>
          <a:p>
            <a:pPr lvl="1"/>
            <a:r>
              <a:rPr lang="da-DK" dirty="0"/>
              <a:t>Psykologisk undertrykkelse</a:t>
            </a:r>
          </a:p>
          <a:p>
            <a:pPr lvl="1"/>
            <a:r>
              <a:rPr lang="da-DK" dirty="0"/>
              <a:t>Traumet</a:t>
            </a:r>
          </a:p>
          <a:p>
            <a:pPr lvl="1"/>
            <a:r>
              <a:rPr lang="da-DK" dirty="0"/>
              <a:t>Frygt og fobier</a:t>
            </a:r>
          </a:p>
          <a:p>
            <a:pPr lvl="1"/>
            <a:r>
              <a:rPr lang="da-DK" dirty="0"/>
              <a:t>Ondskab</a:t>
            </a:r>
          </a:p>
        </p:txBody>
      </p:sp>
    </p:spTree>
    <p:extLst>
      <p:ext uri="{BB962C8B-B14F-4D97-AF65-F5344CB8AC3E}">
        <p14:creationId xmlns:p14="http://schemas.microsoft.com/office/powerpoint/2010/main" val="336897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Horrorfilmens historie: 1920erne</a:t>
            </a:r>
          </a:p>
        </p:txBody>
      </p:sp>
      <p:pic>
        <p:nvPicPr>
          <p:cNvPr id="4" name="Pladsholder til indhold 3" descr="Nosferatu-012.jpg"/>
          <p:cNvPicPr>
            <a:picLocks noGrp="1" noChangeAspect="1"/>
          </p:cNvPicPr>
          <p:nvPr>
            <p:ph idx="1"/>
          </p:nvPr>
        </p:nvPicPr>
        <p:blipFill>
          <a:blip r:embed="rId2">
            <a:extLst>
              <a:ext uri="{28A0092B-C50C-407E-A947-70E740481C1C}">
                <a14:useLocalDpi xmlns:a14="http://schemas.microsoft.com/office/drawing/2010/main" val="0"/>
              </a:ext>
            </a:extLst>
          </a:blip>
          <a:srcRect l="-4094" r="-4094"/>
          <a:stretch>
            <a:fillRect/>
          </a:stretch>
        </p:blipFill>
        <p:spPr/>
      </p:pic>
      <p:sp>
        <p:nvSpPr>
          <p:cNvPr id="5" name="Tekstfelt 4"/>
          <p:cNvSpPr txBox="1"/>
          <p:nvPr/>
        </p:nvSpPr>
        <p:spPr>
          <a:xfrm>
            <a:off x="2782800" y="6121367"/>
            <a:ext cx="3573890" cy="369332"/>
          </a:xfrm>
          <a:prstGeom prst="rect">
            <a:avLst/>
          </a:prstGeom>
          <a:noFill/>
        </p:spPr>
        <p:txBody>
          <a:bodyPr wrap="none" rtlCol="0">
            <a:spAutoFit/>
          </a:bodyPr>
          <a:lstStyle/>
          <a:p>
            <a:r>
              <a:rPr lang="da-DK" dirty="0" err="1"/>
              <a:t>Nosferatu</a:t>
            </a:r>
            <a:r>
              <a:rPr lang="da-DK" dirty="0"/>
              <a:t> (instr. F.W. </a:t>
            </a:r>
            <a:r>
              <a:rPr lang="da-DK" dirty="0" err="1"/>
              <a:t>Murnau</a:t>
            </a:r>
            <a:r>
              <a:rPr lang="da-DK" dirty="0"/>
              <a:t>, 1922)</a:t>
            </a:r>
          </a:p>
        </p:txBody>
      </p:sp>
    </p:spTree>
    <p:extLst>
      <p:ext uri="{BB962C8B-B14F-4D97-AF65-F5344CB8AC3E}">
        <p14:creationId xmlns:p14="http://schemas.microsoft.com/office/powerpoint/2010/main" val="337369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EEF4C-7AE7-4EF5-B1FE-D802A5BE2918}"/>
              </a:ext>
            </a:extLst>
          </p:cNvPr>
          <p:cNvSpPr>
            <a:spLocks noGrp="1"/>
          </p:cNvSpPr>
          <p:nvPr>
            <p:ph type="title"/>
          </p:nvPr>
        </p:nvSpPr>
        <p:spPr/>
        <p:txBody>
          <a:bodyPr/>
          <a:lstStyle/>
          <a:p>
            <a:r>
              <a:rPr lang="da-DK" dirty="0" err="1"/>
              <a:t>Nosferatu</a:t>
            </a:r>
            <a:endParaRPr lang="da-DK" dirty="0"/>
          </a:p>
        </p:txBody>
      </p:sp>
      <p:pic>
        <p:nvPicPr>
          <p:cNvPr id="4" name="Onlinemedier 3" title="Nosferatu (1922) - Trailer">
            <a:hlinkClick r:id="" action="ppaction://media"/>
            <a:extLst>
              <a:ext uri="{FF2B5EF4-FFF2-40B4-BE49-F238E27FC236}">
                <a16:creationId xmlns:a16="http://schemas.microsoft.com/office/drawing/2014/main" id="{CFA4DA10-19AC-4693-9646-36DD2FAE29FF}"/>
              </a:ext>
            </a:extLst>
          </p:cNvPr>
          <p:cNvPicPr>
            <a:picLocks noGrp="1" noRot="1" noChangeAspect="1"/>
          </p:cNvPicPr>
          <p:nvPr>
            <p:ph idx="1"/>
            <a:videoFile r:link="rId1"/>
          </p:nvPr>
        </p:nvPicPr>
        <p:blipFill>
          <a:blip r:embed="rId3"/>
          <a:stretch>
            <a:fillRect/>
          </a:stretch>
        </p:blipFill>
        <p:spPr>
          <a:xfrm>
            <a:off x="1865313" y="1735138"/>
            <a:ext cx="5411787" cy="4056062"/>
          </a:xfrm>
          <a:prstGeom prst="rect">
            <a:avLst/>
          </a:prstGeom>
        </p:spPr>
      </p:pic>
    </p:spTree>
    <p:extLst>
      <p:ext uri="{BB962C8B-B14F-4D97-AF65-F5344CB8AC3E}">
        <p14:creationId xmlns:p14="http://schemas.microsoft.com/office/powerpoint/2010/main" val="350233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Blækhus">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Blækhus.thmx</Template>
  <TotalTime>1326</TotalTime>
  <Words>424</Words>
  <Application>Microsoft Macintosh PowerPoint</Application>
  <PresentationFormat>Skærmshow (4:3)</PresentationFormat>
  <Paragraphs>52</Paragraphs>
  <Slides>21</Slides>
  <Notes>0</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21</vt:i4>
      </vt:variant>
    </vt:vector>
  </HeadingPairs>
  <TitlesOfParts>
    <vt:vector size="25" baseType="lpstr">
      <vt:lpstr>Goudy Old Style</vt:lpstr>
      <vt:lpstr>Impact</vt:lpstr>
      <vt:lpstr>Rockwell</vt:lpstr>
      <vt:lpstr>Blækhus</vt:lpstr>
      <vt:lpstr>Horror/Gys</vt:lpstr>
      <vt:lpstr>Genetikken</vt:lpstr>
      <vt:lpstr>Monstre</vt:lpstr>
      <vt:lpstr>1700-tallet: gotisk skrækromantik</vt:lpstr>
      <vt:lpstr>1880-1890erne: det gotiske og videnskabelige</vt:lpstr>
      <vt:lpstr>1970erne</vt:lpstr>
      <vt:lpstr>Gyserens træk</vt:lpstr>
      <vt:lpstr>Horrorfilmens historie: 1920erne</vt:lpstr>
      <vt:lpstr>Nosferatu</vt:lpstr>
      <vt:lpstr>Horrorfilmens historie: 1930erne</vt:lpstr>
      <vt:lpstr>Horrorfilmens historie: 1950erne</vt:lpstr>
      <vt:lpstr>Horrorfilmens historie: 1950erne</vt:lpstr>
      <vt:lpstr>Horrorfilmens historie: 1960erne</vt:lpstr>
      <vt:lpstr>Horrorfilmens historie: 1970erne</vt:lpstr>
      <vt:lpstr>Horrorfilmens historie: 1980erne</vt:lpstr>
      <vt:lpstr>Horrorfilmens historie: 1980erne</vt:lpstr>
      <vt:lpstr>Horrorfilmens historie: 1990erne</vt:lpstr>
      <vt:lpstr>Horrorfilmens historie: 1990erne</vt:lpstr>
      <vt:lpstr>Horrorfilmens historie: 1990erne</vt:lpstr>
      <vt:lpstr>Horrorfilmens historie: 00erne</vt:lpstr>
      <vt:lpstr>Horrorfilmens historie: 00erne</vt:lpstr>
    </vt:vector>
  </TitlesOfParts>
  <Company>Egedal Gymnasium &amp; 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Horror/Gys</dc:title>
  <dc:creator>Kasper Tornbjerg</dc:creator>
  <cp:lastModifiedBy>Pia Bjerre</cp:lastModifiedBy>
  <cp:revision>14</cp:revision>
  <dcterms:created xsi:type="dcterms:W3CDTF">2016-04-18T08:14:49Z</dcterms:created>
  <dcterms:modified xsi:type="dcterms:W3CDTF">2022-11-08T09:33:44Z</dcterms:modified>
</cp:coreProperties>
</file>