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6" r:id="rId7"/>
    <p:sldId id="260" r:id="rId8"/>
    <p:sldId id="267" r:id="rId9"/>
    <p:sldId id="261" r:id="rId10"/>
    <p:sldId id="268" r:id="rId11"/>
    <p:sldId id="262" r:id="rId12"/>
    <p:sldId id="269" r:id="rId13"/>
    <p:sldId id="263" r:id="rId14"/>
    <p:sldId id="264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4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da-DK"/>
              <a:t>Træk billede til pladsholder, eller klik på symbol for at tilføje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leder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da-DK"/>
              <a:t>Træk billede til pladsholder, eller klik på symbol for at tilføje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da-DK"/>
              <a:t>Træk billede til pladsholder, eller klik på symbol for at tilføje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lede over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da-DK"/>
              <a:t>Træk billede til pladsholder, eller klik på symbol for at tilføje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leder over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da-DK"/>
              <a:t>Træk billede til pladsholder, eller klik på symbol for at tilføje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da-DK"/>
              <a:t>Træk billede til pladsholder, eller klik på symbol for at tilføje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 med vandmærk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da-DK"/>
              <a:t>Klik for at redigere i masteren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nit med vandmærk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nit med billed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da-DK"/>
              <a:t>Træk billede til pladsholder, eller klik på symbol for at tilføje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dhold, øverst og ned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err="1"/>
              <a:t>Horror</a:t>
            </a:r>
            <a:r>
              <a:rPr lang="da-DK" dirty="0"/>
              <a:t> - subgenrer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Egedal Gymnasium &amp; HF</a:t>
            </a:r>
          </a:p>
        </p:txBody>
      </p:sp>
    </p:spTree>
    <p:extLst>
      <p:ext uri="{BB962C8B-B14F-4D97-AF65-F5344CB8AC3E}">
        <p14:creationId xmlns:p14="http://schemas.microsoft.com/office/powerpoint/2010/main" val="9154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Det fysiske gys</a:t>
            </a:r>
          </a:p>
        </p:txBody>
      </p:sp>
      <p:pic>
        <p:nvPicPr>
          <p:cNvPr id="6" name="Billede 5" descr="hostel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45" y="1741867"/>
            <a:ext cx="4572000" cy="3086100"/>
          </a:xfrm>
          <a:prstGeom prst="rect">
            <a:avLst/>
          </a:prstGeom>
        </p:spPr>
      </p:pic>
      <p:pic>
        <p:nvPicPr>
          <p:cNvPr id="7" name="Billede 6" descr="maxresdefault-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872" y="2931615"/>
            <a:ext cx="6221744" cy="349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21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Teenagegyset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a-DK" dirty="0"/>
              <a:t>Om teenagere og den vanskelige overgang fra barn til voksen </a:t>
            </a:r>
            <a:endParaRPr lang="en-US" dirty="0"/>
          </a:p>
          <a:p>
            <a:r>
              <a:rPr lang="en-US" dirty="0">
                <a:sym typeface="Wingdings"/>
              </a:rPr>
              <a:t> </a:t>
            </a:r>
            <a:r>
              <a:rPr lang="da-DK" dirty="0"/>
              <a:t>identitetsskabelse og opvækst</a:t>
            </a:r>
            <a:endParaRPr lang="en-US" dirty="0"/>
          </a:p>
          <a:p>
            <a:r>
              <a:rPr lang="da-DK" dirty="0"/>
              <a:t>Ofte et opgør med forældrenes sociale normer</a:t>
            </a:r>
            <a:endParaRPr lang="en-US" dirty="0"/>
          </a:p>
          <a:p>
            <a:r>
              <a:rPr lang="da-DK" dirty="0"/>
              <a:t>Skræmmende og farlig seksualitet (dyrker du sex, dør du)</a:t>
            </a:r>
            <a:endParaRPr lang="en-US" dirty="0"/>
          </a:p>
          <a:p>
            <a:r>
              <a:rPr lang="en-US" dirty="0">
                <a:sym typeface="Wingdings"/>
              </a:rPr>
              <a:t> </a:t>
            </a:r>
            <a:r>
              <a:rPr lang="da-DK" dirty="0"/>
              <a:t>Eneste overlevende: en smuk ung jomfru (</a:t>
            </a:r>
            <a:r>
              <a:rPr lang="da-DK" i="1" dirty="0"/>
              <a:t>final </a:t>
            </a:r>
            <a:r>
              <a:rPr lang="da-DK" i="1" dirty="0" err="1"/>
              <a:t>girl</a:t>
            </a:r>
            <a:r>
              <a:rPr lang="da-DK" dirty="0"/>
              <a:t>)</a:t>
            </a:r>
            <a:endParaRPr lang="en-US" dirty="0"/>
          </a:p>
          <a:p>
            <a:r>
              <a:rPr lang="da-DK" dirty="0"/>
              <a:t>Historien er mindre vigtig end gyset</a:t>
            </a:r>
            <a:endParaRPr lang="en-US" dirty="0"/>
          </a:p>
          <a:p>
            <a:r>
              <a:rPr lang="da-DK" dirty="0"/>
              <a:t>Dramaturgi: anslag – præsentation – karaktererne dør én for én – </a:t>
            </a:r>
            <a:r>
              <a:rPr lang="da-DK" i="1" dirty="0"/>
              <a:t>final </a:t>
            </a:r>
            <a:r>
              <a:rPr lang="da-DK" i="1" dirty="0" err="1"/>
              <a:t>girl</a:t>
            </a:r>
            <a:r>
              <a:rPr lang="da-DK" dirty="0"/>
              <a:t>/åben slutning</a:t>
            </a:r>
            <a:r>
              <a:rPr lang="en-US" dirty="0"/>
              <a:t> </a:t>
            </a:r>
          </a:p>
          <a:p>
            <a:r>
              <a:rPr lang="en-US" i="1" dirty="0"/>
              <a:t>A Nightmare on Elm Street, Scream</a:t>
            </a:r>
            <a:endParaRPr lang="da-DK" i="1" dirty="0"/>
          </a:p>
        </p:txBody>
      </p:sp>
    </p:spTree>
    <p:extLst>
      <p:ext uri="{BB962C8B-B14F-4D97-AF65-F5344CB8AC3E}">
        <p14:creationId xmlns:p14="http://schemas.microsoft.com/office/powerpoint/2010/main" val="2712654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Teenagegyset</a:t>
            </a:r>
          </a:p>
        </p:txBody>
      </p:sp>
      <p:pic>
        <p:nvPicPr>
          <p:cNvPr id="5" name="Billede 4" descr="nightmare-elm-stre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84" y="2600510"/>
            <a:ext cx="5984265" cy="3989510"/>
          </a:xfrm>
          <a:prstGeom prst="rect">
            <a:avLst/>
          </a:prstGeom>
        </p:spPr>
      </p:pic>
      <p:pic>
        <p:nvPicPr>
          <p:cNvPr id="6" name="Billede 5" descr="3d28c647-ff92-4b2c-a4cb-4a5f05da6d84-2060x1236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824" y="1371600"/>
            <a:ext cx="5155551" cy="309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63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Monstre og symbolik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409412"/>
          </a:xfrm>
        </p:spPr>
        <p:txBody>
          <a:bodyPr>
            <a:normAutofit fontScale="85000" lnSpcReduction="20000"/>
          </a:bodyPr>
          <a:lstStyle/>
          <a:p>
            <a:r>
              <a:rPr lang="da-DK" dirty="0"/>
              <a:t>Zombie </a:t>
            </a:r>
            <a:r>
              <a:rPr lang="da-DK" dirty="0">
                <a:sym typeface="Wingdings"/>
              </a:rPr>
              <a:t> samfundets sammenbrud, os mod dem (</a:t>
            </a:r>
            <a:r>
              <a:rPr lang="da-DK" i="1" dirty="0">
                <a:sym typeface="Wingdings"/>
              </a:rPr>
              <a:t>The </a:t>
            </a:r>
            <a:r>
              <a:rPr lang="da-DK" i="1" dirty="0" err="1">
                <a:sym typeface="Wingdings"/>
              </a:rPr>
              <a:t>Walking</a:t>
            </a:r>
            <a:r>
              <a:rPr lang="da-DK" i="1" dirty="0">
                <a:sym typeface="Wingdings"/>
              </a:rPr>
              <a:t> Dead</a:t>
            </a:r>
            <a:r>
              <a:rPr lang="da-DK" dirty="0">
                <a:sym typeface="Wingdings"/>
              </a:rPr>
              <a:t>, </a:t>
            </a:r>
            <a:r>
              <a:rPr lang="da-DK" i="1" dirty="0" err="1">
                <a:sym typeface="Wingdings"/>
              </a:rPr>
              <a:t>Night</a:t>
            </a:r>
            <a:r>
              <a:rPr lang="da-DK" i="1" dirty="0">
                <a:sym typeface="Wingdings"/>
              </a:rPr>
              <a:t> of the </a:t>
            </a:r>
            <a:r>
              <a:rPr lang="da-DK" i="1" dirty="0" err="1">
                <a:sym typeface="Wingdings"/>
              </a:rPr>
              <a:t>Living</a:t>
            </a:r>
            <a:r>
              <a:rPr lang="da-DK" i="1" dirty="0">
                <a:sym typeface="Wingdings"/>
              </a:rPr>
              <a:t> Dead</a:t>
            </a:r>
            <a:r>
              <a:rPr lang="da-DK" dirty="0">
                <a:sym typeface="Wingdings"/>
              </a:rPr>
              <a:t>)</a:t>
            </a:r>
            <a:endParaRPr lang="da-DK" dirty="0"/>
          </a:p>
          <a:p>
            <a:r>
              <a:rPr lang="da-DK" dirty="0"/>
              <a:t>Vampyr </a:t>
            </a:r>
            <a:r>
              <a:rPr lang="da-DK" dirty="0">
                <a:sym typeface="Wingdings"/>
              </a:rPr>
              <a:t> seksualitet, forførelse (</a:t>
            </a:r>
            <a:r>
              <a:rPr lang="da-DK" i="1" dirty="0">
                <a:sym typeface="Wingdings"/>
              </a:rPr>
              <a:t>Dracula)</a:t>
            </a:r>
            <a:endParaRPr lang="da-DK" dirty="0"/>
          </a:p>
          <a:p>
            <a:r>
              <a:rPr lang="da-DK" dirty="0"/>
              <a:t>Varulv </a:t>
            </a:r>
            <a:r>
              <a:rPr lang="da-DK" dirty="0">
                <a:sym typeface="Wingdings"/>
              </a:rPr>
              <a:t> dualisme, identitet (</a:t>
            </a:r>
            <a:r>
              <a:rPr lang="da-DK" i="1" dirty="0">
                <a:sym typeface="Wingdings"/>
              </a:rPr>
              <a:t>The Wolfman</a:t>
            </a:r>
            <a:r>
              <a:rPr lang="da-DK" dirty="0">
                <a:sym typeface="Wingdings"/>
              </a:rPr>
              <a:t>)</a:t>
            </a:r>
            <a:endParaRPr lang="da-DK" dirty="0"/>
          </a:p>
          <a:p>
            <a:r>
              <a:rPr lang="da-DK" dirty="0"/>
              <a:t>Spøgelse </a:t>
            </a:r>
            <a:r>
              <a:rPr lang="da-DK" dirty="0">
                <a:sym typeface="Wingdings"/>
              </a:rPr>
              <a:t> fortiden, traumer (</a:t>
            </a:r>
            <a:r>
              <a:rPr lang="da-DK" i="1" dirty="0">
                <a:sym typeface="Wingdings"/>
              </a:rPr>
              <a:t>The </a:t>
            </a:r>
            <a:r>
              <a:rPr lang="da-DK" i="1" dirty="0" err="1">
                <a:sym typeface="Wingdings"/>
              </a:rPr>
              <a:t>Woman</a:t>
            </a:r>
            <a:r>
              <a:rPr lang="da-DK" i="1" dirty="0">
                <a:sym typeface="Wingdings"/>
              </a:rPr>
              <a:t> in Black</a:t>
            </a:r>
            <a:r>
              <a:rPr lang="da-DK" dirty="0">
                <a:sym typeface="Wingdings"/>
              </a:rPr>
              <a:t>, </a:t>
            </a:r>
            <a:r>
              <a:rPr lang="da-DK" i="1" dirty="0">
                <a:sym typeface="Wingdings"/>
              </a:rPr>
              <a:t>The </a:t>
            </a:r>
            <a:r>
              <a:rPr lang="da-DK" i="1" dirty="0" err="1">
                <a:sym typeface="Wingdings"/>
              </a:rPr>
              <a:t>Sixth</a:t>
            </a:r>
            <a:r>
              <a:rPr lang="da-DK" i="1" dirty="0">
                <a:sym typeface="Wingdings"/>
              </a:rPr>
              <a:t> </a:t>
            </a:r>
            <a:r>
              <a:rPr lang="da-DK" i="1" dirty="0" err="1">
                <a:sym typeface="Wingdings"/>
              </a:rPr>
              <a:t>Sense</a:t>
            </a:r>
            <a:r>
              <a:rPr lang="da-DK" dirty="0">
                <a:sym typeface="Wingdings"/>
              </a:rPr>
              <a:t>)</a:t>
            </a:r>
            <a:endParaRPr lang="da-DK" dirty="0"/>
          </a:p>
          <a:p>
            <a:r>
              <a:rPr lang="da-DK" dirty="0"/>
              <a:t>Rumvæsen </a:t>
            </a:r>
            <a:r>
              <a:rPr lang="da-DK" dirty="0">
                <a:sym typeface="Wingdings"/>
              </a:rPr>
              <a:t> det fremmede, invasion (</a:t>
            </a:r>
            <a:r>
              <a:rPr lang="da-DK" i="1" dirty="0" err="1">
                <a:sym typeface="Wingdings"/>
              </a:rPr>
              <a:t>War</a:t>
            </a:r>
            <a:r>
              <a:rPr lang="da-DK" i="1" dirty="0">
                <a:sym typeface="Wingdings"/>
              </a:rPr>
              <a:t> of the Worlds</a:t>
            </a:r>
            <a:r>
              <a:rPr lang="da-DK" dirty="0">
                <a:sym typeface="Wingdings"/>
              </a:rPr>
              <a:t>, </a:t>
            </a:r>
            <a:r>
              <a:rPr lang="da-DK" i="1" dirty="0">
                <a:sym typeface="Wingdings"/>
              </a:rPr>
              <a:t>Invasion of the Body </a:t>
            </a:r>
            <a:r>
              <a:rPr lang="da-DK" i="1" dirty="0" err="1">
                <a:sym typeface="Wingdings"/>
              </a:rPr>
              <a:t>Snatchers</a:t>
            </a:r>
            <a:r>
              <a:rPr lang="da-DK" dirty="0">
                <a:sym typeface="Wingdings"/>
              </a:rPr>
              <a:t>)</a:t>
            </a:r>
          </a:p>
          <a:p>
            <a:r>
              <a:rPr lang="da-DK" dirty="0"/>
              <a:t>Dæmon (besættelse) </a:t>
            </a:r>
            <a:r>
              <a:rPr lang="da-DK" dirty="0">
                <a:sym typeface="Wingdings"/>
              </a:rPr>
              <a:t> ondskab, tab af uskyld (</a:t>
            </a:r>
            <a:r>
              <a:rPr lang="da-DK" i="1" dirty="0">
                <a:sym typeface="Wingdings"/>
              </a:rPr>
              <a:t>The </a:t>
            </a:r>
            <a:r>
              <a:rPr lang="da-DK" i="1" dirty="0" err="1">
                <a:sym typeface="Wingdings"/>
              </a:rPr>
              <a:t>Exorcist</a:t>
            </a:r>
            <a:r>
              <a:rPr lang="da-DK" dirty="0">
                <a:sym typeface="Wingdings"/>
              </a:rPr>
              <a:t>, </a:t>
            </a:r>
            <a:r>
              <a:rPr lang="da-DK" i="1" dirty="0" err="1">
                <a:sym typeface="Wingdings"/>
              </a:rPr>
              <a:t>Rosemary’s</a:t>
            </a:r>
            <a:r>
              <a:rPr lang="da-DK" i="1" dirty="0">
                <a:sym typeface="Wingdings"/>
              </a:rPr>
              <a:t> Baby</a:t>
            </a:r>
            <a:r>
              <a:rPr lang="da-DK" dirty="0">
                <a:sym typeface="Wingdings"/>
              </a:rPr>
              <a:t>)</a:t>
            </a:r>
          </a:p>
          <a:p>
            <a:r>
              <a:rPr lang="da-DK" dirty="0">
                <a:sym typeface="Wingdings"/>
              </a:rPr>
              <a:t>Eller noget helt originalt, med egne regler og egen symbolik </a:t>
            </a:r>
            <a:r>
              <a:rPr lang="da-DK" i="1" dirty="0">
                <a:sym typeface="Wingdings"/>
              </a:rPr>
              <a:t>It </a:t>
            </a:r>
            <a:r>
              <a:rPr lang="da-DK" i="1" dirty="0" err="1">
                <a:sym typeface="Wingdings"/>
              </a:rPr>
              <a:t>Follows</a:t>
            </a:r>
            <a:r>
              <a:rPr lang="da-DK" i="1" dirty="0">
                <a:sym typeface="Wingdings"/>
              </a:rPr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6773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Hybridformer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327484"/>
          </a:xfrm>
        </p:spPr>
        <p:txBody>
          <a:bodyPr/>
          <a:lstStyle/>
          <a:p>
            <a:r>
              <a:rPr lang="da-DK" dirty="0" err="1"/>
              <a:t>Horrorkomedien</a:t>
            </a:r>
            <a:r>
              <a:rPr lang="da-DK" dirty="0"/>
              <a:t>: </a:t>
            </a:r>
            <a:r>
              <a:rPr lang="da-DK" i="1" dirty="0"/>
              <a:t>Shaun of the Dead</a:t>
            </a:r>
            <a:r>
              <a:rPr lang="da-DK" dirty="0"/>
              <a:t>, </a:t>
            </a:r>
            <a:r>
              <a:rPr lang="da-DK" i="1" dirty="0" err="1"/>
              <a:t>Ghostbusters</a:t>
            </a:r>
            <a:endParaRPr lang="da-DK" i="1" dirty="0"/>
          </a:p>
          <a:p>
            <a:r>
              <a:rPr lang="da-DK" dirty="0" err="1"/>
              <a:t>Horrorfantasy</a:t>
            </a:r>
            <a:r>
              <a:rPr lang="da-DK" dirty="0"/>
              <a:t>: </a:t>
            </a:r>
            <a:r>
              <a:rPr lang="da-DK" i="1" dirty="0"/>
              <a:t>Dark </a:t>
            </a:r>
            <a:r>
              <a:rPr lang="da-DK" i="1" dirty="0" err="1"/>
              <a:t>Shadows</a:t>
            </a:r>
            <a:r>
              <a:rPr lang="da-DK" i="1" dirty="0"/>
              <a:t>, </a:t>
            </a:r>
            <a:r>
              <a:rPr lang="da-DK" i="1" dirty="0" err="1"/>
              <a:t>Pan’s</a:t>
            </a:r>
            <a:r>
              <a:rPr lang="da-DK" i="1" dirty="0"/>
              <a:t> </a:t>
            </a:r>
            <a:r>
              <a:rPr lang="da-DK" i="1" dirty="0" err="1"/>
              <a:t>Labyrinth</a:t>
            </a:r>
            <a:endParaRPr lang="da-DK" dirty="0"/>
          </a:p>
          <a:p>
            <a:r>
              <a:rPr lang="da-DK" dirty="0" err="1"/>
              <a:t>Horrormusical</a:t>
            </a:r>
            <a:r>
              <a:rPr lang="da-DK" dirty="0"/>
              <a:t>: </a:t>
            </a:r>
            <a:r>
              <a:rPr lang="da-DK" i="1" dirty="0" err="1"/>
              <a:t>Sweeney</a:t>
            </a:r>
            <a:r>
              <a:rPr lang="da-DK" i="1" dirty="0"/>
              <a:t> Todd, </a:t>
            </a:r>
            <a:r>
              <a:rPr lang="da-DK" i="1" dirty="0" err="1"/>
              <a:t>Cannibal</a:t>
            </a:r>
            <a:r>
              <a:rPr lang="da-DK" i="1" dirty="0"/>
              <a:t> the Musical</a:t>
            </a:r>
          </a:p>
          <a:p>
            <a:r>
              <a:rPr lang="da-DK" dirty="0" err="1"/>
              <a:t>Horrorthriller</a:t>
            </a:r>
            <a:r>
              <a:rPr lang="da-DK" dirty="0"/>
              <a:t>: </a:t>
            </a:r>
            <a:r>
              <a:rPr lang="da-DK" i="1" dirty="0"/>
              <a:t>The </a:t>
            </a:r>
            <a:r>
              <a:rPr lang="da-DK" i="1" dirty="0" err="1"/>
              <a:t>Sixth</a:t>
            </a:r>
            <a:r>
              <a:rPr lang="da-DK" i="1" dirty="0"/>
              <a:t> </a:t>
            </a:r>
            <a:r>
              <a:rPr lang="da-DK" i="1" dirty="0" err="1"/>
              <a:t>Sense</a:t>
            </a:r>
            <a:r>
              <a:rPr lang="da-DK" i="1" dirty="0"/>
              <a:t>, </a:t>
            </a:r>
            <a:r>
              <a:rPr lang="da-DK" i="1" dirty="0" err="1"/>
              <a:t>What</a:t>
            </a:r>
            <a:r>
              <a:rPr lang="da-DK" i="1" dirty="0"/>
              <a:t> Lies </a:t>
            </a:r>
            <a:r>
              <a:rPr lang="da-DK" i="1" dirty="0" err="1"/>
              <a:t>Beneath</a:t>
            </a:r>
            <a:endParaRPr lang="da-DK" dirty="0"/>
          </a:p>
          <a:p>
            <a:r>
              <a:rPr lang="da-DK" dirty="0"/>
              <a:t>Fantasy med tydelige </a:t>
            </a:r>
            <a:r>
              <a:rPr lang="da-DK" dirty="0" err="1"/>
              <a:t>horrorelementer</a:t>
            </a:r>
            <a:r>
              <a:rPr lang="da-DK" dirty="0"/>
              <a:t>: </a:t>
            </a:r>
            <a:r>
              <a:rPr lang="da-DK" i="1" dirty="0"/>
              <a:t>The Lord of the Rings, Harry Potter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0719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 væsentligste spørgsmål</a:t>
            </a:r>
            <a:br>
              <a:rPr lang="da-DK" dirty="0"/>
            </a:br>
            <a:r>
              <a:rPr lang="da-DK" dirty="0"/>
              <a:t>til produktion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Hvilken type </a:t>
            </a:r>
            <a:r>
              <a:rPr lang="da-DK" dirty="0" err="1"/>
              <a:t>horror</a:t>
            </a:r>
            <a:r>
              <a:rPr lang="da-DK" dirty="0"/>
              <a:t> vil vi lave?</a:t>
            </a:r>
          </a:p>
          <a:p>
            <a:pPr lvl="1"/>
            <a:r>
              <a:rPr lang="da-DK" dirty="0"/>
              <a:t>Dæmonisk </a:t>
            </a:r>
            <a:r>
              <a:rPr lang="da-DK" dirty="0">
                <a:sym typeface="Wingdings"/>
              </a:rPr>
              <a:t> overnaturlige elementer + genoprettelse af normalitet</a:t>
            </a:r>
          </a:p>
          <a:p>
            <a:pPr lvl="1"/>
            <a:r>
              <a:rPr lang="da-DK" dirty="0"/>
              <a:t>Videnskabeligt </a:t>
            </a:r>
            <a:r>
              <a:rPr lang="da-DK" dirty="0">
                <a:sym typeface="Wingdings"/>
              </a:rPr>
              <a:t> viden/videnskab i centrum + tre forsk. versioner</a:t>
            </a:r>
          </a:p>
          <a:p>
            <a:pPr lvl="1"/>
            <a:r>
              <a:rPr lang="da-DK" dirty="0"/>
              <a:t>Psykologisk </a:t>
            </a:r>
            <a:r>
              <a:rPr lang="da-DK" dirty="0">
                <a:sym typeface="Wingdings"/>
              </a:rPr>
              <a:t> realisme, det ”forskruede” sind + angstfyldte situationer</a:t>
            </a:r>
          </a:p>
          <a:p>
            <a:pPr lvl="1"/>
            <a:r>
              <a:rPr lang="da-DK" dirty="0"/>
              <a:t>Fysisk </a:t>
            </a:r>
            <a:r>
              <a:rPr lang="da-DK" dirty="0">
                <a:sym typeface="Wingdings"/>
              </a:rPr>
              <a:t> kroppen, overdrevne effekter</a:t>
            </a:r>
          </a:p>
          <a:p>
            <a:pPr lvl="1"/>
            <a:r>
              <a:rPr lang="da-DK" dirty="0">
                <a:sym typeface="Wingdings"/>
              </a:rPr>
              <a:t>Teenagegys  identitetsspørgsmål + final </a:t>
            </a:r>
            <a:r>
              <a:rPr lang="da-DK" dirty="0" err="1">
                <a:sym typeface="Wingdings"/>
              </a:rPr>
              <a:t>girl</a:t>
            </a:r>
            <a:endParaRPr lang="da-DK" dirty="0">
              <a:sym typeface="Wingdings"/>
            </a:endParaRPr>
          </a:p>
          <a:p>
            <a:pPr lvl="1"/>
            <a:r>
              <a:rPr lang="da-DK" dirty="0">
                <a:sym typeface="Wingdings"/>
              </a:rPr>
              <a:t>Hybridform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1824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 væsentligste spørgsmål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/>
              <a:t>Hvor findes det uhyggelige?</a:t>
            </a:r>
          </a:p>
          <a:p>
            <a:pPr lvl="1"/>
            <a:r>
              <a:rPr lang="da-DK" dirty="0"/>
              <a:t>I hjemmet?</a:t>
            </a:r>
          </a:p>
          <a:p>
            <a:pPr lvl="1"/>
            <a:r>
              <a:rPr lang="da-DK" dirty="0"/>
              <a:t>I det fremmede?</a:t>
            </a:r>
          </a:p>
          <a:p>
            <a:pPr lvl="1"/>
            <a:r>
              <a:rPr lang="da-DK" dirty="0"/>
              <a:t>I sindet?</a:t>
            </a:r>
          </a:p>
          <a:p>
            <a:pPr lvl="1"/>
            <a:r>
              <a:rPr lang="da-DK" dirty="0"/>
              <a:t>I det ydre rum?</a:t>
            </a:r>
          </a:p>
          <a:p>
            <a:pPr lvl="1"/>
            <a:r>
              <a:rPr lang="da-DK" dirty="0"/>
              <a:t>I mørket?</a:t>
            </a:r>
          </a:p>
          <a:p>
            <a:r>
              <a:rPr lang="da-DK" dirty="0"/>
              <a:t>Hvad er reglerne for universet? </a:t>
            </a:r>
          </a:p>
          <a:p>
            <a:pPr lvl="1"/>
            <a:r>
              <a:rPr lang="da-DK" dirty="0"/>
              <a:t>Etablér dem og hold dem.</a:t>
            </a:r>
          </a:p>
          <a:p>
            <a:r>
              <a:rPr lang="da-DK" dirty="0"/>
              <a:t>Hvem er hovedpersonen, og hvad er på spil for hende/ham?</a:t>
            </a:r>
          </a:p>
          <a:p>
            <a:r>
              <a:rPr lang="da-DK" dirty="0"/>
              <a:t>Hvad symboliserer ”monsteret”?</a:t>
            </a:r>
          </a:p>
        </p:txBody>
      </p:sp>
    </p:spTree>
    <p:extLst>
      <p:ext uri="{BB962C8B-B14F-4D97-AF65-F5344CB8AC3E}">
        <p14:creationId xmlns:p14="http://schemas.microsoft.com/office/powerpoint/2010/main" val="366244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en subgenre?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Genre = paraplybegreb</a:t>
            </a:r>
          </a:p>
          <a:p>
            <a:r>
              <a:rPr lang="da-DK" dirty="0" err="1"/>
              <a:t>Udgreninger</a:t>
            </a:r>
            <a:endParaRPr lang="da-DK" dirty="0"/>
          </a:p>
          <a:p>
            <a:r>
              <a:rPr lang="da-DK" dirty="0"/>
              <a:t>Hvert sit regelsæt</a:t>
            </a:r>
          </a:p>
          <a:p>
            <a:r>
              <a:rPr lang="da-DK" dirty="0"/>
              <a:t>Hvert sin tematik</a:t>
            </a:r>
          </a:p>
        </p:txBody>
      </p:sp>
    </p:spTree>
    <p:extLst>
      <p:ext uri="{BB962C8B-B14F-4D97-AF65-F5344CB8AC3E}">
        <p14:creationId xmlns:p14="http://schemas.microsoft.com/office/powerpoint/2010/main" val="4211349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Det dæmoniske gys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/>
              <a:t>Overnaturlige kræfter el. monstre</a:t>
            </a:r>
            <a:endParaRPr lang="en-US" dirty="0"/>
          </a:p>
          <a:p>
            <a:r>
              <a:rPr lang="da-DK" dirty="0"/>
              <a:t>Naturligt vs. overnaturligt</a:t>
            </a:r>
            <a:endParaRPr lang="en-US" dirty="0"/>
          </a:p>
          <a:p>
            <a:r>
              <a:rPr lang="da-DK" dirty="0"/>
              <a:t>Monstret repræsenterer ofte ”farlig” seksualitet</a:t>
            </a:r>
            <a:endParaRPr lang="en-US" dirty="0"/>
          </a:p>
          <a:p>
            <a:r>
              <a:rPr lang="da-DK" dirty="0"/>
              <a:t>Den dæmoniske invasion af kroppen (besættelse, transformation) symboliserer det irrationelle, seksualiteten og vanviddet, der angriber individet og samfundets kerne – familien</a:t>
            </a:r>
            <a:endParaRPr lang="en-US" dirty="0"/>
          </a:p>
          <a:p>
            <a:r>
              <a:rPr lang="da-DK" dirty="0"/>
              <a:t>Den ydre kamp ml. godt og ondt er ofte også en indre kamp ml. fornuft og seksualitet (Freud)</a:t>
            </a:r>
            <a:endParaRPr lang="en-US" dirty="0"/>
          </a:p>
          <a:p>
            <a:r>
              <a:rPr lang="da-DK" dirty="0"/>
              <a:t>Det onde bliver oftest udryddet og normaliteten genoprettet</a:t>
            </a:r>
          </a:p>
          <a:p>
            <a:r>
              <a:rPr lang="da-DK" i="1" dirty="0"/>
              <a:t>The </a:t>
            </a:r>
            <a:r>
              <a:rPr lang="da-DK" i="1" dirty="0" err="1"/>
              <a:t>Exorcist</a:t>
            </a:r>
            <a:r>
              <a:rPr lang="da-DK" dirty="0"/>
              <a:t>, </a:t>
            </a:r>
            <a:r>
              <a:rPr lang="da-DK" i="1" dirty="0"/>
              <a:t>Carrie</a:t>
            </a:r>
            <a:endParaRPr lang="en-US" i="1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0726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Det dæmoniske gys</a:t>
            </a:r>
          </a:p>
        </p:txBody>
      </p:sp>
      <p:pic>
        <p:nvPicPr>
          <p:cNvPr id="4" name="Billede 3" descr="tumblr_ksd59pMF8T1qzhiqwo1_128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96" y="3339258"/>
            <a:ext cx="5230021" cy="2941887"/>
          </a:xfrm>
          <a:prstGeom prst="rect">
            <a:avLst/>
          </a:prstGeom>
        </p:spPr>
      </p:pic>
      <p:pic>
        <p:nvPicPr>
          <p:cNvPr id="5" name="Billede 4" descr="2c497-rosemary-s-baby-screencaps-horror-movies-3308361-853-48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201" y="1494990"/>
            <a:ext cx="5102001" cy="287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94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Det videnskabelige gys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Viden og videnskab spiller en vigtig rolle</a:t>
            </a:r>
            <a:endParaRPr lang="en-US" dirty="0"/>
          </a:p>
          <a:p>
            <a:r>
              <a:rPr lang="da-DK" dirty="0"/>
              <a:t>3 versioner:</a:t>
            </a:r>
            <a:endParaRPr lang="en-US" dirty="0"/>
          </a:p>
          <a:p>
            <a:pPr lvl="1">
              <a:buFont typeface="+mj-lt"/>
              <a:buAutoNum type="arabicPeriod"/>
            </a:pPr>
            <a:r>
              <a:rPr lang="da-DK" dirty="0"/>
              <a:t>Historien om videnskabsmanden, eksperimentet, monstret og katastrofen – ofte en splittelse ml. intellekt og drift (</a:t>
            </a:r>
            <a:r>
              <a:rPr lang="da-DK" i="1" dirty="0"/>
              <a:t>Frankenstein, Dr. </a:t>
            </a:r>
            <a:r>
              <a:rPr lang="da-DK" i="1" dirty="0" err="1"/>
              <a:t>Jekyll</a:t>
            </a:r>
            <a:r>
              <a:rPr lang="da-DK" i="1" dirty="0"/>
              <a:t> &amp; Mr. Hyde</a:t>
            </a:r>
            <a:r>
              <a:rPr lang="da-DK" dirty="0"/>
              <a:t>)</a:t>
            </a:r>
            <a:endParaRPr lang="en-US" dirty="0"/>
          </a:p>
          <a:p>
            <a:pPr lvl="1">
              <a:buFont typeface="+mj-lt"/>
              <a:buAutoNum type="arabicPeriod"/>
            </a:pPr>
            <a:r>
              <a:rPr lang="da-DK" dirty="0"/>
              <a:t>Historien om den tro kopi af mennesket – monstre uden motiver, karakter el. personlighed – kan være en robot, et menneskeskabt væsen eller en </a:t>
            </a:r>
            <a:r>
              <a:rPr lang="da-DK" dirty="0" err="1"/>
              <a:t>alien</a:t>
            </a:r>
            <a:r>
              <a:rPr lang="da-DK" dirty="0"/>
              <a:t> (</a:t>
            </a:r>
            <a:r>
              <a:rPr lang="da-DK" i="1" dirty="0"/>
              <a:t>Invasion of the Body </a:t>
            </a:r>
            <a:r>
              <a:rPr lang="da-DK" i="1" dirty="0" err="1"/>
              <a:t>Snatchers</a:t>
            </a:r>
            <a:r>
              <a:rPr lang="da-DK" dirty="0"/>
              <a:t>)</a:t>
            </a:r>
            <a:endParaRPr lang="en-US" dirty="0"/>
          </a:p>
          <a:p>
            <a:pPr lvl="1">
              <a:buFont typeface="+mj-lt"/>
              <a:buAutoNum type="arabicPeriod"/>
            </a:pPr>
            <a:r>
              <a:rPr lang="da-DK" dirty="0"/>
              <a:t>Monsterinvasion fra rummet</a:t>
            </a:r>
            <a:r>
              <a:rPr lang="en-US" dirty="0"/>
              <a:t> (</a:t>
            </a:r>
            <a:r>
              <a:rPr lang="en-US" i="1" dirty="0"/>
              <a:t>War of the Worlds</a:t>
            </a:r>
            <a:r>
              <a:rPr lang="en-US" dirty="0"/>
              <a:t>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73250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Det videnskabelige gys</a:t>
            </a:r>
          </a:p>
        </p:txBody>
      </p:sp>
      <p:pic>
        <p:nvPicPr>
          <p:cNvPr id="4" name="Billede 3" descr="tumblr_ndknvp4FHy1sk0xezo1_5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584719"/>
            <a:ext cx="63500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62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Det psykologiske gys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a-DK" dirty="0"/>
              <a:t>En realistisk genre, der ligger tæt på krimien/thrilleren</a:t>
            </a:r>
            <a:endParaRPr lang="en-US" dirty="0"/>
          </a:p>
          <a:p>
            <a:r>
              <a:rPr lang="da-DK" dirty="0"/>
              <a:t>Ikke fokus på opklaring af mord – mere på at skabe angstfyldte og skræmmende situationer</a:t>
            </a:r>
            <a:endParaRPr lang="en-US" dirty="0"/>
          </a:p>
          <a:p>
            <a:r>
              <a:rPr lang="da-DK" dirty="0"/>
              <a:t>Beskriver mennesker med psykologiske defekter</a:t>
            </a:r>
            <a:endParaRPr lang="en-US" dirty="0"/>
          </a:p>
          <a:p>
            <a:r>
              <a:rPr lang="da-DK" dirty="0"/>
              <a:t>Monstret er psykotisk, tilhører tit en ”familie”</a:t>
            </a:r>
            <a:endParaRPr lang="en-US" dirty="0"/>
          </a:p>
          <a:p>
            <a:r>
              <a:rPr lang="da-DK" dirty="0"/>
              <a:t>Psykopaten er ikke et ondt monster, men en blanding af god/ond, normal/sindssyg, skyldig/uskyldig</a:t>
            </a:r>
            <a:endParaRPr lang="en-US" dirty="0"/>
          </a:p>
          <a:p>
            <a:r>
              <a:rPr lang="da-DK" dirty="0"/>
              <a:t>Generelt ikke så mange fysiske effekter</a:t>
            </a:r>
            <a:endParaRPr lang="en-US" dirty="0"/>
          </a:p>
          <a:p>
            <a:r>
              <a:rPr lang="da-DK" dirty="0"/>
              <a:t>Påvirket af psykoanalysen</a:t>
            </a:r>
            <a:r>
              <a:rPr lang="en-US" dirty="0"/>
              <a:t> </a:t>
            </a:r>
          </a:p>
          <a:p>
            <a:r>
              <a:rPr lang="da-DK" i="1" dirty="0" err="1"/>
              <a:t>Rosemary’s</a:t>
            </a:r>
            <a:r>
              <a:rPr lang="da-DK" i="1" dirty="0"/>
              <a:t> Baby</a:t>
            </a:r>
            <a:r>
              <a:rPr lang="da-DK" dirty="0"/>
              <a:t>, </a:t>
            </a:r>
            <a:r>
              <a:rPr lang="da-DK" i="1" dirty="0"/>
              <a:t>The </a:t>
            </a:r>
            <a:r>
              <a:rPr lang="da-DK" i="1" dirty="0" err="1"/>
              <a:t>Silence</a:t>
            </a:r>
            <a:r>
              <a:rPr lang="da-DK" i="1" dirty="0"/>
              <a:t> of the Lambs (”Ondskabens øjne”)</a:t>
            </a:r>
          </a:p>
        </p:txBody>
      </p:sp>
    </p:spTree>
    <p:extLst>
      <p:ext uri="{BB962C8B-B14F-4D97-AF65-F5344CB8AC3E}">
        <p14:creationId xmlns:p14="http://schemas.microsoft.com/office/powerpoint/2010/main" val="2742809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Det psykologiske gys</a:t>
            </a:r>
          </a:p>
        </p:txBody>
      </p:sp>
      <p:pic>
        <p:nvPicPr>
          <p:cNvPr id="5" name="Billede 4" descr="anthony-hopkins-as-dr-hannibal-lecter-i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48" y="1956514"/>
            <a:ext cx="7286865" cy="39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45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Det fysiske gys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/>
              <a:t>Film med realistiske, udpenslede scener af blodig lemlæstelse og død</a:t>
            </a:r>
            <a:endParaRPr lang="en-US" dirty="0"/>
          </a:p>
          <a:p>
            <a:r>
              <a:rPr lang="da-DK" dirty="0"/>
              <a:t>Prøver at frembringe væmmelse/kvalme, krænke publikum ved at overskride (kroppens) grænser</a:t>
            </a:r>
            <a:endParaRPr lang="en-US" dirty="0"/>
          </a:p>
          <a:p>
            <a:r>
              <a:rPr lang="da-DK" dirty="0"/>
              <a:t>Kroppen er i fokus og lemlæstelse (og effekterne) er vigtigere end handlingen</a:t>
            </a:r>
            <a:endParaRPr lang="en-US" dirty="0"/>
          </a:p>
          <a:p>
            <a:r>
              <a:rPr lang="da-DK" dirty="0"/>
              <a:t>Ofte overdrevne effekter (med blodige splattereffekter i centrum)</a:t>
            </a:r>
            <a:endParaRPr lang="en-US" dirty="0"/>
          </a:p>
          <a:p>
            <a:r>
              <a:rPr lang="da-DK" dirty="0"/>
              <a:t>En konsekvens af mindre filmcensur i 1960’erne</a:t>
            </a:r>
            <a:endParaRPr lang="en-US" dirty="0"/>
          </a:p>
          <a:p>
            <a:r>
              <a:rPr lang="da-DK" i="1" dirty="0"/>
              <a:t>The Texas </a:t>
            </a:r>
            <a:r>
              <a:rPr lang="da-DK" i="1" dirty="0" err="1"/>
              <a:t>Chainsaw</a:t>
            </a:r>
            <a:r>
              <a:rPr lang="da-DK" i="1" dirty="0"/>
              <a:t> Massacre</a:t>
            </a:r>
            <a:r>
              <a:rPr lang="da-DK" dirty="0"/>
              <a:t>, </a:t>
            </a:r>
            <a:r>
              <a:rPr lang="da-DK" i="1" dirty="0" err="1"/>
              <a:t>Saw</a:t>
            </a:r>
            <a:r>
              <a:rPr lang="da-DK" dirty="0"/>
              <a:t>, </a:t>
            </a:r>
            <a:r>
              <a:rPr lang="da-DK" i="1" dirty="0" err="1"/>
              <a:t>Hostel</a:t>
            </a:r>
            <a:endParaRPr lang="da-DK" i="1" dirty="0"/>
          </a:p>
        </p:txBody>
      </p:sp>
    </p:spTree>
    <p:extLst>
      <p:ext uri="{BB962C8B-B14F-4D97-AF65-F5344CB8AC3E}">
        <p14:creationId xmlns:p14="http://schemas.microsoft.com/office/powerpoint/2010/main" val="11450958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Blækhus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Blækhus.thmx</Template>
  <TotalTime>137</TotalTime>
  <Words>696</Words>
  <Application>Microsoft Office PowerPoint</Application>
  <PresentationFormat>Skærmshow (4:3)</PresentationFormat>
  <Paragraphs>84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0" baseType="lpstr">
      <vt:lpstr>Goudy Old Style</vt:lpstr>
      <vt:lpstr>Impact</vt:lpstr>
      <vt:lpstr>Rockwell</vt:lpstr>
      <vt:lpstr>Blækhus</vt:lpstr>
      <vt:lpstr>Horror - subgenrer</vt:lpstr>
      <vt:lpstr>Hvad er en subgenre?</vt:lpstr>
      <vt:lpstr>Det dæmoniske gys</vt:lpstr>
      <vt:lpstr>Det dæmoniske gys</vt:lpstr>
      <vt:lpstr>Det videnskabelige gys</vt:lpstr>
      <vt:lpstr>Det videnskabelige gys</vt:lpstr>
      <vt:lpstr>Det psykologiske gys</vt:lpstr>
      <vt:lpstr>Det psykologiske gys</vt:lpstr>
      <vt:lpstr>Det fysiske gys</vt:lpstr>
      <vt:lpstr>Det fysiske gys</vt:lpstr>
      <vt:lpstr>Teenagegyset</vt:lpstr>
      <vt:lpstr>Teenagegyset</vt:lpstr>
      <vt:lpstr>Monstre og symbolik</vt:lpstr>
      <vt:lpstr>Hybridformer</vt:lpstr>
      <vt:lpstr>De væsentligste spørgsmål til produktion</vt:lpstr>
      <vt:lpstr>De væsentligste spørgsmål</vt:lpstr>
    </vt:vector>
  </TitlesOfParts>
  <Company>Egedal Gymnasium &amp; HF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Horror - subgenrer</dc:title>
  <dc:creator>Kasper Tornbjerg</dc:creator>
  <cp:lastModifiedBy>Pia Bjerre</cp:lastModifiedBy>
  <cp:revision>11</cp:revision>
  <dcterms:created xsi:type="dcterms:W3CDTF">2016-04-19T09:19:48Z</dcterms:created>
  <dcterms:modified xsi:type="dcterms:W3CDTF">2021-11-22T11:41:20Z</dcterms:modified>
</cp:coreProperties>
</file>