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58" r:id="rId5"/>
    <p:sldId id="259" r:id="rId6"/>
    <p:sldId id="261" r:id="rId7"/>
    <p:sldId id="262" r:id="rId8"/>
    <p:sldId id="264" r:id="rId9"/>
    <p:sldId id="263" r:id="rId10"/>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04" d="100"/>
          <a:sy n="104" d="100"/>
        </p:scale>
        <p:origin x="144" y="4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a-DK"/>
              <a:t>Klik for at redigere i master</a:t>
            </a:r>
          </a:p>
        </p:txBody>
      </p:sp>
      <p:sp>
        <p:nvSpPr>
          <p:cNvPr id="3" name="U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i master</a:t>
            </a:r>
          </a:p>
        </p:txBody>
      </p:sp>
      <p:sp>
        <p:nvSpPr>
          <p:cNvPr id="4" name="Pladsholder til dato 3"/>
          <p:cNvSpPr>
            <a:spLocks noGrp="1"/>
          </p:cNvSpPr>
          <p:nvPr>
            <p:ph type="dt" sz="half" idx="10"/>
          </p:nvPr>
        </p:nvSpPr>
        <p:spPr/>
        <p:txBody>
          <a:bodyPr/>
          <a:lstStyle/>
          <a:p>
            <a:fld id="{6F285873-725D-467F-AD9E-9E0273BDD92C}" type="datetimeFigureOut">
              <a:rPr lang="da-DK" smtClean="0"/>
              <a:t>09-11-2022</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2810D974-9593-436C-8026-C2004489F66B}" type="slidenum">
              <a:rPr lang="da-DK" smtClean="0"/>
              <a:t>‹nr.›</a:t>
            </a:fld>
            <a:endParaRPr lang="da-DK"/>
          </a:p>
        </p:txBody>
      </p:sp>
    </p:spTree>
    <p:extLst>
      <p:ext uri="{BB962C8B-B14F-4D97-AF65-F5344CB8AC3E}">
        <p14:creationId xmlns:p14="http://schemas.microsoft.com/office/powerpoint/2010/main" val="13167822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lodret titel 2"/>
          <p:cNvSpPr>
            <a:spLocks noGrp="1"/>
          </p:cNvSpPr>
          <p:nvPr>
            <p:ph type="body" orient="vert" idx="1"/>
          </p:nvPr>
        </p:nvSpPr>
        <p:spPr/>
        <p:txBody>
          <a:bodyPr vert="eaVert"/>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6F285873-725D-467F-AD9E-9E0273BDD92C}" type="datetimeFigureOut">
              <a:rPr lang="da-DK" smtClean="0"/>
              <a:t>09-11-2022</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2810D974-9593-436C-8026-C2004489F66B}" type="slidenum">
              <a:rPr lang="da-DK" smtClean="0"/>
              <a:t>‹nr.›</a:t>
            </a:fld>
            <a:endParaRPr lang="da-DK"/>
          </a:p>
        </p:txBody>
      </p:sp>
    </p:spTree>
    <p:extLst>
      <p:ext uri="{BB962C8B-B14F-4D97-AF65-F5344CB8AC3E}">
        <p14:creationId xmlns:p14="http://schemas.microsoft.com/office/powerpoint/2010/main" val="40271433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8724900" y="365125"/>
            <a:ext cx="2628900" cy="5811838"/>
          </a:xfrm>
        </p:spPr>
        <p:txBody>
          <a:bodyPr vert="eaVert"/>
          <a:lstStyle/>
          <a:p>
            <a:r>
              <a:rPr lang="da-DK"/>
              <a:t>Klik for at redigere i master</a:t>
            </a:r>
          </a:p>
        </p:txBody>
      </p:sp>
      <p:sp>
        <p:nvSpPr>
          <p:cNvPr id="3" name="Pladsholder til lodret titel 2"/>
          <p:cNvSpPr>
            <a:spLocks noGrp="1"/>
          </p:cNvSpPr>
          <p:nvPr>
            <p:ph type="body" orient="vert" idx="1"/>
          </p:nvPr>
        </p:nvSpPr>
        <p:spPr>
          <a:xfrm>
            <a:off x="838200" y="365125"/>
            <a:ext cx="7734300" cy="5811838"/>
          </a:xfrm>
        </p:spPr>
        <p:txBody>
          <a:bodyPr vert="eaVert"/>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6F285873-725D-467F-AD9E-9E0273BDD92C}" type="datetimeFigureOut">
              <a:rPr lang="da-DK" smtClean="0"/>
              <a:t>09-11-2022</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2810D974-9593-436C-8026-C2004489F66B}" type="slidenum">
              <a:rPr lang="da-DK" smtClean="0"/>
              <a:t>‹nr.›</a:t>
            </a:fld>
            <a:endParaRPr lang="da-DK"/>
          </a:p>
        </p:txBody>
      </p:sp>
    </p:spTree>
    <p:extLst>
      <p:ext uri="{BB962C8B-B14F-4D97-AF65-F5344CB8AC3E}">
        <p14:creationId xmlns:p14="http://schemas.microsoft.com/office/powerpoint/2010/main" val="2996236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indhold 2"/>
          <p:cNvSpPr>
            <a:spLocks noGrp="1"/>
          </p:cNvSpPr>
          <p:nvPr>
            <p:ph idx="1"/>
          </p:nvPr>
        </p:nvSpPr>
        <p:spPr/>
        <p:txBody>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6F285873-725D-467F-AD9E-9E0273BDD92C}" type="datetimeFigureOut">
              <a:rPr lang="da-DK" smtClean="0"/>
              <a:t>09-11-2022</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2810D974-9593-436C-8026-C2004489F66B}" type="slidenum">
              <a:rPr lang="da-DK" smtClean="0"/>
              <a:t>‹nr.›</a:t>
            </a:fld>
            <a:endParaRPr lang="da-DK"/>
          </a:p>
        </p:txBody>
      </p:sp>
    </p:spTree>
    <p:extLst>
      <p:ext uri="{BB962C8B-B14F-4D97-AF65-F5344CB8AC3E}">
        <p14:creationId xmlns:p14="http://schemas.microsoft.com/office/powerpoint/2010/main" val="793434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a-DK"/>
              <a:t>Klik for at redigere i master</a:t>
            </a:r>
          </a:p>
        </p:txBody>
      </p:sp>
      <p:sp>
        <p:nvSpPr>
          <p:cNvPr id="3" name="Pladsholder til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Klik for at redigere i master</a:t>
            </a:r>
          </a:p>
        </p:txBody>
      </p:sp>
      <p:sp>
        <p:nvSpPr>
          <p:cNvPr id="4" name="Pladsholder til dato 3"/>
          <p:cNvSpPr>
            <a:spLocks noGrp="1"/>
          </p:cNvSpPr>
          <p:nvPr>
            <p:ph type="dt" sz="half" idx="10"/>
          </p:nvPr>
        </p:nvSpPr>
        <p:spPr/>
        <p:txBody>
          <a:bodyPr/>
          <a:lstStyle/>
          <a:p>
            <a:fld id="{6F285873-725D-467F-AD9E-9E0273BDD92C}" type="datetimeFigureOut">
              <a:rPr lang="da-DK" smtClean="0"/>
              <a:t>09-11-2022</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2810D974-9593-436C-8026-C2004489F66B}" type="slidenum">
              <a:rPr lang="da-DK" smtClean="0"/>
              <a:t>‹nr.›</a:t>
            </a:fld>
            <a:endParaRPr lang="da-DK"/>
          </a:p>
        </p:txBody>
      </p:sp>
    </p:spTree>
    <p:extLst>
      <p:ext uri="{BB962C8B-B14F-4D97-AF65-F5344CB8AC3E}">
        <p14:creationId xmlns:p14="http://schemas.microsoft.com/office/powerpoint/2010/main" val="17510558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indhold 2"/>
          <p:cNvSpPr>
            <a:spLocks noGrp="1"/>
          </p:cNvSpPr>
          <p:nvPr>
            <p:ph sz="half" idx="1"/>
          </p:nvPr>
        </p:nvSpPr>
        <p:spPr>
          <a:xfrm>
            <a:off x="838200" y="1825625"/>
            <a:ext cx="5181600" cy="4351338"/>
          </a:xfrm>
        </p:spPr>
        <p:txBody>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p:cNvSpPr>
            <a:spLocks noGrp="1"/>
          </p:cNvSpPr>
          <p:nvPr>
            <p:ph sz="half" idx="2"/>
          </p:nvPr>
        </p:nvSpPr>
        <p:spPr>
          <a:xfrm>
            <a:off x="6172200" y="1825625"/>
            <a:ext cx="5181600" cy="4351338"/>
          </a:xfrm>
        </p:spPr>
        <p:txBody>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p:cNvSpPr>
            <a:spLocks noGrp="1"/>
          </p:cNvSpPr>
          <p:nvPr>
            <p:ph type="dt" sz="half" idx="10"/>
          </p:nvPr>
        </p:nvSpPr>
        <p:spPr/>
        <p:txBody>
          <a:bodyPr/>
          <a:lstStyle/>
          <a:p>
            <a:fld id="{6F285873-725D-467F-AD9E-9E0273BDD92C}" type="datetimeFigureOut">
              <a:rPr lang="da-DK" smtClean="0"/>
              <a:t>09-11-2022</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slidenummer 6"/>
          <p:cNvSpPr>
            <a:spLocks noGrp="1"/>
          </p:cNvSpPr>
          <p:nvPr>
            <p:ph type="sldNum" sz="quarter" idx="12"/>
          </p:nvPr>
        </p:nvSpPr>
        <p:spPr/>
        <p:txBody>
          <a:bodyPr/>
          <a:lstStyle/>
          <a:p>
            <a:fld id="{2810D974-9593-436C-8026-C2004489F66B}" type="slidenum">
              <a:rPr lang="da-DK" smtClean="0"/>
              <a:t>‹nr.›</a:t>
            </a:fld>
            <a:endParaRPr lang="da-DK"/>
          </a:p>
        </p:txBody>
      </p:sp>
    </p:spTree>
    <p:extLst>
      <p:ext uri="{BB962C8B-B14F-4D97-AF65-F5344CB8AC3E}">
        <p14:creationId xmlns:p14="http://schemas.microsoft.com/office/powerpoint/2010/main" val="602004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a-DK"/>
              <a:t>Klik for at redigere i master</a:t>
            </a:r>
          </a:p>
        </p:txBody>
      </p:sp>
      <p:sp>
        <p:nvSpPr>
          <p:cNvPr id="3" name="Pladsholder til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i master</a:t>
            </a:r>
          </a:p>
        </p:txBody>
      </p:sp>
      <p:sp>
        <p:nvSpPr>
          <p:cNvPr id="4" name="Pladsholder til indhold 3"/>
          <p:cNvSpPr>
            <a:spLocks noGrp="1"/>
          </p:cNvSpPr>
          <p:nvPr>
            <p:ph sz="half" idx="2"/>
          </p:nvPr>
        </p:nvSpPr>
        <p:spPr>
          <a:xfrm>
            <a:off x="839788" y="2505075"/>
            <a:ext cx="5157787" cy="3684588"/>
          </a:xfrm>
        </p:spPr>
        <p:txBody>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i master</a:t>
            </a:r>
          </a:p>
        </p:txBody>
      </p:sp>
      <p:sp>
        <p:nvSpPr>
          <p:cNvPr id="6" name="Pladsholder til indhold 5"/>
          <p:cNvSpPr>
            <a:spLocks noGrp="1"/>
          </p:cNvSpPr>
          <p:nvPr>
            <p:ph sz="quarter" idx="4"/>
          </p:nvPr>
        </p:nvSpPr>
        <p:spPr>
          <a:xfrm>
            <a:off x="6172200" y="2505075"/>
            <a:ext cx="5183188" cy="3684588"/>
          </a:xfrm>
        </p:spPr>
        <p:txBody>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p:cNvSpPr>
            <a:spLocks noGrp="1"/>
          </p:cNvSpPr>
          <p:nvPr>
            <p:ph type="dt" sz="half" idx="10"/>
          </p:nvPr>
        </p:nvSpPr>
        <p:spPr/>
        <p:txBody>
          <a:bodyPr/>
          <a:lstStyle/>
          <a:p>
            <a:fld id="{6F285873-725D-467F-AD9E-9E0273BDD92C}" type="datetimeFigureOut">
              <a:rPr lang="da-DK" smtClean="0"/>
              <a:t>09-11-2022</a:t>
            </a:fld>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slidenummer 8"/>
          <p:cNvSpPr>
            <a:spLocks noGrp="1"/>
          </p:cNvSpPr>
          <p:nvPr>
            <p:ph type="sldNum" sz="quarter" idx="12"/>
          </p:nvPr>
        </p:nvSpPr>
        <p:spPr/>
        <p:txBody>
          <a:bodyPr/>
          <a:lstStyle/>
          <a:p>
            <a:fld id="{2810D974-9593-436C-8026-C2004489F66B}" type="slidenum">
              <a:rPr lang="da-DK" smtClean="0"/>
              <a:t>‹nr.›</a:t>
            </a:fld>
            <a:endParaRPr lang="da-DK"/>
          </a:p>
        </p:txBody>
      </p:sp>
    </p:spTree>
    <p:extLst>
      <p:ext uri="{BB962C8B-B14F-4D97-AF65-F5344CB8AC3E}">
        <p14:creationId xmlns:p14="http://schemas.microsoft.com/office/powerpoint/2010/main" val="3511277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dato 2"/>
          <p:cNvSpPr>
            <a:spLocks noGrp="1"/>
          </p:cNvSpPr>
          <p:nvPr>
            <p:ph type="dt" sz="half" idx="10"/>
          </p:nvPr>
        </p:nvSpPr>
        <p:spPr/>
        <p:txBody>
          <a:bodyPr/>
          <a:lstStyle/>
          <a:p>
            <a:fld id="{6F285873-725D-467F-AD9E-9E0273BDD92C}" type="datetimeFigureOut">
              <a:rPr lang="da-DK" smtClean="0"/>
              <a:t>09-11-2022</a:t>
            </a:fld>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slidenummer 4"/>
          <p:cNvSpPr>
            <a:spLocks noGrp="1"/>
          </p:cNvSpPr>
          <p:nvPr>
            <p:ph type="sldNum" sz="quarter" idx="12"/>
          </p:nvPr>
        </p:nvSpPr>
        <p:spPr/>
        <p:txBody>
          <a:bodyPr/>
          <a:lstStyle/>
          <a:p>
            <a:fld id="{2810D974-9593-436C-8026-C2004489F66B}" type="slidenum">
              <a:rPr lang="da-DK" smtClean="0"/>
              <a:t>‹nr.›</a:t>
            </a:fld>
            <a:endParaRPr lang="da-DK"/>
          </a:p>
        </p:txBody>
      </p:sp>
    </p:spTree>
    <p:extLst>
      <p:ext uri="{BB962C8B-B14F-4D97-AF65-F5344CB8AC3E}">
        <p14:creationId xmlns:p14="http://schemas.microsoft.com/office/powerpoint/2010/main" val="924481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6F285873-725D-467F-AD9E-9E0273BDD92C}" type="datetimeFigureOut">
              <a:rPr lang="da-DK" smtClean="0"/>
              <a:t>09-11-2022</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slidenummer 3"/>
          <p:cNvSpPr>
            <a:spLocks noGrp="1"/>
          </p:cNvSpPr>
          <p:nvPr>
            <p:ph type="sldNum" sz="quarter" idx="12"/>
          </p:nvPr>
        </p:nvSpPr>
        <p:spPr/>
        <p:txBody>
          <a:bodyPr/>
          <a:lstStyle/>
          <a:p>
            <a:fld id="{2810D974-9593-436C-8026-C2004489F66B}" type="slidenum">
              <a:rPr lang="da-DK" smtClean="0"/>
              <a:t>‹nr.›</a:t>
            </a:fld>
            <a:endParaRPr lang="da-DK"/>
          </a:p>
        </p:txBody>
      </p:sp>
    </p:spTree>
    <p:extLst>
      <p:ext uri="{BB962C8B-B14F-4D97-AF65-F5344CB8AC3E}">
        <p14:creationId xmlns:p14="http://schemas.microsoft.com/office/powerpoint/2010/main" val="24208734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a-DK"/>
              <a:t>Klik for at redigere i master</a:t>
            </a:r>
          </a:p>
        </p:txBody>
      </p:sp>
      <p:sp>
        <p:nvSpPr>
          <p:cNvPr id="3" name="Pladsholder til indhol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i master</a:t>
            </a:r>
          </a:p>
        </p:txBody>
      </p:sp>
      <p:sp>
        <p:nvSpPr>
          <p:cNvPr id="5" name="Pladsholder til dato 4"/>
          <p:cNvSpPr>
            <a:spLocks noGrp="1"/>
          </p:cNvSpPr>
          <p:nvPr>
            <p:ph type="dt" sz="half" idx="10"/>
          </p:nvPr>
        </p:nvSpPr>
        <p:spPr/>
        <p:txBody>
          <a:bodyPr/>
          <a:lstStyle/>
          <a:p>
            <a:fld id="{6F285873-725D-467F-AD9E-9E0273BDD92C}" type="datetimeFigureOut">
              <a:rPr lang="da-DK" smtClean="0"/>
              <a:t>09-11-2022</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slidenummer 6"/>
          <p:cNvSpPr>
            <a:spLocks noGrp="1"/>
          </p:cNvSpPr>
          <p:nvPr>
            <p:ph type="sldNum" sz="quarter" idx="12"/>
          </p:nvPr>
        </p:nvSpPr>
        <p:spPr/>
        <p:txBody>
          <a:bodyPr/>
          <a:lstStyle/>
          <a:p>
            <a:fld id="{2810D974-9593-436C-8026-C2004489F66B}" type="slidenum">
              <a:rPr lang="da-DK" smtClean="0"/>
              <a:t>‹nr.›</a:t>
            </a:fld>
            <a:endParaRPr lang="da-DK"/>
          </a:p>
        </p:txBody>
      </p:sp>
    </p:spTree>
    <p:extLst>
      <p:ext uri="{BB962C8B-B14F-4D97-AF65-F5344CB8AC3E}">
        <p14:creationId xmlns:p14="http://schemas.microsoft.com/office/powerpoint/2010/main" val="13662628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a-DK"/>
              <a:t>Klik for at redigere i master</a:t>
            </a:r>
          </a:p>
        </p:txBody>
      </p:sp>
      <p:sp>
        <p:nvSpPr>
          <p:cNvPr id="3" name="Pladsholder til billed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i master</a:t>
            </a:r>
          </a:p>
        </p:txBody>
      </p:sp>
      <p:sp>
        <p:nvSpPr>
          <p:cNvPr id="5" name="Pladsholder til dato 4"/>
          <p:cNvSpPr>
            <a:spLocks noGrp="1"/>
          </p:cNvSpPr>
          <p:nvPr>
            <p:ph type="dt" sz="half" idx="10"/>
          </p:nvPr>
        </p:nvSpPr>
        <p:spPr/>
        <p:txBody>
          <a:bodyPr/>
          <a:lstStyle/>
          <a:p>
            <a:fld id="{6F285873-725D-467F-AD9E-9E0273BDD92C}" type="datetimeFigureOut">
              <a:rPr lang="da-DK" smtClean="0"/>
              <a:t>09-11-2022</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slidenummer 6"/>
          <p:cNvSpPr>
            <a:spLocks noGrp="1"/>
          </p:cNvSpPr>
          <p:nvPr>
            <p:ph type="sldNum" sz="quarter" idx="12"/>
          </p:nvPr>
        </p:nvSpPr>
        <p:spPr/>
        <p:txBody>
          <a:bodyPr/>
          <a:lstStyle/>
          <a:p>
            <a:fld id="{2810D974-9593-436C-8026-C2004489F66B}" type="slidenum">
              <a:rPr lang="da-DK" smtClean="0"/>
              <a:t>‹nr.›</a:t>
            </a:fld>
            <a:endParaRPr lang="da-DK"/>
          </a:p>
        </p:txBody>
      </p:sp>
    </p:spTree>
    <p:extLst>
      <p:ext uri="{BB962C8B-B14F-4D97-AF65-F5344CB8AC3E}">
        <p14:creationId xmlns:p14="http://schemas.microsoft.com/office/powerpoint/2010/main" val="13187978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i master</a:t>
            </a:r>
          </a:p>
        </p:txBody>
      </p:sp>
      <p:sp>
        <p:nvSpPr>
          <p:cNvPr id="3" name="Pladsholder til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285873-725D-467F-AD9E-9E0273BDD92C}" type="datetimeFigureOut">
              <a:rPr lang="da-DK" smtClean="0"/>
              <a:t>09-11-2022</a:t>
            </a:fld>
            <a:endParaRPr lang="da-DK"/>
          </a:p>
        </p:txBody>
      </p:sp>
      <p:sp>
        <p:nvSpPr>
          <p:cNvPr id="5" name="Pladsholder til sidefod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10D974-9593-436C-8026-C2004489F66B}" type="slidenum">
              <a:rPr lang="da-DK" smtClean="0"/>
              <a:t>‹nr.›</a:t>
            </a:fld>
            <a:endParaRPr lang="da-DK"/>
          </a:p>
        </p:txBody>
      </p:sp>
    </p:spTree>
    <p:extLst>
      <p:ext uri="{BB962C8B-B14F-4D97-AF65-F5344CB8AC3E}">
        <p14:creationId xmlns:p14="http://schemas.microsoft.com/office/powerpoint/2010/main" val="21699825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a-DK"/>
              <a:t>Forfatningskampen</a:t>
            </a:r>
          </a:p>
        </p:txBody>
      </p:sp>
      <p:sp>
        <p:nvSpPr>
          <p:cNvPr id="3" name="Undertitel 2"/>
          <p:cNvSpPr>
            <a:spLocks noGrp="1"/>
          </p:cNvSpPr>
          <p:nvPr>
            <p:ph type="subTitle" idx="1"/>
          </p:nvPr>
        </p:nvSpPr>
        <p:spPr/>
        <p:txBody>
          <a:bodyPr/>
          <a:lstStyle/>
          <a:p>
            <a:r>
              <a:rPr lang="da-DK"/>
              <a:t>Det danske demokratis historie 1866- 1901</a:t>
            </a:r>
          </a:p>
        </p:txBody>
      </p:sp>
    </p:spTree>
    <p:extLst>
      <p:ext uri="{BB962C8B-B14F-4D97-AF65-F5344CB8AC3E}">
        <p14:creationId xmlns:p14="http://schemas.microsoft.com/office/powerpoint/2010/main" val="33840759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5"/>
            <a:ext cx="10515600" cy="6022796"/>
          </a:xfrm>
        </p:spPr>
        <p:txBody>
          <a:bodyPr>
            <a:normAutofit/>
          </a:bodyPr>
          <a:lstStyle/>
          <a:p>
            <a:br>
              <a:rPr lang="da-DK" sz="3200" b="1"/>
            </a:br>
            <a:br>
              <a:rPr lang="da-DK" sz="3200" b="1"/>
            </a:br>
            <a:br>
              <a:rPr lang="da-DK" sz="3200" b="1"/>
            </a:br>
            <a:r>
              <a:rPr lang="da-DK" sz="3200" b="1"/>
              <a:t>DEN REVIDEREDE GRUNDLOV 1866</a:t>
            </a:r>
            <a:br>
              <a:rPr lang="da-DK" sz="2400"/>
            </a:br>
            <a:br>
              <a:rPr lang="da-DK" sz="2400"/>
            </a:br>
            <a:br>
              <a:rPr lang="da-DK" sz="2400"/>
            </a:br>
            <a:r>
              <a:rPr lang="da-DK" sz="2400"/>
              <a:t>Efter nederlaget i </a:t>
            </a:r>
            <a:r>
              <a:rPr lang="da-DK" sz="2400" i="1"/>
              <a:t>Den anden slesvigske krig</a:t>
            </a:r>
            <a:r>
              <a:rPr lang="da-DK" sz="2400"/>
              <a:t> i 1864 </a:t>
            </a:r>
            <a:br>
              <a:rPr lang="da-DK" sz="2400"/>
            </a:br>
            <a:r>
              <a:rPr lang="da-DK" sz="2400"/>
              <a:t>blev grundloven revideret.</a:t>
            </a:r>
            <a:br>
              <a:rPr lang="da-DK" sz="2400"/>
            </a:br>
            <a:br>
              <a:rPr lang="da-DK" sz="2400"/>
            </a:br>
            <a:r>
              <a:rPr lang="da-DK" sz="2400"/>
              <a:t>De nationalliberale fik nemlig skylden for en politik, der var endt i katastrofe.</a:t>
            </a:r>
            <a:br>
              <a:rPr lang="da-DK" sz="2400"/>
            </a:br>
            <a:br>
              <a:rPr lang="da-DK" sz="2400"/>
            </a:br>
            <a:r>
              <a:rPr lang="da-DK" sz="2400"/>
              <a:t>I stedet overgik det politiske initiativ til konservative kredse med rod blandt landets godsejere. </a:t>
            </a:r>
            <a:br>
              <a:rPr lang="da-DK" sz="2400"/>
            </a:br>
            <a:br>
              <a:rPr lang="da-DK" sz="2400"/>
            </a:br>
            <a:r>
              <a:rPr lang="da-DK" sz="2400"/>
              <a:t>De reviderede i 1866 grundloven. Det indebar bl.a., at kongen og de største godsejere fik ret til at besætte de fleste pladser i Landstinget</a:t>
            </a:r>
          </a:p>
        </p:txBody>
      </p:sp>
      <p:pic>
        <p:nvPicPr>
          <p:cNvPr id="2054" name="Picture 6" descr="Billedresultat for dybbøl møl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0714" y="365125"/>
            <a:ext cx="2754173" cy="3423514"/>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11127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880279"/>
            <a:ext cx="10515600" cy="5816734"/>
          </a:xfrm>
        </p:spPr>
        <p:txBody>
          <a:bodyPr>
            <a:noAutofit/>
          </a:bodyPr>
          <a:lstStyle/>
          <a:p>
            <a:r>
              <a:rPr lang="da-DK" sz="3200" b="1"/>
              <a:t>LANDSTING OG FOLKETING EFTER 1866</a:t>
            </a:r>
            <a:br>
              <a:rPr lang="da-DK" sz="2400"/>
            </a:br>
            <a:br>
              <a:rPr lang="da-DK" sz="2400"/>
            </a:br>
            <a:r>
              <a:rPr lang="da-DK" sz="2400"/>
              <a:t>Rigsdagen havde stadig to kamre: Folketinget og Landstinget. </a:t>
            </a:r>
            <a:br>
              <a:rPr lang="da-DK" sz="2400"/>
            </a:br>
            <a:br>
              <a:rPr lang="da-DK" sz="2400"/>
            </a:br>
            <a:r>
              <a:rPr lang="da-DK" sz="2400"/>
              <a:t>Folketinget var valgt efter samme regler som i 1849-grundloven. </a:t>
            </a:r>
            <a:br>
              <a:rPr lang="da-DK" sz="2400"/>
            </a:br>
            <a:r>
              <a:rPr lang="da-DK" sz="2400"/>
              <a:t>Bønderne = største gruppe i samfundet </a:t>
            </a:r>
            <a:r>
              <a:rPr lang="da-DK" sz="2400">
                <a:sym typeface="Wingdings" panose="05000000000000000000" pitchFamily="2" charset="2"/>
              </a:rPr>
              <a:t></a:t>
            </a:r>
            <a:r>
              <a:rPr lang="da-DK" sz="2400"/>
              <a:t> Venstre største parti i Folketinget.</a:t>
            </a:r>
            <a:br>
              <a:rPr lang="da-DK" sz="2400"/>
            </a:br>
            <a:br>
              <a:rPr lang="da-DK" sz="2400"/>
            </a:br>
            <a:r>
              <a:rPr lang="da-DK" sz="2400"/>
              <a:t>Landstinget blev sammensat på en helt anden måde: </a:t>
            </a:r>
            <a:br>
              <a:rPr lang="da-DK" sz="2400"/>
            </a:br>
            <a:br>
              <a:rPr lang="da-DK" sz="2400"/>
            </a:br>
            <a:r>
              <a:rPr lang="da-DK" sz="2400"/>
              <a:t>66 medlemmer i alt.</a:t>
            </a:r>
            <a:br>
              <a:rPr lang="da-DK" sz="2400"/>
            </a:br>
            <a:r>
              <a:rPr lang="da-DK" sz="2400"/>
              <a:t>27 valgt efter samme regler som ved 1849-grundloven. </a:t>
            </a:r>
            <a:br>
              <a:rPr lang="da-DK" sz="2400"/>
            </a:br>
            <a:r>
              <a:rPr lang="da-DK" sz="2400"/>
              <a:t>27 valgt af landets rigeste borgere.</a:t>
            </a:r>
            <a:br>
              <a:rPr lang="da-DK" sz="2400"/>
            </a:br>
            <a:r>
              <a:rPr lang="da-DK" sz="2400"/>
              <a:t>12 udpeget af kongen. </a:t>
            </a:r>
            <a:br>
              <a:rPr lang="da-DK" sz="2400"/>
            </a:br>
            <a:br>
              <a:rPr lang="da-DK" sz="2400"/>
            </a:br>
            <a:r>
              <a:rPr lang="da-DK" sz="2400"/>
              <a:t>På grund af disse afstemningsregler fik de riges parti, Højre, magten i Landstinget.</a:t>
            </a:r>
          </a:p>
        </p:txBody>
      </p:sp>
    </p:spTree>
    <p:extLst>
      <p:ext uri="{BB962C8B-B14F-4D97-AF65-F5344CB8AC3E}">
        <p14:creationId xmlns:p14="http://schemas.microsoft.com/office/powerpoint/2010/main" val="36028563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57896" y="154546"/>
            <a:ext cx="10515600" cy="5679584"/>
          </a:xfrm>
        </p:spPr>
        <p:txBody>
          <a:bodyPr>
            <a:normAutofit/>
          </a:bodyPr>
          <a:lstStyle/>
          <a:p>
            <a:br>
              <a:rPr lang="da-DK" sz="3200" b="1"/>
            </a:br>
            <a:br>
              <a:rPr lang="da-DK" sz="3200" b="1"/>
            </a:br>
            <a:r>
              <a:rPr lang="da-DK" sz="3200" b="1"/>
              <a:t>VOLDSOMME POLITISKE STRIDIGHEDER</a:t>
            </a:r>
            <a:br>
              <a:rPr lang="da-DK" sz="3200"/>
            </a:br>
            <a:br>
              <a:rPr lang="da-DK" sz="3200"/>
            </a:br>
            <a:r>
              <a:rPr lang="da-DK" sz="2400"/>
              <a:t>Sidste del af 1800-tallet var præget af hårde politiske kampe.</a:t>
            </a:r>
            <a:br>
              <a:rPr lang="da-DK" sz="2400"/>
            </a:br>
            <a:br>
              <a:rPr lang="da-DK" sz="2400"/>
            </a:br>
            <a:r>
              <a:rPr lang="da-DK" sz="2400"/>
              <a:t>Venstre og Højre var grundlæggende uenige om, hvilken politik landet skulle føre. </a:t>
            </a:r>
            <a:br>
              <a:rPr lang="da-DK" sz="2400"/>
            </a:br>
            <a:br>
              <a:rPr lang="da-DK" sz="2400"/>
            </a:br>
            <a:r>
              <a:rPr lang="da-DK" sz="2400"/>
              <a:t>Problemet var, at love skulle vedtages i både Folketinget og Landstinget for at være gyldige. </a:t>
            </a:r>
            <a:br>
              <a:rPr lang="da-DK" sz="2400"/>
            </a:br>
            <a:br>
              <a:rPr lang="da-DK" sz="2400"/>
            </a:br>
            <a:r>
              <a:rPr lang="da-DK" sz="2400"/>
              <a:t>Fordi de to partier havde flertal i hvert deres ting og ikke kunne blive enige, kunne der ikke vedtages nye love.</a:t>
            </a:r>
            <a:br>
              <a:rPr lang="da-DK" sz="2400"/>
            </a:br>
            <a:br>
              <a:rPr lang="da-DK" sz="2400"/>
            </a:br>
            <a:endParaRPr lang="da-DK" sz="2400"/>
          </a:p>
        </p:txBody>
      </p:sp>
    </p:spTree>
    <p:extLst>
      <p:ext uri="{BB962C8B-B14F-4D97-AF65-F5344CB8AC3E}">
        <p14:creationId xmlns:p14="http://schemas.microsoft.com/office/powerpoint/2010/main" val="22954789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51079" y="837127"/>
            <a:ext cx="10515600" cy="5100034"/>
          </a:xfrm>
        </p:spPr>
        <p:txBody>
          <a:bodyPr>
            <a:normAutofit/>
          </a:bodyPr>
          <a:lstStyle/>
          <a:p>
            <a:r>
              <a:rPr lang="da-DK" sz="3200" b="1"/>
              <a:t>KONGEN HOLDER MED HØJRE</a:t>
            </a:r>
            <a:br>
              <a:rPr lang="da-DK" sz="2400"/>
            </a:br>
            <a:br>
              <a:rPr lang="da-DK" sz="2400"/>
            </a:br>
            <a:r>
              <a:rPr lang="da-DK" sz="2400"/>
              <a:t>Venstre var støttet af flertallet af befolkningen </a:t>
            </a:r>
            <a:br>
              <a:rPr lang="da-DK" sz="2400"/>
            </a:br>
            <a:r>
              <a:rPr lang="da-DK" sz="2400"/>
              <a:t>og sad på magten i Folketinget.</a:t>
            </a:r>
            <a:br>
              <a:rPr lang="da-DK" sz="2400"/>
            </a:br>
            <a:br>
              <a:rPr lang="da-DK" sz="2400"/>
            </a:br>
            <a:r>
              <a:rPr lang="da-DK" sz="2400"/>
              <a:t>Men Kongen, Christian 9., insisterede på sin grundlovssikrede ret til at udpege regering, og han udnævnte J. B. S. Estrup som regeringsleder. </a:t>
            </a:r>
            <a:br>
              <a:rPr lang="da-DK" sz="2400"/>
            </a:br>
            <a:br>
              <a:rPr lang="da-DK" sz="2400"/>
            </a:br>
            <a:r>
              <a:rPr lang="da-DK" sz="2400"/>
              <a:t>Estrup var leder af Højre (godsejernes og de riges parti, konservative)</a:t>
            </a:r>
          </a:p>
        </p:txBody>
      </p:sp>
      <p:sp>
        <p:nvSpPr>
          <p:cNvPr id="3" name="Rektangel 2"/>
          <p:cNvSpPr/>
          <p:nvPr/>
        </p:nvSpPr>
        <p:spPr>
          <a:xfrm>
            <a:off x="3048000" y="1582341"/>
            <a:ext cx="6096000" cy="923330"/>
          </a:xfrm>
          <a:prstGeom prst="rect">
            <a:avLst/>
          </a:prstGeom>
        </p:spPr>
        <p:txBody>
          <a:bodyPr>
            <a:spAutoFit/>
          </a:bodyPr>
          <a:lstStyle/>
          <a:p>
            <a:br>
              <a:rPr lang="da-DK"/>
            </a:br>
            <a:br>
              <a:rPr lang="da-DK"/>
            </a:br>
            <a:endParaRPr lang="da-DK"/>
          </a:p>
        </p:txBody>
      </p:sp>
      <p:pic>
        <p:nvPicPr>
          <p:cNvPr id="1026" name="Picture 2" descr="Billedresultat for christian  9"/>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49654" y="269306"/>
            <a:ext cx="2494346" cy="3206435"/>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7" name="Titel 1"/>
          <p:cNvSpPr txBox="1">
            <a:spLocks/>
          </p:cNvSpPr>
          <p:nvPr/>
        </p:nvSpPr>
        <p:spPr>
          <a:xfrm>
            <a:off x="9839458" y="7047913"/>
            <a:ext cx="4839031" cy="2370889"/>
          </a:xfrm>
          <a:prstGeom prst="rect">
            <a:avLst/>
          </a:prstGeom>
        </p:spPr>
        <p:txBody>
          <a:bodyPr vert="horz" lIns="91440" tIns="45720" rIns="91440" bIns="45720" rtlCol="0" anchor="ctr">
            <a:normAutofit fontScale="7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a-DK" sz="3200" b="1"/>
              <a:t>KONGEN HOLDER MED HØJRE</a:t>
            </a:r>
            <a:br>
              <a:rPr lang="da-DK" sz="2400"/>
            </a:br>
            <a:br>
              <a:rPr lang="da-DK" sz="2400"/>
            </a:br>
            <a:r>
              <a:rPr lang="da-DK" sz="2400"/>
              <a:t>Venstre var støttet af flertallet af befolkningen </a:t>
            </a:r>
            <a:br>
              <a:rPr lang="da-DK" sz="2400"/>
            </a:br>
            <a:r>
              <a:rPr lang="da-DK" sz="2400"/>
              <a:t>og sad på magten i Folketinget.</a:t>
            </a:r>
            <a:br>
              <a:rPr lang="da-DK" sz="2400"/>
            </a:br>
            <a:br>
              <a:rPr lang="da-DK" sz="2400"/>
            </a:br>
            <a:r>
              <a:rPr lang="da-DK" sz="2400"/>
              <a:t>Men Kongen, Christian 9., insisterede på sin grundlovssikrede ret til at udpege regering, og han udnævnte J. B. S. Estrup som regeringsleder. </a:t>
            </a:r>
            <a:br>
              <a:rPr lang="da-DK" sz="2400"/>
            </a:br>
            <a:br>
              <a:rPr lang="da-DK" sz="2400"/>
            </a:br>
            <a:r>
              <a:rPr lang="da-DK" sz="2400"/>
              <a:t>Estrup var leder af Højre (godsejernes og de riges parti, konservative)</a:t>
            </a:r>
          </a:p>
        </p:txBody>
      </p:sp>
      <p:pic>
        <p:nvPicPr>
          <p:cNvPr id="8" name="Picture 4" descr="Billedresultat for jbs estrup"/>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780000">
            <a:off x="9142215" y="-271225"/>
            <a:ext cx="2667000" cy="370713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77704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5"/>
            <a:ext cx="10515600" cy="6319010"/>
          </a:xfrm>
        </p:spPr>
        <p:txBody>
          <a:bodyPr>
            <a:normAutofit/>
          </a:bodyPr>
          <a:lstStyle/>
          <a:p>
            <a:r>
              <a:rPr lang="da-DK" sz="3200" b="1" dirty="0"/>
              <a:t>PROVISORIETIDEN</a:t>
            </a:r>
            <a:br>
              <a:rPr lang="da-DK" sz="3200" b="1" dirty="0"/>
            </a:br>
            <a:br>
              <a:rPr lang="da-DK" sz="2400" dirty="0"/>
            </a:br>
            <a:r>
              <a:rPr lang="da-DK" sz="2400" dirty="0"/>
              <a:t>Estrups politik blev blokeret af Venstre-flertallet i Folketinget. Man talte om ”visnepolitikken” fra Venstres side.</a:t>
            </a:r>
            <a:br>
              <a:rPr lang="da-DK" sz="2400" dirty="0"/>
            </a:br>
            <a:br>
              <a:rPr lang="da-DK" sz="2400" dirty="0"/>
            </a:br>
            <a:r>
              <a:rPr lang="da-DK" sz="2400" dirty="0"/>
              <a:t>Derfor valgte Estrup at vedtage love uden om Folketinget. Det mente han, at Grundlovens § 25 gav ham ret til. </a:t>
            </a:r>
            <a:br>
              <a:rPr lang="da-DK" sz="2400" dirty="0"/>
            </a:br>
            <a:br>
              <a:rPr lang="da-DK" sz="2400" dirty="0"/>
            </a:br>
            <a:r>
              <a:rPr lang="da-DK" sz="2400" dirty="0"/>
              <a:t>I § 25 stod der nemlig, at regeringen i ”særdeles påtrængende tilfælde”</a:t>
            </a:r>
            <a:br>
              <a:rPr lang="da-DK" sz="2400" dirty="0"/>
            </a:br>
            <a:r>
              <a:rPr lang="da-DK" sz="2400" dirty="0"/>
              <a:t>kunne udstede foreløbige (”provisoriske”) love.</a:t>
            </a:r>
            <a:br>
              <a:rPr lang="da-DK" sz="2400" dirty="0"/>
            </a:br>
            <a:br>
              <a:rPr lang="da-DK" sz="2400" dirty="0"/>
            </a:br>
            <a:r>
              <a:rPr lang="da-DK" sz="2400" dirty="0"/>
              <a:t>Estrups foreløbige love gjorde Venstre rasende. De mente, at han brød Grundloven, fordi regeringen nu tog den lovgivende magt fra Folketinget. </a:t>
            </a:r>
            <a:br>
              <a:rPr lang="da-DK" sz="2400" dirty="0"/>
            </a:br>
            <a:br>
              <a:rPr lang="da-DK" sz="2400" dirty="0"/>
            </a:br>
            <a:r>
              <a:rPr lang="da-DK" sz="2400" dirty="0"/>
              <a:t>Konflikten handlede altså om, at man fortolkede grundloven forskelligt.</a:t>
            </a:r>
          </a:p>
        </p:txBody>
      </p:sp>
    </p:spTree>
    <p:extLst>
      <p:ext uri="{BB962C8B-B14F-4D97-AF65-F5344CB8AC3E}">
        <p14:creationId xmlns:p14="http://schemas.microsoft.com/office/powerpoint/2010/main" val="23911881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5"/>
            <a:ext cx="10515600" cy="6383405"/>
          </a:xfrm>
        </p:spPr>
        <p:txBody>
          <a:bodyPr>
            <a:normAutofit fontScale="90000"/>
          </a:bodyPr>
          <a:lstStyle/>
          <a:p>
            <a:br>
              <a:rPr lang="da-DK" sz="3200" b="1"/>
            </a:br>
            <a:br>
              <a:rPr lang="da-DK" sz="3200" b="1"/>
            </a:br>
            <a:br>
              <a:rPr lang="da-DK" sz="3200" b="1"/>
            </a:br>
            <a:br>
              <a:rPr lang="da-DK" sz="3200" b="1"/>
            </a:br>
            <a:br>
              <a:rPr lang="da-DK" sz="3200" b="1"/>
            </a:br>
            <a:br>
              <a:rPr lang="da-DK" sz="3200" b="1"/>
            </a:br>
            <a:br>
              <a:rPr lang="da-DK" sz="3200" b="1"/>
            </a:br>
            <a:br>
              <a:rPr lang="da-DK" sz="3200" b="1"/>
            </a:br>
            <a:br>
              <a:rPr lang="da-DK" sz="3200" b="1"/>
            </a:br>
            <a:r>
              <a:rPr lang="da-DK" sz="3200" b="1"/>
              <a:t>ATTENTATET MOD ESTRUP</a:t>
            </a:r>
            <a:br>
              <a:rPr lang="da-DK" sz="3200" b="1"/>
            </a:br>
            <a:br>
              <a:rPr lang="da-DK" sz="2400"/>
            </a:br>
            <a:r>
              <a:rPr lang="da-DK" sz="2700"/>
              <a:t>Den 21. oktober 1885 forsøgte den 19-årige </a:t>
            </a:r>
            <a:br>
              <a:rPr lang="da-DK" sz="2700"/>
            </a:br>
            <a:r>
              <a:rPr lang="da-DK" sz="2700"/>
              <a:t>liberalist Julius Rasmussen at skyde Estrup ned på gaden. </a:t>
            </a:r>
            <a:br>
              <a:rPr lang="da-DK" sz="2700"/>
            </a:br>
            <a:br>
              <a:rPr lang="da-DK" sz="2700"/>
            </a:br>
            <a:r>
              <a:rPr lang="da-DK" sz="2700"/>
              <a:t>Attentatet mislykkedes: Den første kugle ramte en frakkeknap og prellede af, og den anden var en forbier. Estrup skulle have udbrudt:</a:t>
            </a:r>
            <a:br>
              <a:rPr lang="da-DK" sz="2700"/>
            </a:br>
            <a:br>
              <a:rPr lang="da-DK" sz="2700"/>
            </a:br>
            <a:r>
              <a:rPr lang="da-DK" sz="2700"/>
              <a:t>”</a:t>
            </a:r>
            <a:r>
              <a:rPr lang="da-DK" sz="2700" i="1"/>
              <a:t>Er De gal, mand? Skyder De på mig?</a:t>
            </a:r>
            <a:r>
              <a:rPr lang="da-DK" sz="2700"/>
              <a:t>”</a:t>
            </a:r>
            <a:br>
              <a:rPr lang="da-DK" sz="2700"/>
            </a:br>
            <a:br>
              <a:rPr lang="da-DK" sz="2700"/>
            </a:br>
            <a:r>
              <a:rPr lang="da-DK" sz="2700"/>
              <a:t>Julius Rasmussen endte i fængslet, og episoden er et af de eneste attentatforsøg mod en dansk politiker.</a:t>
            </a:r>
            <a:br>
              <a:rPr lang="da-DK" sz="3200" b="1"/>
            </a:br>
            <a:br>
              <a:rPr lang="da-DK" sz="3200" b="1"/>
            </a:br>
            <a:br>
              <a:rPr lang="da-DK" sz="3200" b="1"/>
            </a:br>
            <a:br>
              <a:rPr lang="da-DK" sz="3200" b="1"/>
            </a:br>
            <a:br>
              <a:rPr lang="da-DK" sz="3200" b="1"/>
            </a:br>
            <a:br>
              <a:rPr lang="da-DK" sz="3200" b="1"/>
            </a:br>
            <a:br>
              <a:rPr lang="da-DK" sz="3200" b="1"/>
            </a:br>
            <a:br>
              <a:rPr lang="da-DK" sz="3200" b="1"/>
            </a:br>
            <a:endParaRPr lang="da-DK" sz="3200" b="1"/>
          </a:p>
        </p:txBody>
      </p:sp>
      <p:sp>
        <p:nvSpPr>
          <p:cNvPr id="3" name="AutoShape 2" descr="Billedresultat for attentatet mod estrup"/>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da-DK"/>
          </a:p>
        </p:txBody>
      </p:sp>
      <p:pic>
        <p:nvPicPr>
          <p:cNvPr id="3080" name="Picture 8" descr="Relateret billed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76060" y="365125"/>
            <a:ext cx="2305050" cy="2915888"/>
          </a:xfrm>
          <a:prstGeom prst="rect">
            <a:avLst/>
          </a:prstGeom>
          <a:noFill/>
          <a:effectLst>
            <a:softEdge rad="1270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901462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57104"/>
            <a:ext cx="10515600" cy="6383405"/>
          </a:xfrm>
        </p:spPr>
        <p:txBody>
          <a:bodyPr>
            <a:normAutofit/>
          </a:bodyPr>
          <a:lstStyle/>
          <a:p>
            <a:r>
              <a:rPr lang="da-DK" sz="3200" b="1" dirty="0"/>
              <a:t>FORSVARSSAGEN</a:t>
            </a:r>
            <a:br>
              <a:rPr lang="da-DK" sz="3200" b="1" dirty="0"/>
            </a:br>
            <a:br>
              <a:rPr lang="da-DK" sz="2400" dirty="0"/>
            </a:br>
            <a:r>
              <a:rPr lang="da-DK" sz="2400" dirty="0"/>
              <a:t>Provisorietiden varede 1885-1894.</a:t>
            </a:r>
            <a:br>
              <a:rPr lang="da-DK" sz="2400" dirty="0"/>
            </a:br>
            <a:br>
              <a:rPr lang="da-DK" sz="2400" dirty="0"/>
            </a:br>
            <a:r>
              <a:rPr lang="da-DK" sz="2400" dirty="0"/>
              <a:t>En af tidens største politiske konflikter var spørgsmålet om Danmarks forsvar. </a:t>
            </a:r>
            <a:br>
              <a:rPr lang="da-DK" sz="2400" dirty="0"/>
            </a:br>
            <a:r>
              <a:rPr lang="da-DK" sz="2400" dirty="0"/>
              <a:t>Efter nederlaget i 1864 holdt Danmark sig neutralt, men var konstant bange for Tyskland. </a:t>
            </a:r>
            <a:br>
              <a:rPr lang="da-DK" sz="2400" dirty="0"/>
            </a:br>
            <a:r>
              <a:rPr lang="da-DK" sz="2400" dirty="0"/>
              <a:t>Regeringen ønskede derfor at befæste København, da det var den eneste del af landet som realistisk kunne forsvares. Venstre sagde nej.</a:t>
            </a:r>
            <a:br>
              <a:rPr lang="da-DK" sz="2400" dirty="0"/>
            </a:br>
            <a:br>
              <a:rPr lang="da-DK" sz="2400" dirty="0"/>
            </a:br>
            <a:r>
              <a:rPr lang="da-DK" sz="2400" dirty="0"/>
              <a:t>Besluttet og finansieret gennem provisoriske love byggedes derfor Københavns Befæstning, hvis mest tydelige levn i dag er </a:t>
            </a:r>
            <a:r>
              <a:rPr lang="da-DK" sz="2400" dirty="0" err="1"/>
              <a:t>Vestvolden</a:t>
            </a:r>
            <a:r>
              <a:rPr lang="da-DK" sz="2400" dirty="0"/>
              <a:t>.</a:t>
            </a:r>
            <a:br>
              <a:rPr lang="da-DK" sz="2400" dirty="0"/>
            </a:br>
            <a:r>
              <a:rPr lang="da-DK" sz="2400" dirty="0" err="1"/>
              <a:t>Vestvolden</a:t>
            </a:r>
            <a:r>
              <a:rPr lang="da-DK" sz="2400" dirty="0"/>
              <a:t> var aktiv op til efter 1. verdenskrig.</a:t>
            </a:r>
            <a:endParaRPr lang="da-DK" sz="3200" b="1" dirty="0"/>
          </a:p>
        </p:txBody>
      </p:sp>
      <p:sp>
        <p:nvSpPr>
          <p:cNvPr id="3" name="AutoShape 2" descr="Billedresultat for attentatet mod estrup"/>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da-DK"/>
          </a:p>
        </p:txBody>
      </p:sp>
      <p:pic>
        <p:nvPicPr>
          <p:cNvPr id="5" name="Billede 4" descr="Et billede, der indeholder græs, udendørs, våben, felt&#10;&#10;Automatisk genereret beskrivelse">
            <a:extLst>
              <a:ext uri="{FF2B5EF4-FFF2-40B4-BE49-F238E27FC236}">
                <a16:creationId xmlns:a16="http://schemas.microsoft.com/office/drawing/2014/main" id="{003D9D01-C8EC-6AF7-932A-1573C76DB4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18764" y="117491"/>
            <a:ext cx="3917661" cy="2644421"/>
          </a:xfrm>
          <a:prstGeom prst="rect">
            <a:avLst/>
          </a:prstGeom>
          <a:effectLst>
            <a:softEdge rad="63500"/>
          </a:effectLst>
        </p:spPr>
      </p:pic>
    </p:spTree>
    <p:extLst>
      <p:ext uri="{BB962C8B-B14F-4D97-AF65-F5344CB8AC3E}">
        <p14:creationId xmlns:p14="http://schemas.microsoft.com/office/powerpoint/2010/main" val="30798883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5"/>
            <a:ext cx="10515600" cy="5456126"/>
          </a:xfrm>
        </p:spPr>
        <p:txBody>
          <a:bodyPr>
            <a:noAutofit/>
          </a:bodyPr>
          <a:lstStyle/>
          <a:p>
            <a:r>
              <a:rPr lang="da-DK" sz="3200" b="1"/>
              <a:t>SYSTEMSKIFTET 1901</a:t>
            </a:r>
            <a:br>
              <a:rPr lang="da-DK" sz="3200" b="1"/>
            </a:br>
            <a:br>
              <a:rPr lang="da-DK" sz="2400"/>
            </a:br>
            <a:r>
              <a:rPr lang="da-DK" sz="2400"/>
              <a:t>Forfatningskampen sluttede med det såkaldte “systemskifte” i 1901. </a:t>
            </a:r>
            <a:br>
              <a:rPr lang="da-DK" sz="2400"/>
            </a:br>
            <a:br>
              <a:rPr lang="da-DK" sz="2400"/>
            </a:br>
            <a:r>
              <a:rPr lang="da-DK" sz="2400"/>
              <a:t>Christian 9. og Højre bøjede sig endeligt for Venstres krav om, at landets regering og politik skulle bygge på flertallet i Folketinget. </a:t>
            </a:r>
            <a:br>
              <a:rPr lang="da-DK" sz="2400"/>
            </a:br>
            <a:br>
              <a:rPr lang="da-DK" sz="2400"/>
            </a:br>
            <a:r>
              <a:rPr lang="da-DK" sz="2400"/>
              <a:t>Med Systemskiftet i 1901 fik vi altså </a:t>
            </a:r>
            <a:r>
              <a:rPr lang="da-DK" sz="2400" i="1"/>
              <a:t>parlamentarisme</a:t>
            </a:r>
            <a:r>
              <a:rPr lang="da-DK" sz="2400"/>
              <a:t> i Danmark.</a:t>
            </a:r>
            <a:br>
              <a:rPr lang="da-DK" sz="2400"/>
            </a:br>
            <a:br>
              <a:rPr lang="da-DK" sz="2400"/>
            </a:br>
            <a:r>
              <a:rPr lang="da-DK" sz="2400"/>
              <a:t>Det betyder, at en regering ikke må have et flertal i parlamentet (Folketinget) imod sig. Ellers må den gå af.</a:t>
            </a:r>
          </a:p>
        </p:txBody>
      </p:sp>
    </p:spTree>
    <p:extLst>
      <p:ext uri="{BB962C8B-B14F-4D97-AF65-F5344CB8AC3E}">
        <p14:creationId xmlns:p14="http://schemas.microsoft.com/office/powerpoint/2010/main" val="688004880"/>
      </p:ext>
    </p:extLst>
  </p:cSld>
  <p:clrMapOvr>
    <a:masterClrMapping/>
  </p:clrMapOvr>
</p:sld>
</file>

<file path=ppt/theme/theme1.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ont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114</TotalTime>
  <Words>810</Words>
  <Application>Microsoft Office PowerPoint</Application>
  <PresentationFormat>Widescreen</PresentationFormat>
  <Paragraphs>12</Paragraphs>
  <Slides>9</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9</vt:i4>
      </vt:variant>
    </vt:vector>
  </HeadingPairs>
  <TitlesOfParts>
    <vt:vector size="13" baseType="lpstr">
      <vt:lpstr>Arial</vt:lpstr>
      <vt:lpstr>Calibri</vt:lpstr>
      <vt:lpstr>Calibri Light</vt:lpstr>
      <vt:lpstr>Office-tema</vt:lpstr>
      <vt:lpstr>Forfatningskampen</vt:lpstr>
      <vt:lpstr>   DEN REVIDEREDE GRUNDLOV 1866   Efter nederlaget i Den anden slesvigske krig i 1864  blev grundloven revideret.  De nationalliberale fik nemlig skylden for en politik, der var endt i katastrofe.  I stedet overgik det politiske initiativ til konservative kredse med rod blandt landets godsejere.   De reviderede i 1866 grundloven. Det indebar bl.a., at kongen og de største godsejere fik ret til at besætte de fleste pladser i Landstinget</vt:lpstr>
      <vt:lpstr>LANDSTING OG FOLKETING EFTER 1866  Rigsdagen havde stadig to kamre: Folketinget og Landstinget.   Folketinget var valgt efter samme regler som i 1849-grundloven.  Bønderne = største gruppe i samfundet  Venstre største parti i Folketinget.  Landstinget blev sammensat på en helt anden måde:   66 medlemmer i alt. 27 valgt efter samme regler som ved 1849-grundloven.  27 valgt af landets rigeste borgere. 12 udpeget af kongen.   På grund af disse afstemningsregler fik de riges parti, Højre, magten i Landstinget.</vt:lpstr>
      <vt:lpstr>  VOLDSOMME POLITISKE STRIDIGHEDER  Sidste del af 1800-tallet var præget af hårde politiske kampe.  Venstre og Højre var grundlæggende uenige om, hvilken politik landet skulle føre.   Problemet var, at love skulle vedtages i både Folketinget og Landstinget for at være gyldige.   Fordi de to partier havde flertal i hvert deres ting og ikke kunne blive enige, kunne der ikke vedtages nye love.  </vt:lpstr>
      <vt:lpstr>KONGEN HOLDER MED HØJRE  Venstre var støttet af flertallet af befolkningen  og sad på magten i Folketinget.  Men Kongen, Christian 9., insisterede på sin grundlovssikrede ret til at udpege regering, og han udnævnte J. B. S. Estrup som regeringsleder.   Estrup var leder af Højre (godsejernes og de riges parti, konservative)</vt:lpstr>
      <vt:lpstr>PROVISORIETIDEN  Estrups politik blev blokeret af Venstre-flertallet i Folketinget. Man talte om ”visnepolitikken” fra Venstres side.  Derfor valgte Estrup at vedtage love uden om Folketinget. Det mente han, at Grundlovens § 25 gav ham ret til.   I § 25 stod der nemlig, at regeringen i ”særdeles påtrængende tilfælde” kunne udstede foreløbige (”provisoriske”) love.  Estrups foreløbige love gjorde Venstre rasende. De mente, at han brød Grundloven, fordi regeringen nu tog den lovgivende magt fra Folketinget.   Konflikten handlede altså om, at man fortolkede grundloven forskelligt.</vt:lpstr>
      <vt:lpstr>         ATTENTATET MOD ESTRUP  Den 21. oktober 1885 forsøgte den 19-årige  liberalist Julius Rasmussen at skyde Estrup ned på gaden.   Attentatet mislykkedes: Den første kugle ramte en frakkeknap og prellede af, og den anden var en forbier. Estrup skulle have udbrudt:  ”Er De gal, mand? Skyder De på mig?”  Julius Rasmussen endte i fængslet, og episoden er et af de eneste attentatforsøg mod en dansk politiker.        </vt:lpstr>
      <vt:lpstr>FORSVARSSAGEN  Provisorietiden varede 1885-1894.  En af tidens største politiske konflikter var spørgsmålet om Danmarks forsvar.  Efter nederlaget i 1864 holdt Danmark sig neutralt, men var konstant bange for Tyskland.  Regeringen ønskede derfor at befæste København, da det var den eneste del af landet som realistisk kunne forsvares. Venstre sagde nej.  Besluttet og finansieret gennem provisoriske love byggedes derfor Københavns Befæstning, hvis mest tydelige levn i dag er Vestvolden. Vestvolden var aktiv op til efter 1. verdenskrig.</vt:lpstr>
      <vt:lpstr>SYSTEMSKIFTET 1901  Forfatningskampen sluttede med det såkaldte “systemskifte” i 1901.   Christian 9. og Højre bøjede sig endeligt for Venstres krav om, at landets regering og politik skulle bygge på flertallet i Folketinget.   Med Systemskiftet i 1901 fik vi altså parlamentarisme i Danmark.  Det betyder, at en regering ikke må have et flertal i parlamentet (Folketinget) imod sig. Ellers må den gå af.</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Forfatningskampen</dc:title>
  <dc:creator>EG</dc:creator>
  <cp:lastModifiedBy>Morten Christensen</cp:lastModifiedBy>
  <cp:revision>15</cp:revision>
  <dcterms:created xsi:type="dcterms:W3CDTF">2018-01-15T10:14:59Z</dcterms:created>
  <dcterms:modified xsi:type="dcterms:W3CDTF">2022-11-09T10:01:24Z</dcterms:modified>
</cp:coreProperties>
</file>