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1" r:id="rId5"/>
    <p:sldId id="263" r:id="rId6"/>
    <p:sldId id="264" r:id="rId7"/>
    <p:sldId id="265" r:id="rId8"/>
    <p:sldId id="266" r:id="rId9"/>
    <p:sldId id="267" r:id="rId10"/>
    <p:sldId id="268" r:id="rId11"/>
    <p:sldId id="262" r:id="rId12"/>
    <p:sldId id="269" r:id="rId13"/>
    <p:sldId id="270"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660"/>
  </p:normalViewPr>
  <p:slideViewPr>
    <p:cSldViewPr snapToGrid="0">
      <p:cViewPr varScale="1">
        <p:scale>
          <a:sx n="85" d="100"/>
          <a:sy n="85" d="100"/>
        </p:scale>
        <p:origin x="19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1/31/25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1/31/25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1/31/25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1/31/25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1/31/25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1/31/25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1/31/25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1/31/25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1/31/25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1/31/25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lSXxbaCGq4?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0hcaaKhGL00?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Sæder med folk i biografen">
            <a:extLst>
              <a:ext uri="{FF2B5EF4-FFF2-40B4-BE49-F238E27FC236}">
                <a16:creationId xmlns:a16="http://schemas.microsoft.com/office/drawing/2014/main" id="{B97500C4-EEE7-4BD2-A60A-5A10766B6E4B}"/>
              </a:ext>
            </a:extLst>
          </p:cNvPr>
          <p:cNvPicPr>
            <a:picLocks noChangeAspect="1"/>
          </p:cNvPicPr>
          <p:nvPr/>
        </p:nvPicPr>
        <p:blipFill rotWithShape="1">
          <a:blip r:embed="rId2"/>
          <a:srcRect t="13940" b="1790"/>
          <a:stretch/>
        </p:blipFill>
        <p:spPr>
          <a:xfrm>
            <a:off x="20" y="10"/>
            <a:ext cx="12191980" cy="6857990"/>
          </a:xfrm>
          <a:prstGeom prst="rect">
            <a:avLst/>
          </a:prstGeom>
        </p:spPr>
      </p:pic>
      <p:sp>
        <p:nvSpPr>
          <p:cNvPr id="2" name="Titel 1">
            <a:extLst>
              <a:ext uri="{FF2B5EF4-FFF2-40B4-BE49-F238E27FC236}">
                <a16:creationId xmlns:a16="http://schemas.microsoft.com/office/drawing/2014/main" id="{E31DD66D-B9FE-44F8-92AB-69A3A26E3168}"/>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da-DK">
                <a:solidFill>
                  <a:schemeClr val="tx1"/>
                </a:solidFill>
              </a:rPr>
              <a:t>Næranalysen</a:t>
            </a:r>
          </a:p>
        </p:txBody>
      </p:sp>
      <p:sp>
        <p:nvSpPr>
          <p:cNvPr id="3" name="Undertitel 2">
            <a:extLst>
              <a:ext uri="{FF2B5EF4-FFF2-40B4-BE49-F238E27FC236}">
                <a16:creationId xmlns:a16="http://schemas.microsoft.com/office/drawing/2014/main" id="{B8079BCB-011A-4772-B717-C79BEF0B76D1}"/>
              </a:ext>
            </a:extLst>
          </p:cNvPr>
          <p:cNvSpPr>
            <a:spLocks noGrp="1"/>
          </p:cNvSpPr>
          <p:nvPr>
            <p:ph type="subTitle" idx="1"/>
          </p:nvPr>
        </p:nvSpPr>
        <p:spPr>
          <a:xfrm>
            <a:off x="2695194" y="4352544"/>
            <a:ext cx="6801612" cy="1239894"/>
          </a:xfrm>
        </p:spPr>
        <p:txBody>
          <a:bodyPr>
            <a:normAutofit/>
          </a:bodyPr>
          <a:lstStyle/>
          <a:p>
            <a:r>
              <a:rPr lang="da-DK" dirty="0">
                <a:solidFill>
                  <a:srgbClr val="FFFFFF"/>
                </a:solidFill>
              </a:rPr>
              <a:t>Metode i mediefag</a:t>
            </a:r>
          </a:p>
          <a:p>
            <a:r>
              <a:rPr lang="da-DK" dirty="0">
                <a:solidFill>
                  <a:srgbClr val="FFFFFF"/>
                </a:solidFill>
              </a:rPr>
              <a:t>Teoretisk del af eksamen</a:t>
            </a:r>
          </a:p>
        </p:txBody>
      </p:sp>
    </p:spTree>
    <p:extLst>
      <p:ext uri="{BB962C8B-B14F-4D97-AF65-F5344CB8AC3E}">
        <p14:creationId xmlns:p14="http://schemas.microsoft.com/office/powerpoint/2010/main" val="19872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E9676D-B653-7F4A-979E-76B4C37E3369}"/>
              </a:ext>
            </a:extLst>
          </p:cNvPr>
          <p:cNvSpPr>
            <a:spLocks noGrp="1"/>
          </p:cNvSpPr>
          <p:nvPr>
            <p:ph type="title"/>
          </p:nvPr>
        </p:nvSpPr>
        <p:spPr>
          <a:xfrm>
            <a:off x="2231136" y="467418"/>
            <a:ext cx="7729728" cy="1188720"/>
          </a:xfrm>
          <a:solidFill>
            <a:srgbClr val="FFFFFF"/>
          </a:solidFill>
        </p:spPr>
        <p:txBody>
          <a:bodyPr>
            <a:normAutofit/>
          </a:bodyPr>
          <a:lstStyle/>
          <a:p>
            <a:r>
              <a:rPr lang="da-DK" dirty="0"/>
              <a:t>…</a:t>
            </a:r>
          </a:p>
        </p:txBody>
      </p:sp>
      <p:sp>
        <p:nvSpPr>
          <p:cNvPr id="3" name="Pladsholder til indhold 2">
            <a:extLst>
              <a:ext uri="{FF2B5EF4-FFF2-40B4-BE49-F238E27FC236}">
                <a16:creationId xmlns:a16="http://schemas.microsoft.com/office/drawing/2014/main" id="{97565A6A-AD0A-0542-83A7-DD15D58DD68C}"/>
              </a:ext>
            </a:extLst>
          </p:cNvPr>
          <p:cNvSpPr>
            <a:spLocks noGrp="1"/>
          </p:cNvSpPr>
          <p:nvPr>
            <p:ph idx="1"/>
          </p:nvPr>
        </p:nvSpPr>
        <p:spPr>
          <a:xfrm>
            <a:off x="1706062" y="2291262"/>
            <a:ext cx="8779512" cy="2879256"/>
          </a:xfrm>
        </p:spPr>
        <p:txBody>
          <a:bodyPr>
            <a:normAutofit/>
          </a:bodyPr>
          <a:lstStyle/>
          <a:p>
            <a:r>
              <a:rPr lang="da-DK">
                <a:solidFill>
                  <a:srgbClr val="404040"/>
                </a:solidFill>
              </a:rPr>
              <a:t>Kameraet traveller hen over tårnet, og der klippes til en ultrakort indstilling i low key og sort/hvid af paparazzofotografer, der ses som fra et point of view med en hånd, der værgrer for sig. </a:t>
            </a:r>
          </a:p>
          <a:p>
            <a:r>
              <a:rPr lang="da-DK">
                <a:solidFill>
                  <a:srgbClr val="404040"/>
                </a:solidFill>
              </a:rPr>
              <a:t>Brugen af sort/hvid er med til at understøtte, at vi bevæger os tilbage i tid i et flash back. Den næste indstilling er en ultranær sort/hvid og billedsbeskæring af en kvindes øjne, delvist blændet af et hvidt lys fra fotografernes blitz, mens den mandlige voice over fortsætter med …into this dream?.</a:t>
            </a:r>
          </a:p>
        </p:txBody>
      </p:sp>
    </p:spTree>
    <p:extLst>
      <p:ext uri="{BB962C8B-B14F-4D97-AF65-F5344CB8AC3E}">
        <p14:creationId xmlns:p14="http://schemas.microsoft.com/office/powerpoint/2010/main" val="334330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F3E888-0FB4-4C47-ADF6-233950F60376}"/>
              </a:ext>
            </a:extLst>
          </p:cNvPr>
          <p:cNvSpPr>
            <a:spLocks noGrp="1"/>
          </p:cNvSpPr>
          <p:nvPr>
            <p:ph type="title"/>
          </p:nvPr>
        </p:nvSpPr>
        <p:spPr>
          <a:xfrm>
            <a:off x="2231136" y="467418"/>
            <a:ext cx="7729728" cy="1188720"/>
          </a:xfrm>
          <a:solidFill>
            <a:srgbClr val="FFFFFF"/>
          </a:solidFill>
        </p:spPr>
        <p:txBody>
          <a:bodyPr>
            <a:normAutofit/>
          </a:bodyPr>
          <a:lstStyle/>
          <a:p>
            <a:r>
              <a:rPr lang="da-DK" dirty="0"/>
              <a:t>…</a:t>
            </a:r>
          </a:p>
        </p:txBody>
      </p:sp>
      <p:sp>
        <p:nvSpPr>
          <p:cNvPr id="3" name="Pladsholder til indhold 2">
            <a:extLst>
              <a:ext uri="{FF2B5EF4-FFF2-40B4-BE49-F238E27FC236}">
                <a16:creationId xmlns:a16="http://schemas.microsoft.com/office/drawing/2014/main" id="{82BDB37D-46D3-F54D-B958-9242C33F553B}"/>
              </a:ext>
            </a:extLst>
          </p:cNvPr>
          <p:cNvSpPr>
            <a:spLocks noGrp="1"/>
          </p:cNvSpPr>
          <p:nvPr>
            <p:ph idx="1"/>
          </p:nvPr>
        </p:nvSpPr>
        <p:spPr>
          <a:xfrm>
            <a:off x="1706062" y="2291262"/>
            <a:ext cx="8779512" cy="2879256"/>
          </a:xfrm>
        </p:spPr>
        <p:txBody>
          <a:bodyPr>
            <a:normAutofit/>
          </a:bodyPr>
          <a:lstStyle/>
          <a:p>
            <a:r>
              <a:rPr lang="da-DK" dirty="0">
                <a:solidFill>
                  <a:srgbClr val="404040"/>
                </a:solidFill>
              </a:rPr>
              <a:t>Vi har nu fået præsenteret den anden vigtige person, nemlig den eftertragtede topmodel. Det er fra hendes synsvinkel, vi har set de påtrængende fotografer, og den helt tætte beskæring skal sammen med brugen af slowmotion vise os, hvordan hun oplever situationen. </a:t>
            </a:r>
          </a:p>
          <a:p>
            <a:r>
              <a:rPr lang="da-DK" dirty="0">
                <a:solidFill>
                  <a:srgbClr val="404040"/>
                </a:solidFill>
              </a:rPr>
              <a:t>Disse første </a:t>
            </a:r>
            <a:r>
              <a:rPr lang="da-DK">
                <a:solidFill>
                  <a:srgbClr val="404040"/>
                </a:solidFill>
              </a:rPr>
              <a:t>10 indstillinger </a:t>
            </a:r>
            <a:r>
              <a:rPr lang="da-DK" dirty="0">
                <a:solidFill>
                  <a:srgbClr val="404040"/>
                </a:solidFill>
              </a:rPr>
              <a:t>er med til at slå en historie an, som handler om en mand og en kvinde, hvor den melankolske klavermusik og før-nu-aspektet (flash back) med den mandlige fortællers tilbageblik, antyder en række af de modsætninger/kontraster, som reklamen er bygget op omkring.</a:t>
            </a:r>
          </a:p>
        </p:txBody>
      </p:sp>
    </p:spTree>
    <p:extLst>
      <p:ext uri="{BB962C8B-B14F-4D97-AF65-F5344CB8AC3E}">
        <p14:creationId xmlns:p14="http://schemas.microsoft.com/office/powerpoint/2010/main" val="117353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Kameralinse med spejlinger på træbord">
            <a:extLst>
              <a:ext uri="{FF2B5EF4-FFF2-40B4-BE49-F238E27FC236}">
                <a16:creationId xmlns:a16="http://schemas.microsoft.com/office/drawing/2014/main" id="{307AD349-EDC7-5E41-B75B-6E5232C091E6}"/>
              </a:ext>
            </a:extLst>
          </p:cNvPr>
          <p:cNvPicPr>
            <a:picLocks noChangeAspect="1"/>
          </p:cNvPicPr>
          <p:nvPr/>
        </p:nvPicPr>
        <p:blipFill rotWithShape="1">
          <a:blip r:embed="rId2"/>
          <a:srcRect r="26600" b="-1"/>
          <a:stretch/>
        </p:blipFill>
        <p:spPr>
          <a:xfrm>
            <a:off x="4650909" y="10"/>
            <a:ext cx="7541090" cy="6857989"/>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2D9073-2505-5148-A968-FF896588F6AE}"/>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da-DK" sz="2400" b="1">
                <a:solidFill>
                  <a:schemeClr val="bg1"/>
                </a:solidFill>
              </a:rPr>
              <a:t>OPGAVE: FORTSÆT NÆRANALYSEN </a:t>
            </a:r>
            <a:br>
              <a:rPr lang="da-DK" sz="2400" b="1">
                <a:solidFill>
                  <a:schemeClr val="bg1"/>
                </a:solidFill>
              </a:rPr>
            </a:br>
            <a:endParaRPr lang="da-DK" sz="2400">
              <a:solidFill>
                <a:schemeClr val="bg1"/>
              </a:solidFill>
            </a:endParaRPr>
          </a:p>
        </p:txBody>
      </p:sp>
      <p:sp>
        <p:nvSpPr>
          <p:cNvPr id="3" name="Pladsholder til indhold 2">
            <a:extLst>
              <a:ext uri="{FF2B5EF4-FFF2-40B4-BE49-F238E27FC236}">
                <a16:creationId xmlns:a16="http://schemas.microsoft.com/office/drawing/2014/main" id="{A5778129-5C77-0D45-A21E-4FA272EC0E7F}"/>
              </a:ext>
            </a:extLst>
          </p:cNvPr>
          <p:cNvSpPr>
            <a:spLocks noGrp="1"/>
          </p:cNvSpPr>
          <p:nvPr>
            <p:ph idx="1"/>
          </p:nvPr>
        </p:nvSpPr>
        <p:spPr>
          <a:xfrm>
            <a:off x="643468" y="2638044"/>
            <a:ext cx="3363974" cy="3415622"/>
          </a:xfrm>
        </p:spPr>
        <p:txBody>
          <a:bodyPr>
            <a:normAutofit/>
          </a:bodyPr>
          <a:lstStyle/>
          <a:p>
            <a:r>
              <a:rPr lang="da-DK" dirty="0">
                <a:solidFill>
                  <a:schemeClr val="bg1"/>
                </a:solidFill>
              </a:rPr>
              <a:t>Fortsæt selv – og på skrift – næranalysen ovenfor med yderligere 10 sekunder eller indstillinger</a:t>
            </a:r>
          </a:p>
          <a:p>
            <a:r>
              <a:rPr lang="da-DK" dirty="0">
                <a:solidFill>
                  <a:schemeClr val="bg1"/>
                </a:solidFill>
              </a:rPr>
              <a:t>Brug pauseknappen (din bedste ven!)</a:t>
            </a:r>
          </a:p>
          <a:p>
            <a:r>
              <a:rPr lang="da-DK" dirty="0">
                <a:solidFill>
                  <a:schemeClr val="bg1"/>
                </a:solidFill>
              </a:rPr>
              <a:t> Sammenlign derefter jeres analyser to og to: Er I nået frem til samme resultat? Hvor afviger analyserne fra hinanden, og hvad kan forklaringen være?</a:t>
            </a:r>
          </a:p>
          <a:p>
            <a:endParaRPr lang="da-DK" dirty="0">
              <a:solidFill>
                <a:schemeClr val="bg1"/>
              </a:solidFill>
            </a:endParaRPr>
          </a:p>
        </p:txBody>
      </p:sp>
    </p:spTree>
    <p:extLst>
      <p:ext uri="{BB962C8B-B14F-4D97-AF65-F5344CB8AC3E}">
        <p14:creationId xmlns:p14="http://schemas.microsoft.com/office/powerpoint/2010/main" val="357793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727000-9C49-6485-F7D7-2DFF1EC7406A}"/>
              </a:ext>
            </a:extLst>
          </p:cNvPr>
          <p:cNvSpPr>
            <a:spLocks noGrp="1"/>
          </p:cNvSpPr>
          <p:nvPr>
            <p:ph type="title"/>
          </p:nvPr>
        </p:nvSpPr>
        <p:spPr>
          <a:xfrm>
            <a:off x="804673" y="1454046"/>
            <a:ext cx="3044952" cy="2578458"/>
          </a:xfrm>
          <a:prstGeom prst="flowChartDocument">
            <a:avLst/>
          </a:prstGeom>
        </p:spPr>
        <p:txBody>
          <a:bodyPr vert="horz" lIns="274320" tIns="182880" rIns="274320" bIns="182880" rtlCol="0" anchor="ctr" anchorCtr="1">
            <a:normAutofit fontScale="90000"/>
          </a:bodyPr>
          <a:lstStyle/>
          <a:p>
            <a:r>
              <a:rPr lang="en-US" sz="2000" dirty="0"/>
              <a:t>Wednesday</a:t>
            </a:r>
            <a:br>
              <a:rPr lang="en-US" sz="2000" dirty="0"/>
            </a:br>
            <a:br>
              <a:rPr lang="en-US" sz="2000" dirty="0"/>
            </a:br>
            <a:r>
              <a:rPr lang="en-US" sz="2000" dirty="0"/>
              <a:t>Tim Burton 2022</a:t>
            </a:r>
            <a:br>
              <a:rPr lang="en-US" sz="2000" dirty="0"/>
            </a:br>
            <a:br>
              <a:rPr lang="en-US" sz="2000" dirty="0"/>
            </a:br>
            <a:r>
              <a:rPr lang="en-US" sz="2000" dirty="0"/>
              <a:t>To </a:t>
            </a:r>
            <a:r>
              <a:rPr lang="en-US" sz="2000" dirty="0" err="1"/>
              <a:t>og</a:t>
            </a:r>
            <a:r>
              <a:rPr lang="en-US" sz="2000" dirty="0"/>
              <a:t> to</a:t>
            </a:r>
            <a:br>
              <a:rPr lang="en-US" sz="2000" dirty="0"/>
            </a:br>
            <a:br>
              <a:rPr lang="en-US" sz="2000" dirty="0"/>
            </a:br>
            <a:r>
              <a:rPr lang="en-US" sz="2000" dirty="0" err="1"/>
              <a:t>Lav</a:t>
            </a:r>
            <a:r>
              <a:rPr lang="en-US" sz="2000" dirty="0"/>
              <a:t> </a:t>
            </a:r>
            <a:r>
              <a:rPr lang="en-US" sz="2000" dirty="0" err="1"/>
              <a:t>en</a:t>
            </a:r>
            <a:r>
              <a:rPr lang="en-US" sz="2000" dirty="0"/>
              <a:t> </a:t>
            </a:r>
            <a:r>
              <a:rPr lang="en-US" sz="2000" dirty="0" err="1"/>
              <a:t>analyse</a:t>
            </a:r>
            <a:r>
              <a:rPr lang="en-US" sz="2000" dirty="0"/>
              <a:t>!</a:t>
            </a:r>
          </a:p>
        </p:txBody>
      </p:sp>
      <p:sp>
        <p:nvSpPr>
          <p:cNvPr id="20" name="Rectangle 19">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medier 3" descr="Wednesday Addams | Opening Scene Piranha Pool | Netflix">
            <a:hlinkClick r:id="" action="ppaction://media"/>
            <a:extLst>
              <a:ext uri="{FF2B5EF4-FFF2-40B4-BE49-F238E27FC236}">
                <a16:creationId xmlns:a16="http://schemas.microsoft.com/office/drawing/2014/main" id="{38F48E4C-AA45-5614-F33D-D10B6753610E}"/>
              </a:ext>
            </a:extLst>
          </p:cNvPr>
          <p:cNvPicPr>
            <a:picLocks noGrp="1" noRot="1" noChangeAspect="1"/>
          </p:cNvPicPr>
          <p:nvPr>
            <p:ph idx="1"/>
            <a:videoFile r:link="rId1"/>
          </p:nvPr>
        </p:nvPicPr>
        <p:blipFill>
          <a:blip r:embed="rId3"/>
          <a:stretch>
            <a:fillRect/>
          </a:stretch>
        </p:blipFill>
        <p:spPr>
          <a:xfrm>
            <a:off x="5140452" y="1597746"/>
            <a:ext cx="5925312" cy="3347801"/>
          </a:xfrm>
          <a:prstGeom prst="rect">
            <a:avLst/>
          </a:prstGeom>
        </p:spPr>
      </p:pic>
      <p:sp>
        <p:nvSpPr>
          <p:cNvPr id="5" name="Tekstfelt 4">
            <a:extLst>
              <a:ext uri="{FF2B5EF4-FFF2-40B4-BE49-F238E27FC236}">
                <a16:creationId xmlns:a16="http://schemas.microsoft.com/office/drawing/2014/main" id="{18181486-6CE8-4871-9A19-1213E933D957}"/>
              </a:ext>
            </a:extLst>
          </p:cNvPr>
          <p:cNvSpPr txBox="1"/>
          <p:nvPr/>
        </p:nvSpPr>
        <p:spPr>
          <a:xfrm rot="20073942">
            <a:off x="7120329" y="5417360"/>
            <a:ext cx="2245677" cy="646331"/>
          </a:xfrm>
          <a:prstGeom prst="rect">
            <a:avLst/>
          </a:prstGeom>
          <a:noFill/>
        </p:spPr>
        <p:txBody>
          <a:bodyPr wrap="square" rtlCol="0">
            <a:spAutoFit/>
          </a:bodyPr>
          <a:lstStyle/>
          <a:p>
            <a:r>
              <a:rPr lang="da-DK" dirty="0"/>
              <a:t>Horror, fantasy, ungdomsdrama</a:t>
            </a:r>
          </a:p>
        </p:txBody>
      </p:sp>
    </p:spTree>
    <p:extLst>
      <p:ext uri="{BB962C8B-B14F-4D97-AF65-F5344CB8AC3E}">
        <p14:creationId xmlns:p14="http://schemas.microsoft.com/office/powerpoint/2010/main" val="16469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93041-784B-4840-873B-B8C6DB9A81DD}"/>
              </a:ext>
            </a:extLst>
          </p:cNvPr>
          <p:cNvSpPr>
            <a:spLocks noGrp="1"/>
          </p:cNvSpPr>
          <p:nvPr>
            <p:ph type="title"/>
          </p:nvPr>
        </p:nvSpPr>
        <p:spPr>
          <a:xfrm>
            <a:off x="804671" y="964692"/>
            <a:ext cx="5928637" cy="1188720"/>
          </a:xfrm>
        </p:spPr>
        <p:txBody>
          <a:bodyPr>
            <a:normAutofit/>
          </a:bodyPr>
          <a:lstStyle/>
          <a:p>
            <a:r>
              <a:rPr lang="da-DK" dirty="0"/>
              <a:t>Eksempel på eksamensspørgsmål</a:t>
            </a:r>
          </a:p>
        </p:txBody>
      </p:sp>
      <p:sp>
        <p:nvSpPr>
          <p:cNvPr id="3" name="Pladsholder til indhold 2">
            <a:extLst>
              <a:ext uri="{FF2B5EF4-FFF2-40B4-BE49-F238E27FC236}">
                <a16:creationId xmlns:a16="http://schemas.microsoft.com/office/drawing/2014/main" id="{0DA41C63-B27E-4884-AB73-A770F63C611F}"/>
              </a:ext>
            </a:extLst>
          </p:cNvPr>
          <p:cNvSpPr>
            <a:spLocks noGrp="1"/>
          </p:cNvSpPr>
          <p:nvPr>
            <p:ph idx="1"/>
          </p:nvPr>
        </p:nvSpPr>
        <p:spPr>
          <a:xfrm>
            <a:off x="486156" y="2382982"/>
            <a:ext cx="6243828" cy="4285673"/>
          </a:xfrm>
        </p:spPr>
        <p:txBody>
          <a:bodyPr>
            <a:normAutofit fontScale="62500" lnSpcReduction="20000"/>
          </a:bodyPr>
          <a:lstStyle/>
          <a:p>
            <a:pPr marL="0" indent="0">
              <a:lnSpc>
                <a:spcPct val="90000"/>
              </a:lnSpc>
              <a:spcAft>
                <a:spcPts val="1000"/>
              </a:spcAft>
              <a:buNone/>
            </a:pPr>
            <a:r>
              <a:rPr lang="da-DK" sz="2200" b="1" dirty="0">
                <a:effectLst/>
                <a:latin typeface="Arial" panose="020B0604020202020204" pitchFamily="34" charset="0"/>
                <a:ea typeface="Calibri" panose="020F0502020204030204" pitchFamily="34" charset="0"/>
                <a:cs typeface="Times New Roman" panose="02020603050405020304" pitchFamily="18" charset="0"/>
              </a:rPr>
              <a:t>”Case 39” instrueret af Christian </a:t>
            </a:r>
            <a:r>
              <a:rPr lang="da-DK" sz="2200" b="1" dirty="0" err="1">
                <a:effectLst/>
                <a:latin typeface="Arial" panose="020B0604020202020204" pitchFamily="34" charset="0"/>
                <a:ea typeface="Calibri" panose="020F0502020204030204" pitchFamily="34" charset="0"/>
                <a:cs typeface="Times New Roman" panose="02020603050405020304" pitchFamily="18" charset="0"/>
              </a:rPr>
              <a:t>Alvart</a:t>
            </a:r>
            <a:r>
              <a:rPr lang="da-DK" sz="2200" b="1" dirty="0">
                <a:effectLst/>
                <a:latin typeface="Arial" panose="020B0604020202020204" pitchFamily="34" charset="0"/>
                <a:ea typeface="Calibri" panose="020F0502020204030204" pitchFamily="34" charset="0"/>
                <a:cs typeface="Times New Roman" panose="02020603050405020304" pitchFamily="18" charset="0"/>
              </a:rPr>
              <a:t>  </a:t>
            </a:r>
            <a:endParaRPr lang="da-DK" sz="2200" b="1"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90000"/>
              </a:lnSpc>
              <a:spcAft>
                <a:spcPts val="1000"/>
              </a:spcAft>
              <a:buNone/>
            </a:pPr>
            <a:r>
              <a:rPr lang="da-DK" sz="2200" b="1" dirty="0">
                <a:effectLst/>
                <a:latin typeface="Calibri" panose="020F0502020204030204" pitchFamily="34" charset="0"/>
                <a:ea typeface="Calibri" panose="020F0502020204030204" pitchFamily="34" charset="0"/>
                <a:cs typeface="Times New Roman" panose="02020603050405020304" pitchFamily="18" charset="0"/>
              </a:rPr>
              <a:t>Resumé:</a:t>
            </a:r>
            <a:r>
              <a:rPr lang="da-DK" sz="2200" dirty="0">
                <a:effectLst/>
                <a:latin typeface="Calibri" panose="020F0502020204030204" pitchFamily="34" charset="0"/>
                <a:ea typeface="Calibri" panose="020F0502020204030204" pitchFamily="34" charset="0"/>
                <a:cs typeface="Times New Roman" panose="02020603050405020304" pitchFamily="18" charset="0"/>
              </a:rPr>
              <a:t> En film om socialarbejderen Emily Jenkins som adopterer Lilith Sullivan efter den unge pige er blevet forsøgt myrdet af sine forældre. Emily finder dog snart ud af at Lilith er mere end bare en almindelig pige. Da Lilith har gjort det af med både Emilys kæreste og en detektiv, der hjalp hende, beslutter Emily sig for at smide Lilith ud. </a:t>
            </a:r>
          </a:p>
          <a:p>
            <a:pPr marL="0" indent="0">
              <a:lnSpc>
                <a:spcPct val="90000"/>
              </a:lnSpc>
              <a:spcAft>
                <a:spcPts val="1000"/>
              </a:spcAft>
              <a:buNone/>
            </a:pPr>
            <a:r>
              <a:rPr lang="da-DK" sz="2200" dirty="0">
                <a:effectLst/>
                <a:latin typeface="Calibri" panose="020F0502020204030204" pitchFamily="34" charset="0"/>
                <a:ea typeface="Calibri" panose="020F0502020204030204" pitchFamily="34" charset="0"/>
                <a:cs typeface="Times New Roman" panose="02020603050405020304" pitchFamily="18" charset="0"/>
              </a:rPr>
              <a:t>Citatet varer 3.59 minutter. Filmens samlede varighed er 1 time og 49 minutter.</a:t>
            </a:r>
            <a:r>
              <a:rPr lang="da-DK" sz="2200" b="1" dirty="0">
                <a:latin typeface="Calibri" panose="020F0502020204030204" pitchFamily="34" charset="0"/>
                <a:ea typeface="Calibri" panose="020F0502020204030204" pitchFamily="34" charset="0"/>
                <a:cs typeface="Times New Roman" panose="02020603050405020304" pitchFamily="18" charset="0"/>
              </a:rPr>
              <a:t> Citatet er fra følgende tidspunkt i filmen: 90 minutter til 94 minutter.</a:t>
            </a:r>
            <a:endParaRPr lang="da-DK"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1000"/>
              </a:spcAft>
              <a:buNone/>
            </a:pPr>
            <a:r>
              <a:rPr lang="da-DK" sz="2200" b="1" dirty="0">
                <a:effectLst/>
                <a:latin typeface="Calibri" panose="020F0502020204030204" pitchFamily="34" charset="0"/>
                <a:ea typeface="Calibri" panose="020F0502020204030204" pitchFamily="34" charset="0"/>
                <a:cs typeface="Times New Roman" panose="02020603050405020304" pitchFamily="18" charset="0"/>
              </a:rPr>
              <a:t>Opgave</a:t>
            </a:r>
            <a:r>
              <a:rPr lang="da-DK" sz="2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90000"/>
              </a:lnSpc>
              <a:spcAft>
                <a:spcPts val="1000"/>
              </a:spcAft>
              <a:buNone/>
            </a:pPr>
            <a:r>
              <a:rPr lang="da-DK" sz="2200" b="1" dirty="0">
                <a:effectLst/>
                <a:latin typeface="Calibri" panose="020F0502020204030204" pitchFamily="34" charset="0"/>
                <a:ea typeface="Calibri" panose="020F0502020204030204" pitchFamily="34" charset="0"/>
                <a:cs typeface="Times New Roman" panose="02020603050405020304" pitchFamily="18" charset="0"/>
              </a:rPr>
              <a:t>Der ønskes:		</a:t>
            </a:r>
          </a:p>
          <a:p>
            <a:pPr marL="342900" lvl="0" indent="-342900">
              <a:lnSpc>
                <a:spcPct val="90000"/>
              </a:lnSpc>
              <a:spcAft>
                <a:spcPts val="1000"/>
              </a:spcAft>
              <a:buFont typeface="Arial" panose="020B0604020202020204" pitchFamily="34" charset="0"/>
              <a:buChar char="●"/>
            </a:pPr>
            <a:r>
              <a:rPr lang="da-DK" sz="2200" b="1" dirty="0">
                <a:effectLst/>
                <a:latin typeface="Times New Roman" panose="02020603050405020304" pitchFamily="18" charset="0"/>
                <a:ea typeface="Times New Roman" panose="02020603050405020304" pitchFamily="18" charset="0"/>
                <a:cs typeface="Noto Sans Symbols"/>
              </a:rPr>
              <a:t>En redegørelse for genre, dramaturgi (hvor på fx </a:t>
            </a:r>
            <a:r>
              <a:rPr lang="da-DK" sz="2200" b="1" i="1" dirty="0">
                <a:effectLst/>
                <a:latin typeface="Times New Roman" panose="02020603050405020304" pitchFamily="18" charset="0"/>
                <a:ea typeface="Times New Roman" panose="02020603050405020304" pitchFamily="18" charset="0"/>
                <a:cs typeface="Noto Sans Symbols"/>
              </a:rPr>
              <a:t>berettermodellen</a:t>
            </a:r>
            <a:r>
              <a:rPr lang="da-DK" sz="2200" b="1" dirty="0">
                <a:effectLst/>
                <a:latin typeface="Times New Roman" panose="02020603050405020304" pitchFamily="18" charset="0"/>
                <a:ea typeface="Times New Roman" panose="02020603050405020304" pitchFamily="18" charset="0"/>
                <a:cs typeface="Noto Sans Symbols"/>
              </a:rPr>
              <a:t> befinder vi os?) og mediemæssige forhold (målgruppe).</a:t>
            </a:r>
          </a:p>
          <a:p>
            <a:pPr marL="342900" lvl="0" indent="-342900">
              <a:lnSpc>
                <a:spcPct val="90000"/>
              </a:lnSpc>
              <a:spcAft>
                <a:spcPts val="1000"/>
              </a:spcAft>
              <a:buFont typeface="Arial" panose="020B0604020202020204" pitchFamily="34" charset="0"/>
              <a:buChar char="●"/>
            </a:pPr>
            <a:r>
              <a:rPr lang="da-DK" sz="2200" b="1" dirty="0">
                <a:effectLst/>
                <a:latin typeface="Times New Roman" panose="02020603050405020304" pitchFamily="18" charset="0"/>
                <a:ea typeface="Times New Roman" panose="02020603050405020304" pitchFamily="18" charset="0"/>
                <a:cs typeface="Noto Sans Symbols"/>
              </a:rPr>
              <a:t>En næranalyse med af de filmiske virkemidlers anvendelse </a:t>
            </a:r>
            <a:r>
              <a:rPr lang="da-DK" sz="2200" b="1" dirty="0">
                <a:latin typeface="Times New Roman" panose="02020603050405020304" pitchFamily="18" charset="0"/>
                <a:ea typeface="Times New Roman" panose="02020603050405020304" pitchFamily="18" charset="0"/>
                <a:cs typeface="Noto Sans Symbols"/>
              </a:rPr>
              <a:t>+ subgenre + filmens hensigt/udsagn.</a:t>
            </a:r>
            <a:endParaRPr lang="da-DK" sz="2200" b="1" dirty="0">
              <a:effectLst/>
              <a:latin typeface="Noto Sans Symbols"/>
              <a:ea typeface="Noto Sans Symbols"/>
              <a:cs typeface="Noto Sans Symbols"/>
            </a:endParaRPr>
          </a:p>
          <a:p>
            <a:pPr marL="342900" lvl="0" indent="-342900">
              <a:lnSpc>
                <a:spcPct val="90000"/>
              </a:lnSpc>
              <a:spcAft>
                <a:spcPts val="1000"/>
              </a:spcAft>
              <a:buFont typeface="Arial" panose="020B0604020202020204" pitchFamily="34" charset="0"/>
              <a:buChar char="●"/>
            </a:pPr>
            <a:r>
              <a:rPr lang="da-DK" sz="2200" b="1" dirty="0">
                <a:effectLst/>
                <a:latin typeface="Times New Roman" panose="02020603050405020304" pitchFamily="18" charset="0"/>
                <a:ea typeface="Times New Roman" panose="02020603050405020304" pitchFamily="18" charset="0"/>
                <a:cs typeface="Noto Sans Symbols"/>
              </a:rPr>
              <a:t>En mediefaglig perspektivering til en selvvalgt kontekst</a:t>
            </a:r>
            <a:endParaRPr lang="da-DK" sz="2200" b="1" dirty="0">
              <a:effectLst/>
              <a:latin typeface="Noto Sans Symbols"/>
              <a:ea typeface="Noto Sans Symbols"/>
              <a:cs typeface="Noto Sans Symbols"/>
            </a:endParaRPr>
          </a:p>
          <a:p>
            <a:pPr>
              <a:lnSpc>
                <a:spcPct val="90000"/>
              </a:lnSpc>
            </a:pPr>
            <a:endParaRPr lang="da-DK" sz="700" dirty="0"/>
          </a:p>
        </p:txBody>
      </p:sp>
      <p:sp>
        <p:nvSpPr>
          <p:cNvPr id="21" name="Rectangle 20">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4A5E948B-5793-4023-8375-4E4E15323A3A}"/>
              </a:ext>
            </a:extLst>
          </p:cNvPr>
          <p:cNvPicPr>
            <a:picLocks noChangeAspect="1"/>
          </p:cNvPicPr>
          <p:nvPr/>
        </p:nvPicPr>
        <p:blipFill rotWithShape="1">
          <a:blip r:embed="rId2"/>
          <a:srcRect l="7999" r="9138"/>
          <a:stretch/>
        </p:blipFill>
        <p:spPr>
          <a:xfrm>
            <a:off x="8340435" y="822036"/>
            <a:ext cx="3026664" cy="2348100"/>
          </a:xfrm>
          <a:prstGeom prst="rect">
            <a:avLst/>
          </a:prstGeom>
        </p:spPr>
      </p:pic>
      <p:pic>
        <p:nvPicPr>
          <p:cNvPr id="4" name="Billede 3">
            <a:extLst>
              <a:ext uri="{FF2B5EF4-FFF2-40B4-BE49-F238E27FC236}">
                <a16:creationId xmlns:a16="http://schemas.microsoft.com/office/drawing/2014/main" id="{4F0E0DCB-E3C7-4AB2-82C7-2A1585C139C8}"/>
              </a:ext>
            </a:extLst>
          </p:cNvPr>
          <p:cNvPicPr>
            <a:picLocks noChangeAspect="1"/>
          </p:cNvPicPr>
          <p:nvPr/>
        </p:nvPicPr>
        <p:blipFill rotWithShape="1">
          <a:blip r:embed="rId3"/>
          <a:srcRect l="17075" r="10743" b="2"/>
          <a:stretch/>
        </p:blipFill>
        <p:spPr>
          <a:xfrm>
            <a:off x="8340435" y="3255097"/>
            <a:ext cx="3026664" cy="2348100"/>
          </a:xfrm>
          <a:prstGeom prst="rect">
            <a:avLst/>
          </a:prstGeom>
        </p:spPr>
      </p:pic>
    </p:spTree>
    <p:extLst>
      <p:ext uri="{BB962C8B-B14F-4D97-AF65-F5344CB8AC3E}">
        <p14:creationId xmlns:p14="http://schemas.microsoft.com/office/powerpoint/2010/main" val="270643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Spotlys på en mørk, tåget scene">
            <a:extLst>
              <a:ext uri="{FF2B5EF4-FFF2-40B4-BE49-F238E27FC236}">
                <a16:creationId xmlns:a16="http://schemas.microsoft.com/office/drawing/2014/main" id="{ACBBFDD7-F57F-4100-8D6B-179F8576EFEE}"/>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93C3AA2E-86CE-4A09-B99C-2323E86A2BEF}"/>
              </a:ext>
            </a:extLst>
          </p:cNvPr>
          <p:cNvSpPr>
            <a:spLocks noGrp="1"/>
          </p:cNvSpPr>
          <p:nvPr>
            <p:ph type="title"/>
          </p:nvPr>
        </p:nvSpPr>
        <p:spPr>
          <a:xfrm>
            <a:off x="2231136" y="964692"/>
            <a:ext cx="7729728" cy="1188720"/>
          </a:xfrm>
          <a:noFill/>
          <a:ln>
            <a:solidFill>
              <a:srgbClr val="FFFFFF"/>
            </a:solidFill>
          </a:ln>
        </p:spPr>
        <p:txBody>
          <a:bodyPr>
            <a:normAutofit/>
          </a:bodyPr>
          <a:lstStyle/>
          <a:p>
            <a:r>
              <a:rPr lang="da-DK">
                <a:solidFill>
                  <a:schemeClr val="tx1"/>
                </a:solidFill>
              </a:rPr>
              <a:t>Den filmiske næranalyse</a:t>
            </a:r>
          </a:p>
        </p:txBody>
      </p:sp>
      <p:sp>
        <p:nvSpPr>
          <p:cNvPr id="3" name="Pladsholder til indhold 2">
            <a:extLst>
              <a:ext uri="{FF2B5EF4-FFF2-40B4-BE49-F238E27FC236}">
                <a16:creationId xmlns:a16="http://schemas.microsoft.com/office/drawing/2014/main" id="{1B9AC5D6-3430-41DA-80E7-B7188F40715F}"/>
              </a:ext>
            </a:extLst>
          </p:cNvPr>
          <p:cNvSpPr>
            <a:spLocks noGrp="1"/>
          </p:cNvSpPr>
          <p:nvPr>
            <p:ph idx="1"/>
          </p:nvPr>
        </p:nvSpPr>
        <p:spPr>
          <a:xfrm>
            <a:off x="877455" y="2638044"/>
            <a:ext cx="10686472" cy="3818174"/>
          </a:xfrm>
        </p:spPr>
        <p:txBody>
          <a:bodyPr>
            <a:normAutofit/>
          </a:bodyPr>
          <a:lstStyle/>
          <a:p>
            <a:pPr>
              <a:lnSpc>
                <a:spcPct val="90000"/>
              </a:lnSpc>
            </a:pPr>
            <a:r>
              <a:rPr lang="da-DK" sz="2000" dirty="0"/>
              <a:t>Griber fat i filmsprogets mindste enheder</a:t>
            </a:r>
          </a:p>
          <a:p>
            <a:pPr>
              <a:lnSpc>
                <a:spcPct val="90000"/>
              </a:lnSpc>
            </a:pPr>
            <a:r>
              <a:rPr lang="da-DK" sz="2000" dirty="0"/>
              <a:t>Kan give svar på, hvilken betydning og effekt de mindste enheder (fx lyssætning, beskæring, farver, lyd m.m.) har for helheden</a:t>
            </a:r>
          </a:p>
          <a:p>
            <a:pPr>
              <a:lnSpc>
                <a:spcPct val="90000"/>
              </a:lnSpc>
            </a:pPr>
            <a:endParaRPr lang="da-DK" sz="2000" dirty="0"/>
          </a:p>
          <a:p>
            <a:pPr>
              <a:lnSpc>
                <a:spcPct val="90000"/>
              </a:lnSpc>
            </a:pPr>
            <a:r>
              <a:rPr lang="da-DK" sz="2000" dirty="0">
                <a:solidFill>
                  <a:srgbClr val="FFC000"/>
                </a:solidFill>
              </a:rPr>
              <a:t>Del, del, del, del, del, del, del…...= Helhed</a:t>
            </a:r>
          </a:p>
          <a:p>
            <a:pPr marL="0" indent="0">
              <a:lnSpc>
                <a:spcPct val="90000"/>
              </a:lnSpc>
              <a:buNone/>
            </a:pPr>
            <a:endParaRPr lang="da-DK" sz="2000" dirty="0"/>
          </a:p>
          <a:p>
            <a:pPr>
              <a:lnSpc>
                <a:spcPct val="90000"/>
              </a:lnSpc>
            </a:pPr>
            <a:r>
              <a:rPr lang="da-DK" sz="2000" dirty="0"/>
              <a:t>Her skal næranalyse taget helt bogstaveligt, for man går helt tæt på citatet/klippet, som man overhovedet kan – og demonstrerer derigennem sit kendskab til de filmiske virkemidler og deres virkninger.</a:t>
            </a:r>
          </a:p>
          <a:p>
            <a:pPr>
              <a:lnSpc>
                <a:spcPct val="90000"/>
              </a:lnSpc>
            </a:pPr>
            <a:endParaRPr lang="da-DK" sz="2000" dirty="0"/>
          </a:p>
        </p:txBody>
      </p:sp>
    </p:spTree>
    <p:extLst>
      <p:ext uri="{BB962C8B-B14F-4D97-AF65-F5344CB8AC3E}">
        <p14:creationId xmlns:p14="http://schemas.microsoft.com/office/powerpoint/2010/main" val="30453432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Studerende arbejder på bibliotek om natten">
            <a:extLst>
              <a:ext uri="{FF2B5EF4-FFF2-40B4-BE49-F238E27FC236}">
                <a16:creationId xmlns:a16="http://schemas.microsoft.com/office/drawing/2014/main" id="{DDBF5771-CCED-4BC7-91B5-4BA7268F68EA}"/>
              </a:ext>
            </a:extLst>
          </p:cNvPr>
          <p:cNvPicPr>
            <a:picLocks noChangeAspect="1"/>
          </p:cNvPicPr>
          <p:nvPr/>
        </p:nvPicPr>
        <p:blipFill rotWithShape="1">
          <a:blip r:embed="rId2"/>
          <a:srcRect l="16789" r="9811" b="-1"/>
          <a:stretch/>
        </p:blipFill>
        <p:spPr>
          <a:xfrm>
            <a:off x="4650909" y="10"/>
            <a:ext cx="7541090" cy="6857989"/>
          </a:xfrm>
          <a:prstGeom prst="rect">
            <a:avLst/>
          </a:prstGeom>
        </p:spPr>
      </p:pic>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571DC3-4125-4BAF-A392-E06F94EF9100}"/>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da-DK">
                <a:solidFill>
                  <a:schemeClr val="bg1"/>
                </a:solidFill>
              </a:rPr>
              <a:t>Indstilling for indstilling</a:t>
            </a:r>
          </a:p>
        </p:txBody>
      </p:sp>
      <p:sp>
        <p:nvSpPr>
          <p:cNvPr id="3" name="Pladsholder til indhold 2">
            <a:extLst>
              <a:ext uri="{FF2B5EF4-FFF2-40B4-BE49-F238E27FC236}">
                <a16:creationId xmlns:a16="http://schemas.microsoft.com/office/drawing/2014/main" id="{F46D4E8B-DAC6-4200-8323-3B988FD5B876}"/>
              </a:ext>
            </a:extLst>
          </p:cNvPr>
          <p:cNvSpPr>
            <a:spLocks noGrp="1"/>
          </p:cNvSpPr>
          <p:nvPr>
            <p:ph idx="1"/>
          </p:nvPr>
        </p:nvSpPr>
        <p:spPr>
          <a:xfrm>
            <a:off x="643468" y="2638044"/>
            <a:ext cx="3363974" cy="3415622"/>
          </a:xfrm>
        </p:spPr>
        <p:txBody>
          <a:bodyPr>
            <a:normAutofit/>
          </a:bodyPr>
          <a:lstStyle/>
          <a:p>
            <a:pPr>
              <a:lnSpc>
                <a:spcPct val="90000"/>
              </a:lnSpc>
            </a:pPr>
            <a:r>
              <a:rPr lang="da-DK" sz="1300" dirty="0">
                <a:solidFill>
                  <a:schemeClr val="bg1"/>
                </a:solidFill>
              </a:rPr>
              <a:t>Man praktiserer metoden ved at gå frem indstilling for indstilling og </a:t>
            </a:r>
            <a:r>
              <a:rPr lang="da-DK" sz="1300" i="1" dirty="0">
                <a:solidFill>
                  <a:schemeClr val="bg1"/>
                </a:solidFill>
              </a:rPr>
              <a:t>beskrive</a:t>
            </a:r>
            <a:r>
              <a:rPr lang="da-DK" sz="1300" dirty="0">
                <a:solidFill>
                  <a:schemeClr val="bg1"/>
                </a:solidFill>
              </a:rPr>
              <a:t> hvilke virkemidler, der bruges hvordan, hvorefter man forsøger at </a:t>
            </a:r>
            <a:r>
              <a:rPr lang="da-DK" sz="1300" i="1" dirty="0">
                <a:solidFill>
                  <a:schemeClr val="bg1"/>
                </a:solidFill>
              </a:rPr>
              <a:t>forklare </a:t>
            </a:r>
            <a:r>
              <a:rPr lang="da-DK" sz="1300" dirty="0">
                <a:solidFill>
                  <a:schemeClr val="bg1"/>
                </a:solidFill>
              </a:rPr>
              <a:t>hvorfor virkemidlerne bruges som de gør. </a:t>
            </a:r>
          </a:p>
          <a:p>
            <a:pPr>
              <a:lnSpc>
                <a:spcPct val="90000"/>
              </a:lnSpc>
            </a:pPr>
            <a:r>
              <a:rPr lang="da-DK" sz="1300" dirty="0">
                <a:solidFill>
                  <a:schemeClr val="bg1"/>
                </a:solidFill>
              </a:rPr>
              <a:t>I registreringen af virkemidlerne skal man blandt andet holde øje med: Billedbeskæringer, perspektiv, kamerabevægelser, klipning, brug af lyd, lys, farver…</a:t>
            </a:r>
          </a:p>
          <a:p>
            <a:pPr>
              <a:lnSpc>
                <a:spcPct val="90000"/>
              </a:lnSpc>
            </a:pPr>
            <a:r>
              <a:rPr lang="da-DK" sz="1300" dirty="0">
                <a:solidFill>
                  <a:schemeClr val="bg1"/>
                </a:solidFill>
              </a:rPr>
              <a:t>Brug pauseknappen! All the time</a:t>
            </a:r>
            <a:r>
              <a:rPr lang="da-DK" sz="1300" dirty="0">
                <a:solidFill>
                  <a:schemeClr val="bg1"/>
                </a:solidFill>
                <a:sym typeface="Wingdings" panose="05000000000000000000" pitchFamily="2" charset="2"/>
              </a:rPr>
              <a:t> Se citatet mange gange, så jeres analyse bliver skarp og detaljeret.</a:t>
            </a:r>
          </a:p>
          <a:p>
            <a:pPr>
              <a:lnSpc>
                <a:spcPct val="90000"/>
              </a:lnSpc>
            </a:pPr>
            <a:r>
              <a:rPr lang="da-DK" sz="1300" dirty="0">
                <a:solidFill>
                  <a:schemeClr val="bg1"/>
                </a:solidFill>
                <a:sym typeface="Wingdings" panose="05000000000000000000" pitchFamily="2" charset="2"/>
              </a:rPr>
              <a:t>Det er MEGET vigtigt, at man husker at forklare </a:t>
            </a:r>
            <a:r>
              <a:rPr lang="da-DK" sz="1300" i="1" dirty="0">
                <a:solidFill>
                  <a:schemeClr val="bg1"/>
                </a:solidFill>
                <a:sym typeface="Wingdings" panose="05000000000000000000" pitchFamily="2" charset="2"/>
              </a:rPr>
              <a:t>effekten</a:t>
            </a:r>
            <a:r>
              <a:rPr lang="da-DK" sz="1300" dirty="0">
                <a:solidFill>
                  <a:schemeClr val="bg1"/>
                </a:solidFill>
                <a:sym typeface="Wingdings" panose="05000000000000000000" pitchFamily="2" charset="2"/>
              </a:rPr>
              <a:t> af brugen af virkemidlerne, for at nå op på et analyserende niveau.</a:t>
            </a:r>
            <a:endParaRPr lang="da-DK" sz="1300" dirty="0">
              <a:solidFill>
                <a:schemeClr val="bg1"/>
              </a:solidFill>
            </a:endParaRPr>
          </a:p>
          <a:p>
            <a:pPr>
              <a:lnSpc>
                <a:spcPct val="90000"/>
              </a:lnSpc>
            </a:pPr>
            <a:endParaRPr lang="da-DK" sz="1300" dirty="0">
              <a:solidFill>
                <a:schemeClr val="bg1"/>
              </a:solidFill>
            </a:endParaRPr>
          </a:p>
          <a:p>
            <a:pPr>
              <a:lnSpc>
                <a:spcPct val="90000"/>
              </a:lnSpc>
            </a:pPr>
            <a:endParaRPr lang="da-DK" sz="1300" dirty="0">
              <a:solidFill>
                <a:schemeClr val="bg1"/>
              </a:solidFill>
            </a:endParaRPr>
          </a:p>
        </p:txBody>
      </p:sp>
      <p:sp>
        <p:nvSpPr>
          <p:cNvPr id="7" name="Tekstfelt 6">
            <a:extLst>
              <a:ext uri="{FF2B5EF4-FFF2-40B4-BE49-F238E27FC236}">
                <a16:creationId xmlns:a16="http://schemas.microsoft.com/office/drawing/2014/main" id="{03315296-7C01-48BF-B8C4-18200FC556B7}"/>
              </a:ext>
            </a:extLst>
          </p:cNvPr>
          <p:cNvSpPr txBox="1"/>
          <p:nvPr/>
        </p:nvSpPr>
        <p:spPr>
          <a:xfrm>
            <a:off x="5795011" y="244548"/>
            <a:ext cx="3909060" cy="738664"/>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dirty="0">
                <a:ln>
                  <a:noFill/>
                </a:ln>
                <a:solidFill>
                  <a:srgbClr val="FFC000"/>
                </a:solidFill>
                <a:effectLst/>
                <a:uLnTx/>
                <a:uFillTx/>
                <a:latin typeface="Gill Sans MT" panose="020B0502020104020203"/>
                <a:ea typeface="+mn-ea"/>
                <a:cs typeface="+mn-cs"/>
              </a:rPr>
              <a:t>Indstilling</a:t>
            </a:r>
            <a:r>
              <a:rPr kumimoji="0" lang="da-DK" sz="1050" b="0" i="0" u="none" strike="noStrike" kern="1200" cap="none" spc="0" normalizeH="0" baseline="0" noProof="0" dirty="0">
                <a:ln>
                  <a:noFill/>
                </a:ln>
                <a:solidFill>
                  <a:srgbClr val="FFC000"/>
                </a:solidFill>
                <a:effectLst/>
                <a:uLnTx/>
                <a:uFillTx/>
                <a:latin typeface="Gill Sans MT" panose="020B0502020104020203"/>
                <a:ea typeface="+mn-ea"/>
                <a:cs typeface="+mn-cs"/>
              </a:rPr>
              <a:t> (kaldes også for et skud eller et shot:) En </a:t>
            </a:r>
            <a:r>
              <a:rPr kumimoji="0" lang="da-DK" sz="1050" b="1" i="0" u="none" strike="noStrike" kern="1200" cap="none" spc="0" normalizeH="0" baseline="0" noProof="0" dirty="0">
                <a:ln>
                  <a:noFill/>
                </a:ln>
                <a:solidFill>
                  <a:srgbClr val="FFC000"/>
                </a:solidFill>
                <a:effectLst/>
                <a:uLnTx/>
                <a:uFillTx/>
                <a:latin typeface="Gill Sans MT" panose="020B0502020104020203"/>
                <a:ea typeface="+mn-ea"/>
                <a:cs typeface="+mn-cs"/>
              </a:rPr>
              <a:t>indstilling</a:t>
            </a:r>
            <a:r>
              <a:rPr kumimoji="0" lang="da-DK" sz="1050" b="0" i="0" u="none" strike="noStrike" kern="1200" cap="none" spc="0" normalizeH="0" baseline="0" noProof="0" dirty="0">
                <a:ln>
                  <a:noFill/>
                </a:ln>
                <a:solidFill>
                  <a:srgbClr val="FFC000"/>
                </a:solidFill>
                <a:effectLst/>
                <a:uLnTx/>
                <a:uFillTx/>
                <a:latin typeface="Gill Sans MT" panose="020B0502020104020203"/>
                <a:ea typeface="+mn-ea"/>
                <a:cs typeface="+mn-cs"/>
              </a:rPr>
              <a:t> er det mindste led i en </a:t>
            </a:r>
            <a:r>
              <a:rPr kumimoji="0" lang="da-DK" sz="1050" b="1" i="0" u="none" strike="noStrike" kern="1200" cap="none" spc="0" normalizeH="0" baseline="0" noProof="0" dirty="0">
                <a:ln>
                  <a:noFill/>
                </a:ln>
                <a:solidFill>
                  <a:srgbClr val="FFC000"/>
                </a:solidFill>
                <a:effectLst/>
                <a:uLnTx/>
                <a:uFillTx/>
                <a:latin typeface="Gill Sans MT" panose="020B0502020104020203"/>
                <a:ea typeface="+mn-ea"/>
                <a:cs typeface="+mn-cs"/>
              </a:rPr>
              <a:t>film</a:t>
            </a:r>
            <a:r>
              <a:rPr kumimoji="0" lang="da-DK" sz="1050" b="0" i="0" u="none" strike="noStrike" kern="1200" cap="none" spc="0" normalizeH="0" baseline="0" noProof="0" dirty="0">
                <a:ln>
                  <a:noFill/>
                </a:ln>
                <a:solidFill>
                  <a:srgbClr val="FFC000"/>
                </a:solidFill>
                <a:effectLst/>
                <a:uLnTx/>
                <a:uFillTx/>
                <a:latin typeface="Gill Sans MT" panose="020B0502020104020203"/>
                <a:ea typeface="+mn-ea"/>
                <a:cs typeface="+mn-cs"/>
              </a:rPr>
              <a:t> eller tv-udsendelse, der er optaget uden afbrydelse. Først når kameraet slukkes, eller hvis der klippes, er </a:t>
            </a:r>
            <a:r>
              <a:rPr kumimoji="0" lang="da-DK" sz="1050" b="1" i="0" u="none" strike="noStrike" kern="1200" cap="none" spc="0" normalizeH="0" baseline="0" noProof="0" dirty="0">
                <a:ln>
                  <a:noFill/>
                </a:ln>
                <a:solidFill>
                  <a:srgbClr val="FFC000"/>
                </a:solidFill>
                <a:effectLst/>
                <a:uLnTx/>
                <a:uFillTx/>
                <a:latin typeface="Gill Sans MT" panose="020B0502020104020203"/>
                <a:ea typeface="+mn-ea"/>
                <a:cs typeface="+mn-cs"/>
              </a:rPr>
              <a:t>indstillingen</a:t>
            </a:r>
            <a:r>
              <a:rPr kumimoji="0" lang="da-DK" sz="1050" b="0" i="0" u="none" strike="noStrike" kern="1200" cap="none" spc="0" normalizeH="0" baseline="0" noProof="0" dirty="0">
                <a:ln>
                  <a:noFill/>
                </a:ln>
                <a:solidFill>
                  <a:srgbClr val="FFC000"/>
                </a:solidFill>
                <a:effectLst/>
                <a:uLnTx/>
                <a:uFillTx/>
                <a:latin typeface="Gill Sans MT" panose="020B0502020104020203"/>
                <a:ea typeface="+mn-ea"/>
                <a:cs typeface="+mn-cs"/>
              </a:rPr>
              <a:t> færdig.</a:t>
            </a:r>
          </a:p>
        </p:txBody>
      </p:sp>
    </p:spTree>
    <p:extLst>
      <p:ext uri="{BB962C8B-B14F-4D97-AF65-F5344CB8AC3E}">
        <p14:creationId xmlns:p14="http://schemas.microsoft.com/office/powerpoint/2010/main" val="270712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Bånd med forskellige poster">
            <a:extLst>
              <a:ext uri="{FF2B5EF4-FFF2-40B4-BE49-F238E27FC236}">
                <a16:creationId xmlns:a16="http://schemas.microsoft.com/office/drawing/2014/main" id="{457617D8-0CEE-6743-BC18-8908539B975E}"/>
              </a:ext>
            </a:extLst>
          </p:cNvPr>
          <p:cNvPicPr>
            <a:picLocks noChangeAspect="1"/>
          </p:cNvPicPr>
          <p:nvPr/>
        </p:nvPicPr>
        <p:blipFill rotWithShape="1">
          <a:blip r:embed="rId2">
            <a:alphaModFix amt="40000"/>
          </a:blip>
          <a:srcRect t="6673" b="9057"/>
          <a:stretch/>
        </p:blipFill>
        <p:spPr>
          <a:xfrm>
            <a:off x="20" y="10"/>
            <a:ext cx="12191980" cy="6857990"/>
          </a:xfrm>
          <a:prstGeom prst="rect">
            <a:avLst/>
          </a:prstGeom>
        </p:spPr>
      </p:pic>
      <p:sp>
        <p:nvSpPr>
          <p:cNvPr id="2" name="Titel 1">
            <a:extLst>
              <a:ext uri="{FF2B5EF4-FFF2-40B4-BE49-F238E27FC236}">
                <a16:creationId xmlns:a16="http://schemas.microsoft.com/office/drawing/2014/main" id="{153D7F8D-D89C-A94E-8859-F9C52BF08A55}"/>
              </a:ext>
            </a:extLst>
          </p:cNvPr>
          <p:cNvSpPr>
            <a:spLocks noGrp="1"/>
          </p:cNvSpPr>
          <p:nvPr>
            <p:ph type="ctrTitle"/>
          </p:nvPr>
        </p:nvSpPr>
        <p:spPr>
          <a:xfrm>
            <a:off x="1600200" y="2386744"/>
            <a:ext cx="8991600" cy="1645920"/>
          </a:xfrm>
          <a:noFill/>
          <a:ln w="38100" cap="sq">
            <a:solidFill>
              <a:schemeClr val="tx1"/>
            </a:solidFill>
            <a:miter lim="800000"/>
          </a:ln>
        </p:spPr>
        <p:txBody>
          <a:bodyPr anchor="ctr">
            <a:normAutofit/>
          </a:bodyPr>
          <a:lstStyle/>
          <a:p>
            <a:r>
              <a:rPr lang="da-DK" dirty="0">
                <a:solidFill>
                  <a:schemeClr val="tx1"/>
                </a:solidFill>
              </a:rPr>
              <a:t>Eksempel på en Næranalyse</a:t>
            </a:r>
          </a:p>
        </p:txBody>
      </p:sp>
      <p:sp>
        <p:nvSpPr>
          <p:cNvPr id="3" name="Undertitel 2">
            <a:extLst>
              <a:ext uri="{FF2B5EF4-FFF2-40B4-BE49-F238E27FC236}">
                <a16:creationId xmlns:a16="http://schemas.microsoft.com/office/drawing/2014/main" id="{090C3BB2-2CEB-FE4A-8C90-B183A0685A95}"/>
              </a:ext>
            </a:extLst>
          </p:cNvPr>
          <p:cNvSpPr>
            <a:spLocks noGrp="1"/>
          </p:cNvSpPr>
          <p:nvPr>
            <p:ph type="subTitle" idx="1"/>
          </p:nvPr>
        </p:nvSpPr>
        <p:spPr>
          <a:xfrm>
            <a:off x="2695194" y="4352544"/>
            <a:ext cx="6801612" cy="1239894"/>
          </a:xfrm>
        </p:spPr>
        <p:txBody>
          <a:bodyPr>
            <a:normAutofit/>
          </a:bodyPr>
          <a:lstStyle/>
          <a:p>
            <a:r>
              <a:rPr lang="da-DK">
                <a:solidFill>
                  <a:schemeClr val="tx1"/>
                </a:solidFill>
              </a:rPr>
              <a:t>Øvelse</a:t>
            </a:r>
          </a:p>
          <a:p>
            <a:r>
              <a:rPr lang="da-DK" i="1">
                <a:solidFill>
                  <a:schemeClr val="tx1"/>
                </a:solidFill>
              </a:rPr>
              <a:t>Le Film - Chanel N°5</a:t>
            </a:r>
            <a:r>
              <a:rPr lang="da-DK">
                <a:solidFill>
                  <a:schemeClr val="tx1"/>
                </a:solidFill>
              </a:rPr>
              <a:t>. </a:t>
            </a:r>
            <a:endParaRPr lang="da-DK" dirty="0">
              <a:solidFill>
                <a:schemeClr val="tx1"/>
              </a:solidFill>
            </a:endParaRPr>
          </a:p>
        </p:txBody>
      </p:sp>
    </p:spTree>
    <p:extLst>
      <p:ext uri="{BB962C8B-B14F-4D97-AF65-F5344CB8AC3E}">
        <p14:creationId xmlns:p14="http://schemas.microsoft.com/office/powerpoint/2010/main" val="42079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4F32040-AEF9-46E5-8AF1-F37E8E77C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245783-FDFF-7646-99C6-64BBEF2A8508}"/>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1300"/>
              <a:t>Baz Luhrmanns </a:t>
            </a:r>
            <a:r>
              <a:rPr lang="en-US" sz="1300" i="1"/>
              <a:t>Le Film - Chanel N°5</a:t>
            </a:r>
            <a:r>
              <a:rPr lang="en-US" sz="1300"/>
              <a:t> fra 2004 er en moderne og romantisk eventyrfortælling om en berømt model, der for en stund flygter fra arbejdspresset og møder kærligheden. Her ses Baz Luhrmann sammen med skuespillerinde Nicole Kidman og modeskaberen Karl Lagerfeld fra premieren i 2004.</a:t>
            </a:r>
          </a:p>
        </p:txBody>
      </p:sp>
      <p:sp>
        <p:nvSpPr>
          <p:cNvPr id="1033" name="Rectangle 1032">
            <a:extLst>
              <a:ext uri="{FF2B5EF4-FFF2-40B4-BE49-F238E27FC236}">
                <a16:creationId xmlns:a16="http://schemas.microsoft.com/office/drawing/2014/main" id="{6B8C0EB2-C10C-42B9-BFAD-DF1446B2B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5865" y="640555"/>
            <a:ext cx="376027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669E3421-DF66-440D-8C55-24245378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1500" y="806112"/>
            <a:ext cx="3429000" cy="298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4DF3BFD-71DC-1842-A264-3C743D3D648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930" r="3395" b="1"/>
          <a:stretch/>
        </p:blipFill>
        <p:spPr bwMode="auto">
          <a:xfrm>
            <a:off x="4638721" y="970704"/>
            <a:ext cx="291455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83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Bånd med forskellige poster">
            <a:extLst>
              <a:ext uri="{FF2B5EF4-FFF2-40B4-BE49-F238E27FC236}">
                <a16:creationId xmlns:a16="http://schemas.microsoft.com/office/drawing/2014/main" id="{39D144B0-855E-EB4D-A3EC-778352E3BF0B}"/>
              </a:ext>
            </a:extLst>
          </p:cNvPr>
          <p:cNvPicPr>
            <a:picLocks noChangeAspect="1"/>
          </p:cNvPicPr>
          <p:nvPr/>
        </p:nvPicPr>
        <p:blipFill>
          <a:blip r:embed="rId3"/>
          <a:stretch>
            <a:fillRect/>
          </a:stretch>
        </p:blipFill>
        <p:spPr>
          <a:xfrm>
            <a:off x="0" y="-641065"/>
            <a:ext cx="12192000" cy="8140131"/>
          </a:xfrm>
          <a:prstGeom prst="rect">
            <a:avLst/>
          </a:prstGeom>
        </p:spPr>
      </p:pic>
      <p:sp>
        <p:nvSpPr>
          <p:cNvPr id="2" name="Titel 1">
            <a:extLst>
              <a:ext uri="{FF2B5EF4-FFF2-40B4-BE49-F238E27FC236}">
                <a16:creationId xmlns:a16="http://schemas.microsoft.com/office/drawing/2014/main" id="{435BACD5-9746-C943-BEE5-4E847C338570}"/>
              </a:ext>
            </a:extLst>
          </p:cNvPr>
          <p:cNvSpPr>
            <a:spLocks noGrp="1"/>
          </p:cNvSpPr>
          <p:nvPr>
            <p:ph type="title"/>
          </p:nvPr>
        </p:nvSpPr>
        <p:spPr/>
        <p:txBody>
          <a:bodyPr/>
          <a:lstStyle/>
          <a:p>
            <a:r>
              <a:rPr lang="da-DK" i="1" dirty="0"/>
              <a:t>Le Film - Chanel N°5</a:t>
            </a:r>
            <a:r>
              <a:rPr lang="da-DK" dirty="0"/>
              <a:t>. </a:t>
            </a:r>
          </a:p>
        </p:txBody>
      </p:sp>
      <p:pic>
        <p:nvPicPr>
          <p:cNvPr id="4" name="Onlinemedier 3" descr="CHANEL N°5, the film with Nicole Kidman – CHANEL Fragrance">
            <a:hlinkClick r:id="" action="ppaction://media"/>
            <a:extLst>
              <a:ext uri="{FF2B5EF4-FFF2-40B4-BE49-F238E27FC236}">
                <a16:creationId xmlns:a16="http://schemas.microsoft.com/office/drawing/2014/main" id="{E575E7B0-CADA-084A-9DB4-1B3784131509}"/>
              </a:ext>
            </a:extLst>
          </p:cNvPr>
          <p:cNvPicPr>
            <a:picLocks noGrp="1" noRot="1" noChangeAspect="1"/>
          </p:cNvPicPr>
          <p:nvPr>
            <p:ph idx="1"/>
            <a:videoFile r:link="rId1"/>
          </p:nvPr>
        </p:nvPicPr>
        <p:blipFill>
          <a:blip r:embed="rId4"/>
          <a:stretch>
            <a:fillRect/>
          </a:stretch>
        </p:blipFill>
        <p:spPr>
          <a:xfrm>
            <a:off x="3351213" y="2638425"/>
            <a:ext cx="5489575" cy="3101975"/>
          </a:xfrm>
          <a:prstGeom prst="rect">
            <a:avLst/>
          </a:prstGeom>
        </p:spPr>
      </p:pic>
    </p:spTree>
    <p:extLst>
      <p:ext uri="{BB962C8B-B14F-4D97-AF65-F5344CB8AC3E}">
        <p14:creationId xmlns:p14="http://schemas.microsoft.com/office/powerpoint/2010/main" val="165581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seq concurrent="1">
              <p:cTn id="13" repeatCount="indefinite" restart="whenNotActive" fill="hold" evtFilter="cancelBubble" nodeType="interactiveSeq">
                <p:stCondLst>
                  <p:cond delay="indefinite"/>
                  <p:cond evt="onBegin" delay="0">
                    <p:tn val="1"/>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 0 L -0.24922 -0.24037" pathEditMode="relative" ptsTypes="AA">
                                      <p:cBhvr>
                                        <p:cTn id="17" dur="30000" fill="hold"/>
                                        <p:tgtEl>
                                          <p:spTgt spid="7"/>
                                        </p:tgtEl>
                                        <p:attrNameLst>
                                          <p:attrName>ppt_x</p:attrName>
                                          <p:attrName>ppt_y</p:attrName>
                                        </p:attrNameLst>
                                      </p:cBhvr>
                                    </p:animMotion>
                                  </p:childTnLst>
                                </p:cTn>
                              </p:par>
                              <p:par>
                                <p:cTn id="18" presetID="6" presetClass="emph" presetSubtype="0" accel="50000" decel="50000" fill="hold" nodeType="withEffect">
                                  <p:stCondLst>
                                    <p:cond delay="0"/>
                                  </p:stCondLst>
                                  <p:childTnLst>
                                    <p:animScale>
                                      <p:cBhvr>
                                        <p:cTn id="19" dur="30000" fill="hold"/>
                                        <p:tgtEl>
                                          <p:spTgt spid="7"/>
                                        </p:tgtEl>
                                      </p:cBhvr>
                                      <p:by x="150000" y="150000"/>
                                    </p:animScale>
                                  </p:childTnLst>
                                </p:cTn>
                              </p:par>
                            </p:childTnLst>
                          </p:cTn>
                        </p:par>
                        <p:par>
                          <p:cTn id="20" fill="hold">
                            <p:stCondLst>
                              <p:cond delay="30000"/>
                            </p:stCondLst>
                            <p:childTnLst>
                              <p:par>
                                <p:cTn id="21" presetID="0" presetClass="path" presetSubtype="0" accel="50000" decel="50000" fill="hold" nodeType="afterEffect">
                                  <p:stCondLst>
                                    <p:cond delay="5000"/>
                                  </p:stCondLst>
                                  <p:childTnLst>
                                    <p:animMotion origin="layout" path="M -0.24922 -0.24037 L 0 0" pathEditMode="relative" ptsTypes="AA">
                                      <p:cBhvr>
                                        <p:cTn id="22" dur="30000" fill="hold"/>
                                        <p:tgtEl>
                                          <p:spTgt spid="7"/>
                                        </p:tgtEl>
                                        <p:attrNameLst>
                                          <p:attrName>ppt_x</p:attrName>
                                          <p:attrName>ppt_y</p:attrName>
                                        </p:attrNameLst>
                                      </p:cBhvr>
                                    </p:animMotion>
                                  </p:childTnLst>
                                </p:cTn>
                              </p:par>
                              <p:par>
                                <p:cTn id="23" presetID="6" presetClass="emph" presetSubtype="0" accel="50000" decel="50000" fill="hold" nodeType="withEffect">
                                  <p:stCondLst>
                                    <p:cond delay="5000"/>
                                  </p:stCondLst>
                                  <p:childTnLst>
                                    <p:animScale>
                                      <p:cBhvr>
                                        <p:cTn id="24" dur="30000" fill="hold"/>
                                        <p:tgtEl>
                                          <p:spTgt spid="7"/>
                                        </p:tgtEl>
                                      </p:cBhvr>
                                      <p:by x="150000" y="150000"/>
                                      <p:to x="100000" y="100000"/>
                                    </p:animScale>
                                  </p:childTnLst>
                                </p:cTn>
                              </p:par>
                            </p:childTnLst>
                          </p:cTn>
                        </p:par>
                        <p:par>
                          <p:cTn id="25" fill="hold">
                            <p:stCondLst>
                              <p:cond delay="65000"/>
                            </p:stCondLst>
                            <p:childTnLst>
                              <p:par>
                                <p:cTn id="26" presetID="0" presetClass="path" presetSubtype="0" accel="50000" decel="50000" fill="hold" nodeType="afterEffect">
                                  <p:stCondLst>
                                    <p:cond delay="0"/>
                                  </p:stCondLst>
                                  <p:childTnLst>
                                    <p:animMotion origin="layout" path="M 0 0 L 0 0" pathEditMode="relative" ptsTypes="AA">
                                      <p:cBhvr>
                                        <p:cTn id="27" dur="5000" fill="hold"/>
                                        <p:tgtEl>
                                          <p:spTgt spid="7"/>
                                        </p:tgtEl>
                                        <p:attrNameLst>
                                          <p:attrName>ppt_x</p:attrName>
                                          <p:attrName>ppt_y</p:attrName>
                                        </p:attrNameLst>
                                      </p:cBhvr>
                                    </p:animMotion>
                                  </p:childTnLst>
                                </p:cTn>
                              </p:par>
                            </p:childTnLst>
                          </p:cTn>
                        </p:par>
                      </p:childTnLst>
                    </p:cTn>
                  </p:par>
                </p:childTnLst>
              </p:cTn>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E4C4F7-54E3-4342-93AA-08B12C3A1F7D}"/>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da-DK" sz="1500"/>
              <a:t>Næranalyse af de første 10 sekunder</a:t>
            </a:r>
          </a:p>
        </p:txBody>
      </p:sp>
      <p:sp>
        <p:nvSpPr>
          <p:cNvPr id="3" name="Pladsholder til indhold 2">
            <a:extLst>
              <a:ext uri="{FF2B5EF4-FFF2-40B4-BE49-F238E27FC236}">
                <a16:creationId xmlns:a16="http://schemas.microsoft.com/office/drawing/2014/main" id="{42A00C80-22A4-3247-B4AF-77D75764BD11}"/>
              </a:ext>
            </a:extLst>
          </p:cNvPr>
          <p:cNvSpPr>
            <a:spLocks noGrp="1"/>
          </p:cNvSpPr>
          <p:nvPr>
            <p:ph idx="1"/>
          </p:nvPr>
        </p:nvSpPr>
        <p:spPr>
          <a:xfrm>
            <a:off x="1706062" y="2291262"/>
            <a:ext cx="8779512" cy="2879256"/>
          </a:xfrm>
        </p:spPr>
        <p:txBody>
          <a:bodyPr>
            <a:normAutofit/>
          </a:bodyPr>
          <a:lstStyle/>
          <a:p>
            <a:r>
              <a:rPr lang="da-DK">
                <a:solidFill>
                  <a:srgbClr val="404040"/>
                </a:solidFill>
              </a:rPr>
              <a:t>Reklamen åbnes med et supertotalbillede af en New York-agtig metropol, der henligger i dis i billedets baggrund. I forgrundens venstre side befinder en mand (forfatter) sig, siddende i et lysreklameskilt, som består af Chanels ikoniske logo. I mellemgrunden en bro, som forbinder mandens kvarter med den hektiske storby. </a:t>
            </a:r>
          </a:p>
          <a:p>
            <a:r>
              <a:rPr lang="da-DK">
                <a:solidFill>
                  <a:srgbClr val="404040"/>
                </a:solidFill>
              </a:rPr>
              <a:t>Allerede fra første sekund slår billedkompositionen et vigtigt tema an, nemlig kontrasten mellem de to verdener reklamen er bygget op omkring: </a:t>
            </a:r>
          </a:p>
          <a:p>
            <a:r>
              <a:rPr lang="da-DK">
                <a:solidFill>
                  <a:srgbClr val="404040"/>
                </a:solidFill>
              </a:rPr>
              <a:t>Det hektiske byliv, hvor karrieren og de aggressive paparazzofotografer plager den verdensberømte model (spillet af Nicole Kidman), og den fredfyldte tilværelse med kærlighed og kunst, som lokker på den anden side af broen. </a:t>
            </a:r>
          </a:p>
        </p:txBody>
      </p:sp>
    </p:spTree>
    <p:extLst>
      <p:ext uri="{BB962C8B-B14F-4D97-AF65-F5344CB8AC3E}">
        <p14:creationId xmlns:p14="http://schemas.microsoft.com/office/powerpoint/2010/main" val="26765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BE3EAF-E1BA-474C-A3F5-7711B5A2E013}"/>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da-DK" dirty="0"/>
              <a:t>…</a:t>
            </a:r>
          </a:p>
        </p:txBody>
      </p:sp>
      <p:sp>
        <p:nvSpPr>
          <p:cNvPr id="3" name="Pladsholder til indhold 2">
            <a:extLst>
              <a:ext uri="{FF2B5EF4-FFF2-40B4-BE49-F238E27FC236}">
                <a16:creationId xmlns:a16="http://schemas.microsoft.com/office/drawing/2014/main" id="{6564A472-9D15-A149-93A1-0A9311936E33}"/>
              </a:ext>
            </a:extLst>
          </p:cNvPr>
          <p:cNvSpPr>
            <a:spLocks noGrp="1"/>
          </p:cNvSpPr>
          <p:nvPr>
            <p:ph idx="1"/>
          </p:nvPr>
        </p:nvSpPr>
        <p:spPr>
          <a:xfrm>
            <a:off x="1706062" y="2291262"/>
            <a:ext cx="8779512" cy="2879256"/>
          </a:xfrm>
        </p:spPr>
        <p:txBody>
          <a:bodyPr>
            <a:normAutofit lnSpcReduction="10000"/>
          </a:bodyPr>
          <a:lstStyle/>
          <a:p>
            <a:pPr>
              <a:lnSpc>
                <a:spcPct val="90000"/>
              </a:lnSpc>
            </a:pPr>
            <a:r>
              <a:rPr lang="da-DK" sz="1700" dirty="0">
                <a:solidFill>
                  <a:srgbClr val="404040"/>
                </a:solidFill>
              </a:rPr>
              <a:t>Kameraet </a:t>
            </a:r>
            <a:r>
              <a:rPr lang="da-DK" sz="1700" dirty="0" err="1">
                <a:solidFill>
                  <a:srgbClr val="404040"/>
                </a:solidFill>
              </a:rPr>
              <a:t>traveller</a:t>
            </a:r>
            <a:r>
              <a:rPr lang="da-DK" sz="1700" dirty="0">
                <a:solidFill>
                  <a:srgbClr val="404040"/>
                </a:solidFill>
              </a:rPr>
              <a:t>/zoomer langsomt ind mod manden, mens en enlig asynkron klavertone slås an og antyder en trist stemning. </a:t>
            </a:r>
          </a:p>
          <a:p>
            <a:pPr>
              <a:lnSpc>
                <a:spcPct val="90000"/>
              </a:lnSpc>
            </a:pPr>
            <a:r>
              <a:rPr lang="da-DK" sz="1700" dirty="0">
                <a:solidFill>
                  <a:srgbClr val="404040"/>
                </a:solidFill>
              </a:rPr>
              <a:t>Der kontinuitetsklippes til en halvtotal indstilling af den læsende mand (spillet af Rodrigo </a:t>
            </a:r>
            <a:r>
              <a:rPr lang="da-DK" sz="1700" dirty="0" err="1">
                <a:solidFill>
                  <a:srgbClr val="404040"/>
                </a:solidFill>
              </a:rPr>
              <a:t>Santoro</a:t>
            </a:r>
            <a:r>
              <a:rPr lang="da-DK" sz="1700" dirty="0">
                <a:solidFill>
                  <a:srgbClr val="404040"/>
                </a:solidFill>
              </a:rPr>
              <a:t>), mens kameraet fortsætter sin </a:t>
            </a:r>
            <a:r>
              <a:rPr lang="da-DK" sz="1700" dirty="0" err="1">
                <a:solidFill>
                  <a:srgbClr val="404040"/>
                </a:solidFill>
              </a:rPr>
              <a:t>travelling</a:t>
            </a:r>
            <a:r>
              <a:rPr lang="da-DK" sz="1700" dirty="0">
                <a:solidFill>
                  <a:srgbClr val="404040"/>
                </a:solidFill>
              </a:rPr>
              <a:t>/zoom ind mod ham. Det er med til at sætte fokus på hans rolle i fortællingen. Han tager langsomt sine briller af og stirrer eftertænksomt mod storbyen. Både hans åbentstående skjorte, og de rekvisitter der knyttes til ham (briller og bog), forbinder hans karakter med en afslappet, bohemeagtige livsstil. </a:t>
            </a:r>
          </a:p>
          <a:p>
            <a:pPr>
              <a:lnSpc>
                <a:spcPct val="90000"/>
              </a:lnSpc>
            </a:pPr>
            <a:r>
              <a:rPr lang="da-DK" sz="1700" dirty="0">
                <a:solidFill>
                  <a:srgbClr val="404040"/>
                </a:solidFill>
              </a:rPr>
              <a:t>Et klip på hans blikretning  (igen kontinuitetsklipning) fører os tættere på </a:t>
            </a:r>
            <a:r>
              <a:rPr lang="da-DK" sz="1700" dirty="0" err="1">
                <a:solidFill>
                  <a:srgbClr val="404040"/>
                </a:solidFill>
              </a:rPr>
              <a:t>skylinen</a:t>
            </a:r>
            <a:r>
              <a:rPr lang="da-DK" sz="1700" dirty="0">
                <a:solidFill>
                  <a:srgbClr val="404040"/>
                </a:solidFill>
              </a:rPr>
              <a:t> på den anden side af floden, hvor vi i normalperspektiv i midten af billedfeltet ser en skyskraber med et lysende Chanel-logo rage op. Et lyserødt skær på tårnets spids er også med til at gøre opmærksom på bygningen.</a:t>
            </a:r>
          </a:p>
        </p:txBody>
      </p:sp>
    </p:spTree>
    <p:extLst>
      <p:ext uri="{BB962C8B-B14F-4D97-AF65-F5344CB8AC3E}">
        <p14:creationId xmlns:p14="http://schemas.microsoft.com/office/powerpoint/2010/main" val="304701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FD17A9-9063-0D47-8083-6AE6244DA71D}"/>
              </a:ext>
            </a:extLst>
          </p:cNvPr>
          <p:cNvSpPr>
            <a:spLocks noGrp="1"/>
          </p:cNvSpPr>
          <p:nvPr>
            <p:ph type="title"/>
          </p:nvPr>
        </p:nvSpPr>
        <p:spPr>
          <a:xfrm>
            <a:off x="2231136" y="467418"/>
            <a:ext cx="7729728" cy="1188720"/>
          </a:xfrm>
          <a:solidFill>
            <a:srgbClr val="FFFFFF"/>
          </a:solidFill>
        </p:spPr>
        <p:txBody>
          <a:bodyPr>
            <a:normAutofit/>
          </a:bodyPr>
          <a:lstStyle/>
          <a:p>
            <a:r>
              <a:rPr lang="da-DK" dirty="0"/>
              <a:t>…</a:t>
            </a:r>
          </a:p>
        </p:txBody>
      </p:sp>
      <p:sp>
        <p:nvSpPr>
          <p:cNvPr id="3" name="Pladsholder til indhold 2">
            <a:extLst>
              <a:ext uri="{FF2B5EF4-FFF2-40B4-BE49-F238E27FC236}">
                <a16:creationId xmlns:a16="http://schemas.microsoft.com/office/drawing/2014/main" id="{653D2B13-0246-9341-A950-453C746B8688}"/>
              </a:ext>
            </a:extLst>
          </p:cNvPr>
          <p:cNvSpPr>
            <a:spLocks noGrp="1"/>
          </p:cNvSpPr>
          <p:nvPr>
            <p:ph idx="1"/>
          </p:nvPr>
        </p:nvSpPr>
        <p:spPr>
          <a:xfrm>
            <a:off x="1706062" y="2291262"/>
            <a:ext cx="8779512" cy="2879256"/>
          </a:xfrm>
        </p:spPr>
        <p:txBody>
          <a:bodyPr>
            <a:normAutofit/>
          </a:bodyPr>
          <a:lstStyle/>
          <a:p>
            <a:r>
              <a:rPr lang="da-DK" dirty="0">
                <a:solidFill>
                  <a:srgbClr val="404040"/>
                </a:solidFill>
              </a:rPr>
              <a:t>Belysningen bliver mørkere og går mod low </a:t>
            </a:r>
            <a:r>
              <a:rPr lang="da-DK" dirty="0" err="1">
                <a:solidFill>
                  <a:srgbClr val="404040"/>
                </a:solidFill>
              </a:rPr>
              <a:t>key</a:t>
            </a:r>
            <a:r>
              <a:rPr lang="da-DK" dirty="0">
                <a:solidFill>
                  <a:srgbClr val="404040"/>
                </a:solidFill>
              </a:rPr>
              <a:t>, mens mandens fortællende </a:t>
            </a:r>
            <a:r>
              <a:rPr lang="da-DK" dirty="0" err="1">
                <a:solidFill>
                  <a:srgbClr val="404040"/>
                </a:solidFill>
              </a:rPr>
              <a:t>offscreen</a:t>
            </a:r>
            <a:r>
              <a:rPr lang="da-DK" dirty="0">
                <a:solidFill>
                  <a:srgbClr val="404040"/>
                </a:solidFill>
              </a:rPr>
              <a:t> </a:t>
            </a:r>
            <a:r>
              <a:rPr lang="da-DK" dirty="0" err="1">
                <a:solidFill>
                  <a:srgbClr val="404040"/>
                </a:solidFill>
              </a:rPr>
              <a:t>voice</a:t>
            </a:r>
            <a:r>
              <a:rPr lang="da-DK" dirty="0">
                <a:solidFill>
                  <a:srgbClr val="404040"/>
                </a:solidFill>
              </a:rPr>
              <a:t> over begynder </a:t>
            </a:r>
            <a:r>
              <a:rPr lang="da-DK" dirty="0" err="1">
                <a:solidFill>
                  <a:srgbClr val="404040"/>
                </a:solidFill>
              </a:rPr>
              <a:t>When</a:t>
            </a:r>
            <a:r>
              <a:rPr lang="da-DK" dirty="0">
                <a:solidFill>
                  <a:srgbClr val="404040"/>
                </a:solidFill>
              </a:rPr>
              <a:t> did I </a:t>
            </a:r>
            <a:r>
              <a:rPr lang="da-DK" dirty="0" err="1">
                <a:solidFill>
                  <a:srgbClr val="404040"/>
                </a:solidFill>
              </a:rPr>
              <a:t>wake</a:t>
            </a:r>
            <a:r>
              <a:rPr lang="da-DK" dirty="0">
                <a:solidFill>
                  <a:srgbClr val="404040"/>
                </a:solidFill>
              </a:rPr>
              <a:t>.... Det markeres med ordet </a:t>
            </a:r>
            <a:r>
              <a:rPr lang="da-DK" dirty="0" err="1">
                <a:solidFill>
                  <a:srgbClr val="404040"/>
                </a:solidFill>
              </a:rPr>
              <a:t>When</a:t>
            </a:r>
            <a:r>
              <a:rPr lang="da-DK" dirty="0">
                <a:solidFill>
                  <a:srgbClr val="404040"/>
                </a:solidFill>
              </a:rPr>
              <a:t>... og lysskiftet, at vi går tilbage i tid (flashback) og skal forstå, hvad det er, han har oplevet og vil fortælle om. </a:t>
            </a:r>
          </a:p>
          <a:p>
            <a:r>
              <a:rPr lang="da-DK" dirty="0">
                <a:solidFill>
                  <a:srgbClr val="404040"/>
                </a:solidFill>
              </a:rPr>
              <a:t>Der klippes, mens klavermusikken overlapper billedsiden, til et dramatisk/</a:t>
            </a:r>
            <a:r>
              <a:rPr lang="da-DK" dirty="0" err="1">
                <a:solidFill>
                  <a:srgbClr val="404040"/>
                </a:solidFill>
              </a:rPr>
              <a:t>extreme</a:t>
            </a:r>
            <a:r>
              <a:rPr lang="da-DK" dirty="0">
                <a:solidFill>
                  <a:srgbClr val="404040"/>
                </a:solidFill>
              </a:rPr>
              <a:t> fugleperspektiv på </a:t>
            </a:r>
            <a:r>
              <a:rPr lang="da-DK" dirty="0" err="1">
                <a:solidFill>
                  <a:srgbClr val="404040"/>
                </a:solidFill>
              </a:rPr>
              <a:t>Chaneltårnet</a:t>
            </a:r>
            <a:r>
              <a:rPr lang="da-DK" dirty="0">
                <a:solidFill>
                  <a:srgbClr val="404040"/>
                </a:solidFill>
              </a:rPr>
              <a:t>, der ses i vidvinkel. Vidvinklen får alle de bygninger, der omgiver tårnet, til at trække sig ud til siden, hvad der får </a:t>
            </a:r>
            <a:r>
              <a:rPr lang="da-DK" dirty="0" err="1">
                <a:solidFill>
                  <a:srgbClr val="404040"/>
                </a:solidFill>
              </a:rPr>
              <a:t>Chanelbygningen</a:t>
            </a:r>
            <a:r>
              <a:rPr lang="da-DK" dirty="0">
                <a:solidFill>
                  <a:srgbClr val="404040"/>
                </a:solidFill>
              </a:rPr>
              <a:t> til at se meget dominerende ud. </a:t>
            </a:r>
          </a:p>
          <a:p>
            <a:r>
              <a:rPr lang="da-DK" dirty="0">
                <a:solidFill>
                  <a:srgbClr val="404040"/>
                </a:solidFill>
              </a:rPr>
              <a:t>Det forstærkes af, at farverne på de andre bygninger er disede og blegede (umættede farver).</a:t>
            </a:r>
          </a:p>
        </p:txBody>
      </p:sp>
    </p:spTree>
    <p:extLst>
      <p:ext uri="{BB962C8B-B14F-4D97-AF65-F5344CB8AC3E}">
        <p14:creationId xmlns:p14="http://schemas.microsoft.com/office/powerpoint/2010/main" val="2567470936"/>
      </p:ext>
    </p:extLst>
  </p:cSld>
  <p:clrMapOvr>
    <a:masterClrMapping/>
  </p:clrMapOvr>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Pakke</Template>
  <TotalTime>274</TotalTime>
  <Words>1163</Words>
  <Application>Microsoft Macintosh PowerPoint</Application>
  <PresentationFormat>Widescreen</PresentationFormat>
  <Paragraphs>54</Paragraphs>
  <Slides>14</Slides>
  <Notes>0</Notes>
  <HiddenSlides>0</HiddenSlides>
  <MMClips>2</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Arial</vt:lpstr>
      <vt:lpstr>Calibri</vt:lpstr>
      <vt:lpstr>Gill Sans MT</vt:lpstr>
      <vt:lpstr>Noto Sans Symbols</vt:lpstr>
      <vt:lpstr>Times New Roman</vt:lpstr>
      <vt:lpstr>Wingdings</vt:lpstr>
      <vt:lpstr>Pakke</vt:lpstr>
      <vt:lpstr>Næranalysen</vt:lpstr>
      <vt:lpstr>Den filmiske næranalyse</vt:lpstr>
      <vt:lpstr>Indstilling for indstilling</vt:lpstr>
      <vt:lpstr>Eksempel på en Næranalyse</vt:lpstr>
      <vt:lpstr>Baz Luhrmanns Le Film - Chanel N°5 fra 2004 er en moderne og romantisk eventyrfortælling om en berømt model, der for en stund flygter fra arbejdspresset og møder kærligheden. Her ses Baz Luhrmann sammen med skuespillerinde Nicole Kidman og modeskaberen Karl Lagerfeld fra premieren i 2004.</vt:lpstr>
      <vt:lpstr>Le Film - Chanel N°5. </vt:lpstr>
      <vt:lpstr>Næranalyse af de første 10 sekunder</vt:lpstr>
      <vt:lpstr>…</vt:lpstr>
      <vt:lpstr>…</vt:lpstr>
      <vt:lpstr>…</vt:lpstr>
      <vt:lpstr>…</vt:lpstr>
      <vt:lpstr>OPGAVE: FORTSÆT NÆRANALYSEN  </vt:lpstr>
      <vt:lpstr>Wednesday  Tim Burton 2022  To og to  Lav en analyse!</vt:lpstr>
      <vt:lpstr>Eksempel på eksamensspørgsmål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Næranalysen</dc:title>
  <dc:creator>Pia Bjerre</dc:creator>
  <cp:lastModifiedBy>Pia Bjerre</cp:lastModifiedBy>
  <cp:revision>10</cp:revision>
  <dcterms:created xsi:type="dcterms:W3CDTF">2022-02-03T08:23:06Z</dcterms:created>
  <dcterms:modified xsi:type="dcterms:W3CDTF">2025-01-31T07:50:58Z</dcterms:modified>
</cp:coreProperties>
</file>