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6" r:id="rId2"/>
    <p:sldId id="258" r:id="rId3"/>
    <p:sldId id="262" r:id="rId4"/>
    <p:sldId id="263" r:id="rId5"/>
    <p:sldId id="264" r:id="rId6"/>
    <p:sldId id="265" r:id="rId7"/>
    <p:sldId id="266" r:id="rId8"/>
    <p:sldId id="267" r:id="rId9"/>
    <p:sldId id="268" r:id="rId10"/>
    <p:sldId id="269" r:id="rId11"/>
    <p:sldId id="270" r:id="rId12"/>
    <p:sldId id="271" r:id="rId13"/>
    <p:sldId id="272" r:id="rId14"/>
    <p:sldId id="274" r:id="rId15"/>
    <p:sldId id="257" r:id="rId16"/>
    <p:sldId id="282" r:id="rId17"/>
    <p:sldId id="280" r:id="rId18"/>
    <p:sldId id="281" r:id="rId19"/>
    <p:sldId id="275" r:id="rId20"/>
    <p:sldId id="276" r:id="rId21"/>
    <p:sldId id="279" r:id="rId22"/>
    <p:sldId id="277" r:id="rId23"/>
    <p:sldId id="283" r:id="rId24"/>
    <p:sldId id="284" r:id="rId25"/>
    <p:sldId id="285" r:id="rId26"/>
    <p:sldId id="286" r:id="rId27"/>
    <p:sldId id="261" r:id="rId28"/>
    <p:sldId id="290" r:id="rId29"/>
    <p:sldId id="278" r:id="rId30"/>
    <p:sldId id="292" r:id="rId31"/>
    <p:sldId id="291" r:id="rId32"/>
    <p:sldId id="289" r:id="rId33"/>
    <p:sldId id="288" r:id="rId34"/>
    <p:sldId id="287" r:id="rId35"/>
    <p:sldId id="293" r:id="rId36"/>
    <p:sldId id="294" r:id="rId37"/>
    <p:sldId id="303" r:id="rId38"/>
    <p:sldId id="308" r:id="rId39"/>
    <p:sldId id="309" r:id="rId40"/>
    <p:sldId id="295" r:id="rId41"/>
    <p:sldId id="296" r:id="rId42"/>
    <p:sldId id="304" r:id="rId43"/>
    <p:sldId id="260" r:id="rId44"/>
    <p:sldId id="305" r:id="rId45"/>
    <p:sldId id="306" r:id="rId46"/>
    <p:sldId id="297" r:id="rId47"/>
    <p:sldId id="302" r:id="rId48"/>
    <p:sldId id="299" r:id="rId49"/>
    <p:sldId id="300" r:id="rId50"/>
    <p:sldId id="301" r:id="rId51"/>
    <p:sldId id="307" r:id="rId52"/>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70" autoAdjust="0"/>
    <p:restoredTop sz="94607"/>
  </p:normalViewPr>
  <p:slideViewPr>
    <p:cSldViewPr>
      <p:cViewPr varScale="1">
        <p:scale>
          <a:sx n="106" d="100"/>
          <a:sy n="106" d="100"/>
        </p:scale>
        <p:origin x="1808" y="17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a-DK" dirty="0"/>
          </a:p>
        </p:txBody>
      </p:sp>
      <p:sp>
        <p:nvSpPr>
          <p:cNvPr id="3" name="Pladsholder til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F924727-A63F-46F3-9DD8-B8CF527D8F80}" type="datetimeFigureOut">
              <a:rPr lang="da-DK" smtClean="0"/>
              <a:pPr/>
              <a:t>24.01.2024</a:t>
            </a:fld>
            <a:endParaRPr lang="da-DK" dirty="0"/>
          </a:p>
        </p:txBody>
      </p:sp>
      <p:sp>
        <p:nvSpPr>
          <p:cNvPr id="4" name="Pladsholder til diasbille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a-DK" dirty="0"/>
          </a:p>
        </p:txBody>
      </p:sp>
      <p:sp>
        <p:nvSpPr>
          <p:cNvPr id="5" name="Pladsholder til no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a-DK" dirty="0"/>
          </a:p>
        </p:txBody>
      </p:sp>
      <p:sp>
        <p:nvSpPr>
          <p:cNvPr id="7" name="Pladsholder til dias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6D23D3-E9D0-48D1-B25A-95BA45C00A39}" type="slidenum">
              <a:rPr lang="da-DK" smtClean="0"/>
              <a:pPr/>
              <a:t>‹nr.›</a:t>
            </a:fld>
            <a:endParaRPr lang="da-DK"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r>
              <a:rPr lang="da-DK" dirty="0"/>
              <a:t>1:05</a:t>
            </a:r>
          </a:p>
        </p:txBody>
      </p:sp>
      <p:sp>
        <p:nvSpPr>
          <p:cNvPr id="4" name="Pladsholder til diasnummer 3"/>
          <p:cNvSpPr>
            <a:spLocks noGrp="1"/>
          </p:cNvSpPr>
          <p:nvPr>
            <p:ph type="sldNum" sz="quarter" idx="10"/>
          </p:nvPr>
        </p:nvSpPr>
        <p:spPr/>
        <p:txBody>
          <a:bodyPr/>
          <a:lstStyle/>
          <a:p>
            <a:fld id="{746D23D3-E9D0-48D1-B25A-95BA45C00A39}" type="slidenum">
              <a:rPr lang="da-DK" smtClean="0"/>
              <a:pPr/>
              <a:t>15</a:t>
            </a:fld>
            <a:endParaRPr lang="da-DK"/>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da-DK"/>
              <a:t>Klik for at redigere titeltypografi i masteren</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undertiteltypografien i masteren</a:t>
            </a:r>
            <a:endParaRPr lang="fr-FR"/>
          </a:p>
        </p:txBody>
      </p:sp>
      <p:sp>
        <p:nvSpPr>
          <p:cNvPr id="4" name="Espace réservé de la date 3"/>
          <p:cNvSpPr>
            <a:spLocks noGrp="1"/>
          </p:cNvSpPr>
          <p:nvPr>
            <p:ph type="dt" sz="half" idx="10"/>
          </p:nvPr>
        </p:nvSpPr>
        <p:spPr/>
        <p:txBody>
          <a:bodyPr/>
          <a:lstStyle>
            <a:lvl1pPr>
              <a:defRPr/>
            </a:lvl1pPr>
          </a:lstStyle>
          <a:p>
            <a:pPr>
              <a:defRPr/>
            </a:pPr>
            <a:fld id="{2FAD9314-3C05-4791-9632-FE381E3F31F8}" type="datetimeFigureOut">
              <a:rPr lang="fr-FR"/>
              <a:pPr>
                <a:defRPr/>
              </a:pPr>
              <a:t>24/01/2024</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50B11E6C-7097-4617-9D74-8C1337A81E03}" type="slidenum">
              <a:rPr lang="fr-FR"/>
              <a:pPr>
                <a:defRPr/>
              </a:pPr>
              <a:t>‹nr.›</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da-DK"/>
              <a:t>Klik for at redigere titeltypografi i masteren</a:t>
            </a:r>
            <a:endParaRPr lang="fr-FR"/>
          </a:p>
        </p:txBody>
      </p:sp>
      <p:sp>
        <p:nvSpPr>
          <p:cNvPr id="3" name="Espace réservé du texte vertical 2"/>
          <p:cNvSpPr>
            <a:spLocks noGrp="1"/>
          </p:cNvSpPr>
          <p:nvPr>
            <p:ph type="body" orient="vert" idx="1"/>
          </p:nvPr>
        </p:nvSpPr>
        <p:spPr/>
        <p:txBody>
          <a:bodyPr vert="eaVert"/>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A5E293AD-F72B-4F54-9E5A-120D0B29E96C}" type="datetimeFigureOut">
              <a:rPr lang="fr-FR"/>
              <a:pPr>
                <a:defRPr/>
              </a:pPr>
              <a:t>24/01/2024</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294A1A1B-8EAC-4902-8DFA-9811ED3EB164}" type="slidenum">
              <a:rPr lang="fr-FR"/>
              <a:pPr>
                <a:defRPr/>
              </a:pPr>
              <a:t>‹nr.›</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da-DK"/>
              <a:t>Klik for at redigere titeltypografi i masteren</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09357252-AA52-4647-AAEA-DADE80FA6E5D}" type="datetimeFigureOut">
              <a:rPr lang="fr-FR"/>
              <a:pPr>
                <a:defRPr/>
              </a:pPr>
              <a:t>24/01/2024</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F828FBFC-BD29-4201-A47B-F3A68F108DD0}" type="slidenum">
              <a:rPr lang="fr-FR"/>
              <a:pPr>
                <a:defRPr/>
              </a:pPr>
              <a:t>‹nr.›</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da-DK"/>
              <a:t>Klik for at redigere titeltypografi i masteren</a:t>
            </a:r>
            <a:endParaRPr lang="fr-FR"/>
          </a:p>
        </p:txBody>
      </p:sp>
      <p:sp>
        <p:nvSpPr>
          <p:cNvPr id="3" name="Espace réservé du contenu 2"/>
          <p:cNvSpPr>
            <a:spLocks noGrp="1"/>
          </p:cNvSpPr>
          <p:nvPr>
            <p:ph idx="1"/>
          </p:nvPr>
        </p:nvSpPr>
        <p:spPr/>
        <p:txBody>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3DD21638-5758-4190-8191-BFD57E5BD149}" type="datetimeFigureOut">
              <a:rPr lang="fr-FR"/>
              <a:pPr>
                <a:defRPr/>
              </a:pPr>
              <a:t>24/01/2024</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0BA5B532-EDE5-4701-B14F-B51CCC9B5E63}" type="slidenum">
              <a:rPr lang="fr-FR"/>
              <a:pPr>
                <a:defRPr/>
              </a:pPr>
              <a:t>‹nr.›</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da-DK"/>
              <a:t>Klik for at redigere titeltypografi i masteren</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typografi i masteren</a:t>
            </a:r>
          </a:p>
        </p:txBody>
      </p:sp>
      <p:sp>
        <p:nvSpPr>
          <p:cNvPr id="4" name="Espace réservé de la date 3"/>
          <p:cNvSpPr>
            <a:spLocks noGrp="1"/>
          </p:cNvSpPr>
          <p:nvPr>
            <p:ph type="dt" sz="half" idx="10"/>
          </p:nvPr>
        </p:nvSpPr>
        <p:spPr/>
        <p:txBody>
          <a:bodyPr/>
          <a:lstStyle>
            <a:lvl1pPr>
              <a:defRPr/>
            </a:lvl1pPr>
          </a:lstStyle>
          <a:p>
            <a:pPr>
              <a:defRPr/>
            </a:pPr>
            <a:fld id="{5F1AADDC-9D2F-4543-A6E4-D5F3A59F0126}" type="datetimeFigureOut">
              <a:rPr lang="fr-FR"/>
              <a:pPr>
                <a:defRPr/>
              </a:pPr>
              <a:t>24/01/2024</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1BE4C986-2F95-4FF6-9A17-8BA4B39996A0}" type="slidenum">
              <a:rPr lang="fr-FR"/>
              <a:pPr>
                <a:defRPr/>
              </a:pPr>
              <a:t>‹nr.›</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da-DK"/>
              <a:t>Klik for at redigere titeltypografi i masteren</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endParaRPr lang="fr-FR"/>
          </a:p>
        </p:txBody>
      </p:sp>
      <p:sp>
        <p:nvSpPr>
          <p:cNvPr id="5" name="Espace réservé de la date 3"/>
          <p:cNvSpPr>
            <a:spLocks noGrp="1"/>
          </p:cNvSpPr>
          <p:nvPr>
            <p:ph type="dt" sz="half" idx="10"/>
          </p:nvPr>
        </p:nvSpPr>
        <p:spPr/>
        <p:txBody>
          <a:bodyPr/>
          <a:lstStyle>
            <a:lvl1pPr>
              <a:defRPr/>
            </a:lvl1pPr>
          </a:lstStyle>
          <a:p>
            <a:pPr>
              <a:defRPr/>
            </a:pPr>
            <a:fld id="{56A0FA7F-EF76-4D66-A40B-8E99060E5094}" type="datetimeFigureOut">
              <a:rPr lang="fr-FR"/>
              <a:pPr>
                <a:defRPr/>
              </a:pPr>
              <a:t>24/01/2024</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D0F14E0C-88E1-4348-8AEC-E1664FA32DF7}" type="slidenum">
              <a:rPr lang="fr-FR"/>
              <a:pPr>
                <a:defRPr/>
              </a:pPr>
              <a:t>‹nr.›</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da-DK"/>
              <a:t>Klik for at redigere titeltypografi i masteren</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typografi i masteren</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typografi i masteren</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endParaRPr lang="fr-FR"/>
          </a:p>
        </p:txBody>
      </p:sp>
      <p:sp>
        <p:nvSpPr>
          <p:cNvPr id="7" name="Espace réservé de la date 3"/>
          <p:cNvSpPr>
            <a:spLocks noGrp="1"/>
          </p:cNvSpPr>
          <p:nvPr>
            <p:ph type="dt" sz="half" idx="10"/>
          </p:nvPr>
        </p:nvSpPr>
        <p:spPr/>
        <p:txBody>
          <a:bodyPr/>
          <a:lstStyle>
            <a:lvl1pPr>
              <a:defRPr/>
            </a:lvl1pPr>
          </a:lstStyle>
          <a:p>
            <a:pPr>
              <a:defRPr/>
            </a:pPr>
            <a:fld id="{9D6285E9-D5C2-461B-8F96-35374661F57B}" type="datetimeFigureOut">
              <a:rPr lang="fr-FR"/>
              <a:pPr>
                <a:defRPr/>
              </a:pPr>
              <a:t>24/01/2024</a:t>
            </a:fld>
            <a:endParaRPr lang="fr-FR"/>
          </a:p>
        </p:txBody>
      </p:sp>
      <p:sp>
        <p:nvSpPr>
          <p:cNvPr id="8" name="Espace réservé du pied de page 4"/>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1A0BC09C-BAB0-425E-A442-F032BFA72B29}" type="slidenum">
              <a:rPr lang="fr-FR"/>
              <a:pPr>
                <a:defRPr/>
              </a:pPr>
              <a:t>‹nr.›</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da-DK"/>
              <a:t>Klik for at redigere titeltypografi i masteren</a:t>
            </a:r>
            <a:endParaRPr lang="fr-FR"/>
          </a:p>
        </p:txBody>
      </p:sp>
      <p:sp>
        <p:nvSpPr>
          <p:cNvPr id="3" name="Espace réservé de la date 3"/>
          <p:cNvSpPr>
            <a:spLocks noGrp="1"/>
          </p:cNvSpPr>
          <p:nvPr>
            <p:ph type="dt" sz="half" idx="10"/>
          </p:nvPr>
        </p:nvSpPr>
        <p:spPr/>
        <p:txBody>
          <a:bodyPr/>
          <a:lstStyle>
            <a:lvl1pPr>
              <a:defRPr/>
            </a:lvl1pPr>
          </a:lstStyle>
          <a:p>
            <a:pPr>
              <a:defRPr/>
            </a:pPr>
            <a:fld id="{2D4201C2-C456-46C0-A716-880E5385735C}" type="datetimeFigureOut">
              <a:rPr lang="fr-FR"/>
              <a:pPr>
                <a:defRPr/>
              </a:pPr>
              <a:t>24/01/2024</a:t>
            </a:fld>
            <a:endParaRPr lang="fr-FR"/>
          </a:p>
        </p:txBody>
      </p:sp>
      <p:sp>
        <p:nvSpPr>
          <p:cNvPr id="4" name="Espace réservé du pied de page 4"/>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B90A7533-5C78-4352-B7B4-F327BE47A9E7}" type="slidenum">
              <a:rPr lang="fr-FR"/>
              <a:pPr>
                <a:defRPr/>
              </a:pPr>
              <a:t>‹nr.›</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E96B3FBB-EF67-4DB9-BA8A-D9C41A67108B}" type="datetimeFigureOut">
              <a:rPr lang="fr-FR"/>
              <a:pPr>
                <a:defRPr/>
              </a:pPr>
              <a:t>24/01/2024</a:t>
            </a:fld>
            <a:endParaRPr lang="fr-FR"/>
          </a:p>
        </p:txBody>
      </p:sp>
      <p:sp>
        <p:nvSpPr>
          <p:cNvPr id="3" name="Espace réservé du pied de page 4"/>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8216A465-026C-4D8B-96F2-34FA3F599342}" type="slidenum">
              <a:rPr lang="fr-FR"/>
              <a:pPr>
                <a:defRPr/>
              </a:pPr>
              <a:t>‹nr.›</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da-DK"/>
              <a:t>Klik for at redigere titeltypografi i masteren</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typografi i masteren</a:t>
            </a:r>
          </a:p>
        </p:txBody>
      </p:sp>
      <p:sp>
        <p:nvSpPr>
          <p:cNvPr id="5" name="Espace réservé de la date 3"/>
          <p:cNvSpPr>
            <a:spLocks noGrp="1"/>
          </p:cNvSpPr>
          <p:nvPr>
            <p:ph type="dt" sz="half" idx="10"/>
          </p:nvPr>
        </p:nvSpPr>
        <p:spPr/>
        <p:txBody>
          <a:bodyPr/>
          <a:lstStyle>
            <a:lvl1pPr>
              <a:defRPr/>
            </a:lvl1pPr>
          </a:lstStyle>
          <a:p>
            <a:pPr>
              <a:defRPr/>
            </a:pPr>
            <a:fld id="{1F8BDC5F-FDC6-4211-A8D9-5CCE60D1A995}" type="datetimeFigureOut">
              <a:rPr lang="fr-FR"/>
              <a:pPr>
                <a:defRPr/>
              </a:pPr>
              <a:t>24/01/2024</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34D2794C-4EAD-4432-84C2-189CF0726C79}" type="slidenum">
              <a:rPr lang="fr-FR"/>
              <a:pPr>
                <a:defRPr/>
              </a:pPr>
              <a:t>‹nr.›</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da-DK"/>
              <a:t>Klik for at redigere titeltypografi i masteren</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a-DK" noProof="0" dirty="0"/>
              <a:t>Klik på ikonet for at tilføje et billede</a:t>
            </a:r>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typografi i masteren</a:t>
            </a:r>
          </a:p>
        </p:txBody>
      </p:sp>
      <p:sp>
        <p:nvSpPr>
          <p:cNvPr id="5" name="Espace réservé de la date 3"/>
          <p:cNvSpPr>
            <a:spLocks noGrp="1"/>
          </p:cNvSpPr>
          <p:nvPr>
            <p:ph type="dt" sz="half" idx="10"/>
          </p:nvPr>
        </p:nvSpPr>
        <p:spPr/>
        <p:txBody>
          <a:bodyPr/>
          <a:lstStyle>
            <a:lvl1pPr>
              <a:defRPr/>
            </a:lvl1pPr>
          </a:lstStyle>
          <a:p>
            <a:pPr>
              <a:defRPr/>
            </a:pPr>
            <a:fld id="{56928362-A631-4FDE-8833-A099D82F9AB5}" type="datetimeFigureOut">
              <a:rPr lang="fr-FR"/>
              <a:pPr>
                <a:defRPr/>
              </a:pPr>
              <a:t>24/01/2024</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61F0FDB1-2D77-4F93-A9BF-4832118323AD}" type="slidenum">
              <a:rPr lang="fr-FR"/>
              <a:pPr>
                <a:defRPr/>
              </a:pPr>
              <a:t>‹nr.›</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t>Cliquez pour modifier le style du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3A9C1C13-03FC-4F65-9332-E0F07C9BF3FF}" type="datetimeFigureOut">
              <a:rPr lang="fr-FR"/>
              <a:pPr>
                <a:defRPr/>
              </a:pPr>
              <a:t>24/01/2024</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defRPr>
            </a:lvl1pPr>
          </a:lstStyle>
          <a:p>
            <a:pPr>
              <a:defRPr/>
            </a:pPr>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09FB88E2-9DF6-4DB3-BD56-97FED4D0672D}" type="slidenum">
              <a:rPr lang="fr-FR"/>
              <a:pPr>
                <a:defRPr/>
              </a:pPr>
              <a:t>‹nr.›</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hyperlink" Target="http://www.youtube.com/watch?v=8VP5jEAP3K4&amp;feature=related" TargetMode="External"/><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www.youtube.com/watch?v=8VP5jEAP3K4&amp;feature=related" TargetMode="External"/><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050" name="Titre 1"/>
          <p:cNvSpPr>
            <a:spLocks noGrp="1"/>
          </p:cNvSpPr>
          <p:nvPr>
            <p:ph type="ctrTitle"/>
          </p:nvPr>
        </p:nvSpPr>
        <p:spPr>
          <a:xfrm>
            <a:off x="467544" y="3789040"/>
            <a:ext cx="7916416" cy="1470025"/>
          </a:xfrm>
        </p:spPr>
        <p:txBody>
          <a:bodyPr/>
          <a:lstStyle/>
          <a:p>
            <a:r>
              <a:rPr lang="fr-CA" sz="3600" dirty="0">
                <a:solidFill>
                  <a:schemeClr val="bg1"/>
                </a:solidFill>
                <a:latin typeface="Georgia" pitchFamily="18" charset="0"/>
              </a:rPr>
              <a:t>Filmsprog: </a:t>
            </a:r>
            <a:br>
              <a:rPr lang="fr-CA" sz="3600" dirty="0">
                <a:solidFill>
                  <a:schemeClr val="bg1"/>
                </a:solidFill>
                <a:latin typeface="Georgia" pitchFamily="18" charset="0"/>
              </a:rPr>
            </a:br>
            <a:r>
              <a:rPr lang="fr-CA" sz="3600" dirty="0">
                <a:solidFill>
                  <a:schemeClr val="bg1"/>
                </a:solidFill>
                <a:latin typeface="Georgia" pitchFamily="18" charset="0"/>
              </a:rPr>
              <a:t>Opbygning, virkemidler og dramaturgi</a:t>
            </a:r>
            <a:br>
              <a:rPr lang="fr-CA" sz="3600" dirty="0">
                <a:solidFill>
                  <a:schemeClr val="bg1"/>
                </a:solidFill>
                <a:latin typeface="Georgia" pitchFamily="18" charset="0"/>
              </a:rPr>
            </a:br>
            <a:endParaRPr lang="fr-FR" sz="3600" dirty="0">
              <a:solidFill>
                <a:schemeClr val="bg1"/>
              </a:solidFill>
              <a:latin typeface="Georgia" pitchFamily="18" charset="0"/>
            </a:endParaRPr>
          </a:p>
        </p:txBody>
      </p:sp>
      <p:sp>
        <p:nvSpPr>
          <p:cNvPr id="2051" name="Sous-titre 2"/>
          <p:cNvSpPr>
            <a:spLocks noGrp="1"/>
          </p:cNvSpPr>
          <p:nvPr>
            <p:ph type="subTitle" idx="1"/>
          </p:nvPr>
        </p:nvSpPr>
        <p:spPr>
          <a:xfrm>
            <a:off x="1259632" y="5105400"/>
            <a:ext cx="6400800" cy="699864"/>
          </a:xfrm>
        </p:spPr>
        <p:txBody>
          <a:bodyPr/>
          <a:lstStyle/>
          <a:p>
            <a:r>
              <a:rPr lang="fr-CA" sz="2400" dirty="0">
                <a:solidFill>
                  <a:schemeClr val="bg1"/>
                </a:solidFill>
                <a:latin typeface="Georgia" pitchFamily="18" charset="0"/>
              </a:rPr>
              <a:t>Mediefag, C-niveau</a:t>
            </a:r>
            <a:endParaRPr lang="fr-FR" sz="2400" dirty="0">
              <a:solidFill>
                <a:schemeClr val="bg1"/>
              </a:solidFill>
              <a:latin typeface="Georgia"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4" name="Titre 1"/>
          <p:cNvSpPr>
            <a:spLocks noGrp="1"/>
          </p:cNvSpPr>
          <p:nvPr>
            <p:ph type="title"/>
          </p:nvPr>
        </p:nvSpPr>
        <p:spPr>
          <a:xfrm>
            <a:off x="2428875" y="274638"/>
            <a:ext cx="6257925" cy="1143000"/>
          </a:xfrm>
        </p:spPr>
        <p:txBody>
          <a:bodyPr/>
          <a:lstStyle/>
          <a:p>
            <a:pPr algn="l"/>
            <a:r>
              <a:rPr lang="fr-CA" dirty="0"/>
              <a:t>Beskæring</a:t>
            </a:r>
            <a:endParaRPr lang="fr-FR" dirty="0"/>
          </a:p>
        </p:txBody>
      </p:sp>
      <p:pic>
        <p:nvPicPr>
          <p:cNvPr id="37890" name="Picture 2"/>
          <p:cNvPicPr>
            <a:picLocks noChangeAspect="1" noChangeArrowheads="1"/>
          </p:cNvPicPr>
          <p:nvPr/>
        </p:nvPicPr>
        <p:blipFill>
          <a:blip r:embed="rId3" cstate="print"/>
          <a:srcRect/>
          <a:stretch>
            <a:fillRect/>
          </a:stretch>
        </p:blipFill>
        <p:spPr bwMode="auto">
          <a:xfrm>
            <a:off x="-1" y="0"/>
            <a:ext cx="9144001" cy="685800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4" name="Titre 1"/>
          <p:cNvSpPr>
            <a:spLocks noGrp="1"/>
          </p:cNvSpPr>
          <p:nvPr>
            <p:ph type="title"/>
          </p:nvPr>
        </p:nvSpPr>
        <p:spPr>
          <a:xfrm>
            <a:off x="2428875" y="274638"/>
            <a:ext cx="6257925" cy="1143000"/>
          </a:xfrm>
        </p:spPr>
        <p:txBody>
          <a:bodyPr/>
          <a:lstStyle/>
          <a:p>
            <a:pPr algn="l"/>
            <a:r>
              <a:rPr lang="fr-CA" dirty="0"/>
              <a:t>Beskæring</a:t>
            </a:r>
            <a:endParaRPr lang="fr-FR" dirty="0"/>
          </a:p>
        </p:txBody>
      </p:sp>
      <p:pic>
        <p:nvPicPr>
          <p:cNvPr id="38914"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4" name="Titre 1"/>
          <p:cNvSpPr>
            <a:spLocks noGrp="1"/>
          </p:cNvSpPr>
          <p:nvPr>
            <p:ph type="title"/>
          </p:nvPr>
        </p:nvSpPr>
        <p:spPr>
          <a:xfrm>
            <a:off x="2428875" y="274638"/>
            <a:ext cx="6257925" cy="1143000"/>
          </a:xfrm>
        </p:spPr>
        <p:txBody>
          <a:bodyPr/>
          <a:lstStyle/>
          <a:p>
            <a:pPr algn="l"/>
            <a:r>
              <a:rPr lang="fr-CA" dirty="0"/>
              <a:t>Beskæring</a:t>
            </a:r>
            <a:endParaRPr lang="fr-FR" dirty="0"/>
          </a:p>
        </p:txBody>
      </p:sp>
      <p:pic>
        <p:nvPicPr>
          <p:cNvPr id="39938"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4" name="Titre 1"/>
          <p:cNvSpPr>
            <a:spLocks noGrp="1"/>
          </p:cNvSpPr>
          <p:nvPr>
            <p:ph type="title"/>
          </p:nvPr>
        </p:nvSpPr>
        <p:spPr>
          <a:xfrm>
            <a:off x="2428875" y="274638"/>
            <a:ext cx="6257925" cy="1143000"/>
          </a:xfrm>
        </p:spPr>
        <p:txBody>
          <a:bodyPr/>
          <a:lstStyle/>
          <a:p>
            <a:pPr algn="l"/>
            <a:r>
              <a:rPr lang="fr-CA" dirty="0"/>
              <a:t>Beskæring</a:t>
            </a:r>
            <a:endParaRPr lang="fr-FR" dirty="0"/>
          </a:p>
        </p:txBody>
      </p:sp>
      <p:pic>
        <p:nvPicPr>
          <p:cNvPr id="40962"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 name="Tekstboks 3"/>
          <p:cNvSpPr txBox="1"/>
          <p:nvPr/>
        </p:nvSpPr>
        <p:spPr>
          <a:xfrm>
            <a:off x="1835696" y="836713"/>
            <a:ext cx="3960440" cy="584775"/>
          </a:xfrm>
          <a:prstGeom prst="rect">
            <a:avLst/>
          </a:prstGeom>
          <a:solidFill>
            <a:schemeClr val="bg1"/>
          </a:solidFill>
        </p:spPr>
        <p:txBody>
          <a:bodyPr wrap="square" rtlCol="0">
            <a:spAutoFit/>
          </a:bodyPr>
          <a:lstStyle/>
          <a:p>
            <a:r>
              <a:rPr lang="da-DK" sz="3200" dirty="0">
                <a:latin typeface="Cooper Black" pitchFamily="18" charset="0"/>
              </a:rPr>
              <a:t>UN: </a:t>
            </a:r>
            <a:r>
              <a:rPr lang="da-DK" sz="3200" dirty="0" err="1">
                <a:latin typeface="Cooper Black" pitchFamily="18" charset="0"/>
              </a:rPr>
              <a:t>Ultranær</a:t>
            </a:r>
            <a:endParaRPr lang="da-DK" sz="3200" dirty="0">
              <a:latin typeface="Cooper Black"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4" name="Titre 1"/>
          <p:cNvSpPr>
            <a:spLocks noGrp="1"/>
          </p:cNvSpPr>
          <p:nvPr>
            <p:ph type="title"/>
          </p:nvPr>
        </p:nvSpPr>
        <p:spPr>
          <a:xfrm>
            <a:off x="2771800" y="260648"/>
            <a:ext cx="6257925" cy="1143000"/>
          </a:xfrm>
        </p:spPr>
        <p:txBody>
          <a:bodyPr/>
          <a:lstStyle/>
          <a:p>
            <a:pPr algn="l"/>
            <a:r>
              <a:rPr lang="fr-CA" dirty="0"/>
              <a:t>Andre alm. indstillinger </a:t>
            </a:r>
            <a:endParaRPr lang="fr-FR" dirty="0"/>
          </a:p>
        </p:txBody>
      </p:sp>
      <p:sp>
        <p:nvSpPr>
          <p:cNvPr id="4" name="Tekstboks 3"/>
          <p:cNvSpPr txBox="1"/>
          <p:nvPr/>
        </p:nvSpPr>
        <p:spPr>
          <a:xfrm>
            <a:off x="3203848" y="4077072"/>
            <a:ext cx="5472608" cy="923330"/>
          </a:xfrm>
          <a:prstGeom prst="rect">
            <a:avLst/>
          </a:prstGeom>
          <a:noFill/>
        </p:spPr>
        <p:txBody>
          <a:bodyPr wrap="square" rtlCol="0">
            <a:spAutoFit/>
          </a:bodyPr>
          <a:lstStyle/>
          <a:p>
            <a:pPr>
              <a:buFont typeface="Arial" pitchFamily="34" charset="0"/>
              <a:buChar char="•"/>
            </a:pPr>
            <a:r>
              <a:rPr lang="da-DK" dirty="0" err="1"/>
              <a:t>To-skuddet</a:t>
            </a:r>
            <a:r>
              <a:rPr lang="da-DK" dirty="0"/>
              <a:t>: To personer optræder i billedet</a:t>
            </a:r>
          </a:p>
          <a:p>
            <a:pPr>
              <a:buFont typeface="Arial" pitchFamily="34" charset="0"/>
              <a:buChar char="•"/>
            </a:pPr>
            <a:r>
              <a:rPr lang="da-DK" dirty="0" err="1"/>
              <a:t>Nakkeskudet</a:t>
            </a:r>
            <a:r>
              <a:rPr lang="da-DK" dirty="0"/>
              <a:t> (skulderskud): Bruges f.eks. når man vil fastholde en reaktion </a:t>
            </a:r>
          </a:p>
        </p:txBody>
      </p:sp>
      <p:pic>
        <p:nvPicPr>
          <p:cNvPr id="41986" name="Picture 2"/>
          <p:cNvPicPr>
            <a:picLocks noChangeAspect="1" noChangeArrowheads="1"/>
          </p:cNvPicPr>
          <p:nvPr/>
        </p:nvPicPr>
        <p:blipFill>
          <a:blip r:embed="rId3" cstate="print"/>
          <a:srcRect/>
          <a:stretch>
            <a:fillRect/>
          </a:stretch>
        </p:blipFill>
        <p:spPr bwMode="auto">
          <a:xfrm>
            <a:off x="2843808" y="1340768"/>
            <a:ext cx="3110746" cy="2016224"/>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a:stretch>
            <a:fillRect/>
          </a:stretch>
        </p:blipFill>
        <p:spPr bwMode="auto">
          <a:xfrm>
            <a:off x="5955838" y="1340768"/>
            <a:ext cx="3188162" cy="1992601"/>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a:xfrm>
            <a:off x="2428875" y="274638"/>
            <a:ext cx="6257925" cy="1143000"/>
          </a:xfrm>
        </p:spPr>
        <p:txBody>
          <a:bodyPr/>
          <a:lstStyle/>
          <a:p>
            <a:pPr algn="l"/>
            <a:r>
              <a:rPr lang="fr-CA" dirty="0"/>
              <a:t>Kameraposition (synsvinkel/perspektiv)</a:t>
            </a:r>
            <a:endParaRPr lang="fr-FR" dirty="0"/>
          </a:p>
        </p:txBody>
      </p:sp>
      <p:pic>
        <p:nvPicPr>
          <p:cNvPr id="5125" name="Picture 5" descr="http://www.deerpark.dk/connected/wp-content/uploads/plakter_inspiration/2001_a_space_odyssey.jpg"/>
          <p:cNvPicPr>
            <a:picLocks noChangeAspect="1" noChangeArrowheads="1"/>
          </p:cNvPicPr>
          <p:nvPr/>
        </p:nvPicPr>
        <p:blipFill>
          <a:blip r:embed="rId4" cstate="print"/>
          <a:srcRect/>
          <a:stretch>
            <a:fillRect/>
          </a:stretch>
        </p:blipFill>
        <p:spPr bwMode="auto">
          <a:xfrm>
            <a:off x="2771800" y="1772816"/>
            <a:ext cx="3360254" cy="5085184"/>
          </a:xfrm>
          <a:prstGeom prst="rect">
            <a:avLst/>
          </a:prstGeom>
          <a:noFill/>
        </p:spPr>
      </p:pic>
      <p:sp>
        <p:nvSpPr>
          <p:cNvPr id="5" name="Tekstboks 4"/>
          <p:cNvSpPr txBox="1"/>
          <p:nvPr/>
        </p:nvSpPr>
        <p:spPr>
          <a:xfrm>
            <a:off x="6156176" y="5949280"/>
            <a:ext cx="2592288" cy="646331"/>
          </a:xfrm>
          <a:prstGeom prst="rect">
            <a:avLst/>
          </a:prstGeom>
          <a:noFill/>
        </p:spPr>
        <p:txBody>
          <a:bodyPr wrap="square" rtlCol="0">
            <a:spAutoFit/>
          </a:bodyPr>
          <a:lstStyle/>
          <a:p>
            <a:r>
              <a:rPr lang="da-DK" dirty="0"/>
              <a:t>Rumrejsen 2001 af Stanley Kubrick, 1968</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a:xfrm>
            <a:off x="2428875" y="274638"/>
            <a:ext cx="6257925" cy="1143000"/>
          </a:xfrm>
        </p:spPr>
        <p:txBody>
          <a:bodyPr/>
          <a:lstStyle/>
          <a:p>
            <a:pPr algn="l"/>
            <a:r>
              <a:rPr lang="fr-CA" dirty="0"/>
              <a:t>Normal</a:t>
            </a:r>
            <a:endParaRPr lang="fr-FR" dirty="0"/>
          </a:p>
        </p:txBody>
      </p:sp>
      <p:pic>
        <p:nvPicPr>
          <p:cNvPr id="49153" name="Picture 1"/>
          <p:cNvPicPr>
            <a:picLocks noChangeAspect="1" noChangeArrowheads="1"/>
          </p:cNvPicPr>
          <p:nvPr/>
        </p:nvPicPr>
        <p:blipFill>
          <a:blip r:embed="rId3" cstate="print"/>
          <a:srcRect/>
          <a:stretch>
            <a:fillRect/>
          </a:stretch>
        </p:blipFill>
        <p:spPr bwMode="auto">
          <a:xfrm>
            <a:off x="0" y="1114942"/>
            <a:ext cx="9144000" cy="5314554"/>
          </a:xfrm>
          <a:prstGeom prst="rect">
            <a:avLst/>
          </a:prstGeom>
          <a:noFill/>
          <a:ln w="9525">
            <a:noFill/>
            <a:miter lim="800000"/>
            <a:headEnd/>
            <a:tailEnd/>
          </a:ln>
        </p:spPr>
      </p:pic>
      <p:sp>
        <p:nvSpPr>
          <p:cNvPr id="4" name="Tekstboks 3"/>
          <p:cNvSpPr txBox="1"/>
          <p:nvPr/>
        </p:nvSpPr>
        <p:spPr>
          <a:xfrm>
            <a:off x="3203848" y="6488668"/>
            <a:ext cx="3600400" cy="369332"/>
          </a:xfrm>
          <a:prstGeom prst="rect">
            <a:avLst/>
          </a:prstGeom>
          <a:noFill/>
        </p:spPr>
        <p:txBody>
          <a:bodyPr wrap="square" rtlCol="0">
            <a:spAutoFit/>
          </a:bodyPr>
          <a:lstStyle/>
          <a:p>
            <a:r>
              <a:rPr lang="da-DK" dirty="0"/>
              <a:t>1:05 inde i </a:t>
            </a:r>
            <a:r>
              <a:rPr lang="da-DK" i="1" dirty="0"/>
              <a:t>Rumrejsen 2001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a:xfrm>
            <a:off x="2428875" y="274638"/>
            <a:ext cx="6257925" cy="1143000"/>
          </a:xfrm>
        </p:spPr>
        <p:txBody>
          <a:bodyPr/>
          <a:lstStyle/>
          <a:p>
            <a:pPr algn="l"/>
            <a:r>
              <a:rPr lang="fr-CA" dirty="0"/>
              <a:t>Fugleperspektiv</a:t>
            </a:r>
            <a:endParaRPr lang="fr-FR" dirty="0"/>
          </a:p>
        </p:txBody>
      </p:sp>
      <p:pic>
        <p:nvPicPr>
          <p:cNvPr id="48130" name="Picture 2"/>
          <p:cNvPicPr>
            <a:picLocks noChangeAspect="1" noChangeArrowheads="1"/>
          </p:cNvPicPr>
          <p:nvPr/>
        </p:nvPicPr>
        <p:blipFill>
          <a:blip r:embed="rId3" cstate="print"/>
          <a:srcRect/>
          <a:stretch>
            <a:fillRect/>
          </a:stretch>
        </p:blipFill>
        <p:spPr bwMode="auto">
          <a:xfrm>
            <a:off x="0" y="1340768"/>
            <a:ext cx="9173210" cy="5517232"/>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a:xfrm>
            <a:off x="2428875" y="274638"/>
            <a:ext cx="6257925" cy="1143000"/>
          </a:xfrm>
        </p:spPr>
        <p:txBody>
          <a:bodyPr/>
          <a:lstStyle/>
          <a:p>
            <a:pPr algn="l"/>
            <a:r>
              <a:rPr lang="fr-CA" dirty="0"/>
              <a:t>Frøperspektiv</a:t>
            </a:r>
            <a:endParaRPr lang="fr-FR" dirty="0"/>
          </a:p>
        </p:txBody>
      </p:sp>
      <p:pic>
        <p:nvPicPr>
          <p:cNvPr id="50177" name="Picture 1"/>
          <p:cNvPicPr>
            <a:picLocks noChangeAspect="1" noChangeArrowheads="1"/>
          </p:cNvPicPr>
          <p:nvPr/>
        </p:nvPicPr>
        <p:blipFill>
          <a:blip r:embed="rId3" cstate="print"/>
          <a:srcRect/>
          <a:stretch>
            <a:fillRect/>
          </a:stretch>
        </p:blipFill>
        <p:spPr bwMode="auto">
          <a:xfrm>
            <a:off x="-1016" y="1268760"/>
            <a:ext cx="9145016" cy="558924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a:xfrm>
            <a:off x="2428875" y="274638"/>
            <a:ext cx="6257925" cy="1143000"/>
          </a:xfrm>
        </p:spPr>
        <p:txBody>
          <a:bodyPr/>
          <a:lstStyle/>
          <a:p>
            <a:pPr algn="l"/>
            <a:r>
              <a:rPr lang="fr-CA" dirty="0"/>
              <a:t>Billedkomposition</a:t>
            </a:r>
            <a:endParaRPr lang="fr-FR" dirty="0"/>
          </a:p>
        </p:txBody>
      </p:sp>
      <p:sp>
        <p:nvSpPr>
          <p:cNvPr id="5123" name="Espace réservé du contenu 2"/>
          <p:cNvSpPr>
            <a:spLocks noGrp="1"/>
          </p:cNvSpPr>
          <p:nvPr>
            <p:ph idx="1"/>
          </p:nvPr>
        </p:nvSpPr>
        <p:spPr>
          <a:xfrm>
            <a:off x="2428875" y="1600200"/>
            <a:ext cx="6257925" cy="4525963"/>
          </a:xfrm>
        </p:spPr>
        <p:txBody>
          <a:bodyPr/>
          <a:lstStyle/>
          <a:p>
            <a:r>
              <a:rPr lang="fr-FR" dirty="0"/>
              <a:t>Fordelingen af motiver og elementer i billedets synsplan</a:t>
            </a:r>
          </a:p>
          <a:p>
            <a:r>
              <a:rPr lang="fr-FR" dirty="0"/>
              <a:t>Som regel tilstræbes harmoniske og balancerede billeder</a:t>
            </a:r>
          </a:p>
          <a:p>
            <a:r>
              <a:rPr lang="fr-FR" dirty="0"/>
              <a:t>Styrer måden billedet aflæses på</a:t>
            </a:r>
          </a:p>
          <a:p>
            <a:endParaRPr lang="fr-F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4" name="Titre 1"/>
          <p:cNvSpPr>
            <a:spLocks noGrp="1"/>
          </p:cNvSpPr>
          <p:nvPr>
            <p:ph type="title"/>
          </p:nvPr>
        </p:nvSpPr>
        <p:spPr>
          <a:xfrm>
            <a:off x="2428875" y="274638"/>
            <a:ext cx="6257925" cy="1143000"/>
          </a:xfrm>
        </p:spPr>
        <p:txBody>
          <a:bodyPr/>
          <a:lstStyle/>
          <a:p>
            <a:pPr algn="l"/>
            <a:r>
              <a:rPr lang="fr-CA" dirty="0"/>
              <a:t>Filmens opbygning</a:t>
            </a:r>
            <a:endParaRPr lang="fr-FR" dirty="0"/>
          </a:p>
        </p:txBody>
      </p:sp>
      <p:pic>
        <p:nvPicPr>
          <p:cNvPr id="3081" name="Picture 9"/>
          <p:cNvPicPr>
            <a:picLocks noChangeAspect="1" noChangeArrowheads="1"/>
          </p:cNvPicPr>
          <p:nvPr/>
        </p:nvPicPr>
        <p:blipFill>
          <a:blip r:embed="rId3" cstate="print"/>
          <a:srcRect/>
          <a:stretch>
            <a:fillRect/>
          </a:stretch>
        </p:blipFill>
        <p:spPr bwMode="auto">
          <a:xfrm>
            <a:off x="2267743" y="1124744"/>
            <a:ext cx="6786863" cy="3816424"/>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a:xfrm>
            <a:off x="2428875" y="274638"/>
            <a:ext cx="6257925" cy="1143000"/>
          </a:xfrm>
        </p:spPr>
        <p:txBody>
          <a:bodyPr/>
          <a:lstStyle/>
          <a:p>
            <a:pPr algn="l"/>
            <a:r>
              <a:rPr lang="fr-CA" dirty="0"/>
              <a:t>Det gyldne snit</a:t>
            </a:r>
            <a:endParaRPr lang="fr-FR" dirty="0"/>
          </a:p>
        </p:txBody>
      </p:sp>
      <p:pic>
        <p:nvPicPr>
          <p:cNvPr id="44038" name="Picture 6" descr="http://www.dbhome.dk/martin/film/golden/horiz1.jpg"/>
          <p:cNvPicPr>
            <a:picLocks noChangeAspect="1" noChangeArrowheads="1"/>
          </p:cNvPicPr>
          <p:nvPr/>
        </p:nvPicPr>
        <p:blipFill>
          <a:blip r:embed="rId3" cstate="print"/>
          <a:srcRect/>
          <a:stretch>
            <a:fillRect/>
          </a:stretch>
        </p:blipFill>
        <p:spPr bwMode="auto">
          <a:xfrm>
            <a:off x="2123728" y="2060848"/>
            <a:ext cx="3718721" cy="1584176"/>
          </a:xfrm>
          <a:prstGeom prst="rect">
            <a:avLst/>
          </a:prstGeom>
          <a:noFill/>
        </p:spPr>
      </p:pic>
      <p:pic>
        <p:nvPicPr>
          <p:cNvPr id="44040" name="Picture 8" descr="http://www.dbhome.dk/martin/film/golden/horiz3.jpg"/>
          <p:cNvPicPr>
            <a:picLocks noChangeAspect="1" noChangeArrowheads="1"/>
          </p:cNvPicPr>
          <p:nvPr/>
        </p:nvPicPr>
        <p:blipFill>
          <a:blip r:embed="rId4" cstate="print"/>
          <a:srcRect/>
          <a:stretch>
            <a:fillRect/>
          </a:stretch>
        </p:blipFill>
        <p:spPr bwMode="auto">
          <a:xfrm>
            <a:off x="2123728" y="3645024"/>
            <a:ext cx="3672408" cy="1564447"/>
          </a:xfrm>
          <a:prstGeom prst="rect">
            <a:avLst/>
          </a:prstGeom>
          <a:noFill/>
        </p:spPr>
      </p:pic>
      <p:pic>
        <p:nvPicPr>
          <p:cNvPr id="44042" name="Picture 10" descr="http://www.dbhome.dk/martin/film/golden/vert1.jpg"/>
          <p:cNvPicPr>
            <a:picLocks noChangeAspect="1" noChangeArrowheads="1"/>
          </p:cNvPicPr>
          <p:nvPr/>
        </p:nvPicPr>
        <p:blipFill>
          <a:blip r:embed="rId5" cstate="print"/>
          <a:srcRect/>
          <a:stretch>
            <a:fillRect/>
          </a:stretch>
        </p:blipFill>
        <p:spPr bwMode="auto">
          <a:xfrm>
            <a:off x="2123728" y="5229200"/>
            <a:ext cx="3672408" cy="1470440"/>
          </a:xfrm>
          <a:prstGeom prst="rect">
            <a:avLst/>
          </a:prstGeom>
          <a:noFill/>
        </p:spPr>
      </p:pic>
      <p:sp>
        <p:nvSpPr>
          <p:cNvPr id="12" name="Rektangel 11"/>
          <p:cNvSpPr/>
          <p:nvPr/>
        </p:nvSpPr>
        <p:spPr>
          <a:xfrm>
            <a:off x="2267744" y="1196752"/>
            <a:ext cx="4572000" cy="646331"/>
          </a:xfrm>
          <a:prstGeom prst="rect">
            <a:avLst/>
          </a:prstGeom>
        </p:spPr>
        <p:txBody>
          <a:bodyPr>
            <a:spAutoFit/>
          </a:bodyPr>
          <a:lstStyle/>
          <a:p>
            <a:r>
              <a:rPr lang="en-US" dirty="0" err="1"/>
              <a:t>Eksempler</a:t>
            </a:r>
            <a:r>
              <a:rPr lang="en-US" dirty="0"/>
              <a:t> </a:t>
            </a:r>
            <a:r>
              <a:rPr lang="en-US" dirty="0" err="1"/>
              <a:t>fra</a:t>
            </a:r>
            <a:r>
              <a:rPr lang="en-US" dirty="0"/>
              <a:t> Sergio Leones </a:t>
            </a:r>
            <a:r>
              <a:rPr lang="en-US" i="1" dirty="0"/>
              <a:t>Once Upon a Time in The West</a:t>
            </a:r>
            <a:r>
              <a:rPr lang="en-US" dirty="0"/>
              <a:t> (1968). </a:t>
            </a:r>
            <a:endParaRPr lang="da-DK" dirty="0"/>
          </a:p>
        </p:txBody>
      </p:sp>
      <p:sp>
        <p:nvSpPr>
          <p:cNvPr id="13" name="Rektangel 12"/>
          <p:cNvSpPr/>
          <p:nvPr/>
        </p:nvSpPr>
        <p:spPr>
          <a:xfrm>
            <a:off x="5903640" y="1916832"/>
            <a:ext cx="3240360" cy="1754326"/>
          </a:xfrm>
          <a:prstGeom prst="rect">
            <a:avLst/>
          </a:prstGeom>
        </p:spPr>
        <p:txBody>
          <a:bodyPr wrap="square">
            <a:spAutoFit/>
          </a:bodyPr>
          <a:lstStyle/>
          <a:p>
            <a:r>
              <a:rPr lang="da-DK" dirty="0"/>
              <a:t>Øjnene ligger præcis på en linje fra det gyldne snit. Læg mærke til, at forholdet mellem afstanden fra hagespids til øjne og fra øjne til top af hovedet er ca. 1,618:1!</a:t>
            </a:r>
          </a:p>
        </p:txBody>
      </p:sp>
      <p:sp>
        <p:nvSpPr>
          <p:cNvPr id="15" name="Rektangel 14"/>
          <p:cNvSpPr/>
          <p:nvPr/>
        </p:nvSpPr>
        <p:spPr>
          <a:xfrm>
            <a:off x="5868144" y="4077072"/>
            <a:ext cx="3275856" cy="923330"/>
          </a:xfrm>
          <a:prstGeom prst="rect">
            <a:avLst/>
          </a:prstGeom>
        </p:spPr>
        <p:txBody>
          <a:bodyPr wrap="square">
            <a:spAutoFit/>
          </a:bodyPr>
          <a:lstStyle/>
          <a:p>
            <a:r>
              <a:rPr lang="da-DK" dirty="0"/>
              <a:t>Her er horisonten klassisk placeret på den øverste "gyldne snit" linje.</a:t>
            </a:r>
          </a:p>
        </p:txBody>
      </p:sp>
      <p:sp>
        <p:nvSpPr>
          <p:cNvPr id="16" name="Rektangel 15"/>
          <p:cNvSpPr/>
          <p:nvPr/>
        </p:nvSpPr>
        <p:spPr>
          <a:xfrm>
            <a:off x="5868144" y="5103674"/>
            <a:ext cx="3024336" cy="1754326"/>
          </a:xfrm>
          <a:prstGeom prst="rect">
            <a:avLst/>
          </a:prstGeom>
        </p:spPr>
        <p:txBody>
          <a:bodyPr wrap="square">
            <a:spAutoFit/>
          </a:bodyPr>
          <a:lstStyle/>
          <a:p>
            <a:r>
              <a:rPr lang="da-DK" dirty="0"/>
              <a:t>Det gyldne snit er også gyldigt på den anden led. Claudia </a:t>
            </a:r>
            <a:r>
              <a:rPr lang="da-DK" dirty="0" err="1"/>
              <a:t>Cardinale</a:t>
            </a:r>
            <a:r>
              <a:rPr lang="da-DK" dirty="0"/>
              <a:t> er placeret præcis så forholdet mellem venstre og højre del er 1,618:1.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a:xfrm>
            <a:off x="2428875" y="274638"/>
            <a:ext cx="6257925" cy="1143000"/>
          </a:xfrm>
        </p:spPr>
        <p:txBody>
          <a:bodyPr/>
          <a:lstStyle/>
          <a:p>
            <a:pPr algn="l"/>
            <a:r>
              <a:rPr lang="fr-CA" dirty="0"/>
              <a:t>Vandrette linjer</a:t>
            </a:r>
            <a:endParaRPr lang="fr-FR" dirty="0"/>
          </a:p>
        </p:txBody>
      </p:sp>
      <p:pic>
        <p:nvPicPr>
          <p:cNvPr id="4" name="Picture 8" descr="http://www.dbhome.dk/martin/film/golden/horiz3.jpg"/>
          <p:cNvPicPr>
            <a:picLocks noChangeAspect="1" noChangeArrowheads="1"/>
          </p:cNvPicPr>
          <p:nvPr/>
        </p:nvPicPr>
        <p:blipFill>
          <a:blip r:embed="rId3" cstate="print"/>
          <a:srcRect/>
          <a:stretch>
            <a:fillRect/>
          </a:stretch>
        </p:blipFill>
        <p:spPr bwMode="auto">
          <a:xfrm>
            <a:off x="683568" y="2204864"/>
            <a:ext cx="8282604" cy="3528392"/>
          </a:xfrm>
          <a:prstGeom prst="rect">
            <a:avLst/>
          </a:prstGeom>
          <a:noFill/>
        </p:spPr>
      </p:pic>
      <p:sp>
        <p:nvSpPr>
          <p:cNvPr id="5" name="Tekstboks 4"/>
          <p:cNvSpPr txBox="1"/>
          <p:nvPr/>
        </p:nvSpPr>
        <p:spPr>
          <a:xfrm>
            <a:off x="2627784" y="5877272"/>
            <a:ext cx="5400600" cy="369332"/>
          </a:xfrm>
          <a:prstGeom prst="rect">
            <a:avLst/>
          </a:prstGeom>
          <a:noFill/>
        </p:spPr>
        <p:txBody>
          <a:bodyPr wrap="square" rtlCol="0">
            <a:spAutoFit/>
          </a:bodyPr>
          <a:lstStyle/>
          <a:p>
            <a:r>
              <a:rPr lang="da-DK" dirty="0"/>
              <a:t>Ro, stabilitet, orden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a:xfrm>
            <a:off x="2428875" y="274638"/>
            <a:ext cx="6257925" cy="1143000"/>
          </a:xfrm>
        </p:spPr>
        <p:txBody>
          <a:bodyPr/>
          <a:lstStyle/>
          <a:p>
            <a:pPr algn="l"/>
            <a:r>
              <a:rPr lang="fr-CA" dirty="0"/>
              <a:t>Lodrette linjer</a:t>
            </a:r>
            <a:endParaRPr lang="fr-FR" dirty="0"/>
          </a:p>
        </p:txBody>
      </p:sp>
      <p:pic>
        <p:nvPicPr>
          <p:cNvPr id="5" name="Picture 10" descr="http://www.dbhome.dk/martin/film/golden/vert1.jpg"/>
          <p:cNvPicPr>
            <a:picLocks noChangeAspect="1" noChangeArrowheads="1"/>
          </p:cNvPicPr>
          <p:nvPr/>
        </p:nvPicPr>
        <p:blipFill>
          <a:blip r:embed="rId3" cstate="print"/>
          <a:srcRect/>
          <a:stretch>
            <a:fillRect/>
          </a:stretch>
        </p:blipFill>
        <p:spPr bwMode="auto">
          <a:xfrm>
            <a:off x="1187624" y="2276872"/>
            <a:ext cx="7553246" cy="3528392"/>
          </a:xfrm>
          <a:prstGeom prst="rect">
            <a:avLst/>
          </a:prstGeom>
          <a:noFill/>
        </p:spPr>
      </p:pic>
      <p:sp>
        <p:nvSpPr>
          <p:cNvPr id="6" name="Tekstboks 5"/>
          <p:cNvSpPr txBox="1"/>
          <p:nvPr/>
        </p:nvSpPr>
        <p:spPr>
          <a:xfrm>
            <a:off x="2915816" y="5949280"/>
            <a:ext cx="4680520" cy="369332"/>
          </a:xfrm>
          <a:prstGeom prst="rect">
            <a:avLst/>
          </a:prstGeom>
          <a:noFill/>
        </p:spPr>
        <p:txBody>
          <a:bodyPr wrap="square" rtlCol="0">
            <a:spAutoFit/>
          </a:bodyPr>
          <a:lstStyle/>
          <a:p>
            <a:r>
              <a:rPr lang="da-DK" dirty="0"/>
              <a:t>Monumentalt, evt. magtfuldt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a:xfrm>
            <a:off x="2428875" y="274638"/>
            <a:ext cx="6257925" cy="1143000"/>
          </a:xfrm>
        </p:spPr>
        <p:txBody>
          <a:bodyPr/>
          <a:lstStyle/>
          <a:p>
            <a:pPr algn="l"/>
            <a:r>
              <a:rPr lang="fr-CA" dirty="0"/>
              <a:t>Diagonallinjer</a:t>
            </a:r>
            <a:endParaRPr lang="fr-FR" dirty="0"/>
          </a:p>
        </p:txBody>
      </p:sp>
      <p:pic>
        <p:nvPicPr>
          <p:cNvPr id="52226" name="Picture 2"/>
          <p:cNvPicPr>
            <a:picLocks noChangeAspect="1" noChangeArrowheads="1"/>
          </p:cNvPicPr>
          <p:nvPr/>
        </p:nvPicPr>
        <p:blipFill>
          <a:blip r:embed="rId3" cstate="print"/>
          <a:srcRect/>
          <a:stretch>
            <a:fillRect/>
          </a:stretch>
        </p:blipFill>
        <p:spPr bwMode="auto">
          <a:xfrm>
            <a:off x="-1" y="1196752"/>
            <a:ext cx="9144001" cy="4832577"/>
          </a:xfrm>
          <a:prstGeom prst="rect">
            <a:avLst/>
          </a:prstGeom>
          <a:noFill/>
          <a:ln w="9525">
            <a:noFill/>
            <a:miter lim="800000"/>
            <a:headEnd/>
            <a:tailEnd/>
          </a:ln>
        </p:spPr>
      </p:pic>
      <p:sp>
        <p:nvSpPr>
          <p:cNvPr id="6" name="Tekstboks 5"/>
          <p:cNvSpPr txBox="1"/>
          <p:nvPr/>
        </p:nvSpPr>
        <p:spPr>
          <a:xfrm>
            <a:off x="2627784" y="6165304"/>
            <a:ext cx="5256584" cy="369332"/>
          </a:xfrm>
          <a:prstGeom prst="rect">
            <a:avLst/>
          </a:prstGeom>
          <a:noFill/>
        </p:spPr>
        <p:txBody>
          <a:bodyPr wrap="square" rtlCol="0">
            <a:spAutoFit/>
          </a:bodyPr>
          <a:lstStyle/>
          <a:p>
            <a:r>
              <a:rPr lang="da-DK" dirty="0"/>
              <a:t>Action, bevægelse, aggressivitet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a:xfrm>
            <a:off x="2428875" y="274638"/>
            <a:ext cx="6257925" cy="1143000"/>
          </a:xfrm>
        </p:spPr>
        <p:txBody>
          <a:bodyPr/>
          <a:lstStyle/>
          <a:p>
            <a:pPr algn="l"/>
            <a:r>
              <a:rPr lang="fr-CA" dirty="0"/>
              <a:t>Andre kompostitioner</a:t>
            </a:r>
            <a:endParaRPr lang="fr-FR" dirty="0"/>
          </a:p>
        </p:txBody>
      </p:sp>
      <p:sp>
        <p:nvSpPr>
          <p:cNvPr id="5123" name="Espace réservé du contenu 2"/>
          <p:cNvSpPr>
            <a:spLocks noGrp="1"/>
          </p:cNvSpPr>
          <p:nvPr>
            <p:ph idx="1"/>
          </p:nvPr>
        </p:nvSpPr>
        <p:spPr>
          <a:xfrm>
            <a:off x="2428875" y="1600200"/>
            <a:ext cx="6257925" cy="4525963"/>
          </a:xfrm>
        </p:spPr>
        <p:txBody>
          <a:bodyPr/>
          <a:lstStyle/>
          <a:p>
            <a:r>
              <a:rPr lang="fr-FR" dirty="0"/>
              <a:t>Kælkede linier</a:t>
            </a:r>
          </a:p>
          <a:p>
            <a:r>
              <a:rPr lang="fr-FR" dirty="0"/>
              <a:t>Trekant-komposition (eks. et bjerg)</a:t>
            </a:r>
          </a:p>
          <a:p>
            <a:r>
              <a:rPr lang="fr-FR" dirty="0"/>
              <a:t>Omvendt trekant-komposition</a:t>
            </a:r>
          </a:p>
          <a:p>
            <a:r>
              <a:rPr lang="fr-FR" dirty="0"/>
              <a:t>Runde eller andre geometriske former</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a:xfrm>
            <a:off x="2428875" y="274638"/>
            <a:ext cx="6257925" cy="1143000"/>
          </a:xfrm>
        </p:spPr>
        <p:txBody>
          <a:bodyPr/>
          <a:lstStyle/>
          <a:p>
            <a:pPr algn="l"/>
            <a:r>
              <a:rPr lang="fr-CA" dirty="0"/>
              <a:t>Forgrund, mellemgrund, baggrund</a:t>
            </a:r>
            <a:endParaRPr lang="fr-FR" dirty="0"/>
          </a:p>
        </p:txBody>
      </p:sp>
      <p:pic>
        <p:nvPicPr>
          <p:cNvPr id="53250" name="Picture 2"/>
          <p:cNvPicPr>
            <a:picLocks noChangeAspect="1" noChangeArrowheads="1"/>
          </p:cNvPicPr>
          <p:nvPr/>
        </p:nvPicPr>
        <p:blipFill>
          <a:blip r:embed="rId3" cstate="print"/>
          <a:srcRect/>
          <a:stretch>
            <a:fillRect/>
          </a:stretch>
        </p:blipFill>
        <p:spPr bwMode="auto">
          <a:xfrm>
            <a:off x="0" y="1474978"/>
            <a:ext cx="9144000" cy="5383021"/>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a:xfrm>
            <a:off x="2428875" y="274638"/>
            <a:ext cx="6257925" cy="1143000"/>
          </a:xfrm>
        </p:spPr>
        <p:txBody>
          <a:bodyPr/>
          <a:lstStyle/>
          <a:p>
            <a:pPr algn="l"/>
            <a:r>
              <a:rPr lang="fr-CA" dirty="0"/>
              <a:t>Objektiv: Vidvinkel, telelinse</a:t>
            </a:r>
            <a:endParaRPr lang="fr-FR" dirty="0"/>
          </a:p>
        </p:txBody>
      </p:sp>
      <p:pic>
        <p:nvPicPr>
          <p:cNvPr id="4" name="Picture 2"/>
          <p:cNvPicPr>
            <a:picLocks noChangeAspect="1" noChangeArrowheads="1"/>
          </p:cNvPicPr>
          <p:nvPr/>
        </p:nvPicPr>
        <p:blipFill>
          <a:blip r:embed="rId3" cstate="print"/>
          <a:srcRect/>
          <a:stretch>
            <a:fillRect/>
          </a:stretch>
        </p:blipFill>
        <p:spPr bwMode="auto">
          <a:xfrm>
            <a:off x="1403648" y="1556792"/>
            <a:ext cx="3744416" cy="2252081"/>
          </a:xfrm>
          <a:prstGeom prst="rect">
            <a:avLst/>
          </a:prstGeom>
          <a:noFill/>
          <a:ln w="9525">
            <a:noFill/>
            <a:miter lim="800000"/>
            <a:headEnd/>
            <a:tailEnd/>
          </a:ln>
        </p:spPr>
      </p:pic>
      <p:sp>
        <p:nvSpPr>
          <p:cNvPr id="5" name="Tekstboks 4"/>
          <p:cNvSpPr txBox="1"/>
          <p:nvPr/>
        </p:nvSpPr>
        <p:spPr>
          <a:xfrm>
            <a:off x="899592" y="4149080"/>
            <a:ext cx="4680520" cy="1200329"/>
          </a:xfrm>
          <a:prstGeom prst="rect">
            <a:avLst/>
          </a:prstGeom>
          <a:noFill/>
        </p:spPr>
        <p:txBody>
          <a:bodyPr wrap="square" rtlCol="0">
            <a:spAutoFit/>
          </a:bodyPr>
          <a:lstStyle/>
          <a:p>
            <a:r>
              <a:rPr lang="da-DK" dirty="0"/>
              <a:t>Vidvinklen gør det muligt at få meget med i billedet. Skaber ofte en fiskeøjeeffekt</a:t>
            </a:r>
          </a:p>
          <a:p>
            <a:r>
              <a:rPr lang="da-DK" i="1" dirty="0"/>
              <a:t>Rumrejsen 2001</a:t>
            </a:r>
            <a:r>
              <a:rPr lang="da-DK" dirty="0"/>
              <a:t>, Stanley Kubrick, 1968</a:t>
            </a:r>
          </a:p>
          <a:p>
            <a:endParaRPr lang="da-DK" dirty="0"/>
          </a:p>
        </p:txBody>
      </p:sp>
      <p:pic>
        <p:nvPicPr>
          <p:cNvPr id="1026" name="Picture 2"/>
          <p:cNvPicPr>
            <a:picLocks noChangeAspect="1" noChangeArrowheads="1"/>
          </p:cNvPicPr>
          <p:nvPr/>
        </p:nvPicPr>
        <p:blipFill>
          <a:blip r:embed="rId4" cstate="print"/>
          <a:srcRect/>
          <a:stretch>
            <a:fillRect/>
          </a:stretch>
        </p:blipFill>
        <p:spPr bwMode="auto">
          <a:xfrm>
            <a:off x="5508104" y="1588612"/>
            <a:ext cx="3528392" cy="2205245"/>
          </a:xfrm>
          <a:prstGeom prst="rect">
            <a:avLst/>
          </a:prstGeom>
          <a:noFill/>
          <a:ln w="9525">
            <a:noFill/>
            <a:miter lim="800000"/>
            <a:headEnd/>
            <a:tailEnd/>
          </a:ln>
        </p:spPr>
      </p:pic>
      <p:sp>
        <p:nvSpPr>
          <p:cNvPr id="6" name="Tekstboks 5"/>
          <p:cNvSpPr txBox="1"/>
          <p:nvPr/>
        </p:nvSpPr>
        <p:spPr>
          <a:xfrm>
            <a:off x="5508104" y="4077072"/>
            <a:ext cx="3384376" cy="1200329"/>
          </a:xfrm>
          <a:prstGeom prst="rect">
            <a:avLst/>
          </a:prstGeom>
          <a:noFill/>
        </p:spPr>
        <p:txBody>
          <a:bodyPr wrap="square" rtlCol="0">
            <a:spAutoFit/>
          </a:bodyPr>
          <a:lstStyle/>
          <a:p>
            <a:r>
              <a:rPr lang="da-DK" dirty="0"/>
              <a:t>Telelinsen – baggrunden uden dybde og er uskarp. </a:t>
            </a:r>
          </a:p>
          <a:p>
            <a:r>
              <a:rPr lang="da-DK" i="1" dirty="0"/>
              <a:t>The </a:t>
            </a:r>
            <a:r>
              <a:rPr lang="da-DK" i="1" dirty="0" err="1"/>
              <a:t>Shooter</a:t>
            </a:r>
            <a:r>
              <a:rPr lang="da-DK" dirty="0"/>
              <a:t>, Antoine </a:t>
            </a:r>
            <a:r>
              <a:rPr lang="da-DK" dirty="0" err="1"/>
              <a:t>Fuqua</a:t>
            </a:r>
            <a:r>
              <a:rPr lang="da-DK" dirty="0"/>
              <a:t> 2007</a:t>
            </a:r>
          </a:p>
        </p:txBody>
      </p:sp>
      <p:sp>
        <p:nvSpPr>
          <p:cNvPr id="7" name="Tekstboks 6"/>
          <p:cNvSpPr txBox="1"/>
          <p:nvPr/>
        </p:nvSpPr>
        <p:spPr>
          <a:xfrm>
            <a:off x="3131840" y="5805264"/>
            <a:ext cx="4680520" cy="646331"/>
          </a:xfrm>
          <a:prstGeom prst="rect">
            <a:avLst/>
          </a:prstGeom>
          <a:noFill/>
        </p:spPr>
        <p:txBody>
          <a:bodyPr wrap="square" rtlCol="0">
            <a:spAutoFit/>
          </a:bodyPr>
          <a:lstStyle/>
          <a:p>
            <a:r>
              <a:rPr lang="da-DK" dirty="0"/>
              <a:t>Fokusskift: Tilskuerens opmærksomhed guides et andet sted hen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a:xfrm>
            <a:off x="2428875" y="274638"/>
            <a:ext cx="6257925" cy="1143000"/>
          </a:xfrm>
        </p:spPr>
        <p:txBody>
          <a:bodyPr/>
          <a:lstStyle/>
          <a:p>
            <a:pPr algn="l"/>
            <a:r>
              <a:rPr lang="fr-CA" dirty="0"/>
              <a:t>Symboler</a:t>
            </a:r>
            <a:endParaRPr lang="fr-FR" dirty="0"/>
          </a:p>
        </p:txBody>
      </p:sp>
      <p:pic>
        <p:nvPicPr>
          <p:cNvPr id="2050" name="Picture 2"/>
          <p:cNvPicPr>
            <a:picLocks noChangeAspect="1" noChangeArrowheads="1"/>
          </p:cNvPicPr>
          <p:nvPr/>
        </p:nvPicPr>
        <p:blipFill>
          <a:blip r:embed="rId3" cstate="print"/>
          <a:srcRect/>
          <a:stretch>
            <a:fillRect/>
          </a:stretch>
        </p:blipFill>
        <p:spPr bwMode="auto">
          <a:xfrm>
            <a:off x="2627784" y="1196752"/>
            <a:ext cx="6228184" cy="3892615"/>
          </a:xfrm>
          <a:prstGeom prst="rect">
            <a:avLst/>
          </a:prstGeom>
          <a:noFill/>
          <a:ln w="9525">
            <a:noFill/>
            <a:miter lim="800000"/>
            <a:headEnd/>
            <a:tailEnd/>
          </a:ln>
        </p:spPr>
      </p:pic>
      <p:sp>
        <p:nvSpPr>
          <p:cNvPr id="6" name="Tekstboks 5"/>
          <p:cNvSpPr txBox="1"/>
          <p:nvPr/>
        </p:nvSpPr>
        <p:spPr>
          <a:xfrm>
            <a:off x="2987824" y="5301208"/>
            <a:ext cx="5328592" cy="369332"/>
          </a:xfrm>
          <a:prstGeom prst="rect">
            <a:avLst/>
          </a:prstGeom>
          <a:noFill/>
        </p:spPr>
        <p:txBody>
          <a:bodyPr wrap="square" rtlCol="0">
            <a:spAutoFit/>
          </a:bodyPr>
          <a:lstStyle/>
          <a:p>
            <a:r>
              <a:rPr lang="da-DK" i="1" dirty="0"/>
              <a:t>The </a:t>
            </a:r>
            <a:r>
              <a:rPr lang="da-DK" i="1" dirty="0" err="1"/>
              <a:t>Shinning</a:t>
            </a:r>
            <a:r>
              <a:rPr lang="da-DK" dirty="0"/>
              <a:t>, Stanley Kubrick, 1980</a:t>
            </a:r>
          </a:p>
        </p:txBody>
      </p:sp>
      <p:sp>
        <p:nvSpPr>
          <p:cNvPr id="7" name="Tekstboks 6"/>
          <p:cNvSpPr txBox="1"/>
          <p:nvPr/>
        </p:nvSpPr>
        <p:spPr>
          <a:xfrm>
            <a:off x="2771800" y="5733256"/>
            <a:ext cx="5760640" cy="923330"/>
          </a:xfrm>
          <a:prstGeom prst="rect">
            <a:avLst/>
          </a:prstGeom>
          <a:noFill/>
        </p:spPr>
        <p:txBody>
          <a:bodyPr wrap="square" rtlCol="0">
            <a:spAutoFit/>
          </a:bodyPr>
          <a:lstStyle/>
          <a:p>
            <a:r>
              <a:rPr lang="da-DK" dirty="0"/>
              <a:t>Metafor: Abstrakt, repræsenterer noget andet -  ofte en psykisk tilstand</a:t>
            </a:r>
          </a:p>
          <a:p>
            <a:r>
              <a:rPr lang="da-DK" dirty="0" err="1"/>
              <a:t>Metonym</a:t>
            </a:r>
            <a:r>
              <a:rPr lang="da-DK" dirty="0"/>
              <a:t>: En enkelt del repræsenterer en helhed</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a:xfrm>
            <a:off x="2428875" y="274638"/>
            <a:ext cx="6257925" cy="1143000"/>
          </a:xfrm>
        </p:spPr>
        <p:txBody>
          <a:bodyPr/>
          <a:lstStyle/>
          <a:p>
            <a:pPr algn="l"/>
            <a:r>
              <a:rPr lang="fr-CA" dirty="0"/>
              <a:t>Kameraet i bevægelse</a:t>
            </a:r>
            <a:endParaRPr lang="fr-FR" dirty="0"/>
          </a:p>
        </p:txBody>
      </p:sp>
      <p:sp>
        <p:nvSpPr>
          <p:cNvPr id="6" name="Tekstboks 5"/>
          <p:cNvSpPr txBox="1"/>
          <p:nvPr/>
        </p:nvSpPr>
        <p:spPr>
          <a:xfrm>
            <a:off x="3059832" y="6165304"/>
            <a:ext cx="5328592" cy="369332"/>
          </a:xfrm>
          <a:prstGeom prst="rect">
            <a:avLst/>
          </a:prstGeom>
          <a:noFill/>
        </p:spPr>
        <p:txBody>
          <a:bodyPr wrap="square" rtlCol="0">
            <a:spAutoFit/>
          </a:bodyPr>
          <a:lstStyle/>
          <a:p>
            <a:r>
              <a:rPr lang="da-DK" i="1" dirty="0"/>
              <a:t>Nattevagten</a:t>
            </a:r>
            <a:r>
              <a:rPr lang="da-DK" dirty="0"/>
              <a:t>, Ole Bornedal, 1994</a:t>
            </a:r>
          </a:p>
        </p:txBody>
      </p:sp>
      <p:pic>
        <p:nvPicPr>
          <p:cNvPr id="2" name="Picture 2" descr="http://upload.wikimedia.org/wikipedia/en/6/6a/Nattevagten%271994.jpg"/>
          <p:cNvPicPr>
            <a:picLocks noChangeAspect="1" noChangeArrowheads="1"/>
          </p:cNvPicPr>
          <p:nvPr/>
        </p:nvPicPr>
        <p:blipFill>
          <a:blip r:embed="rId3" cstate="print"/>
          <a:srcRect/>
          <a:stretch>
            <a:fillRect/>
          </a:stretch>
        </p:blipFill>
        <p:spPr bwMode="auto">
          <a:xfrm>
            <a:off x="3275856" y="1268760"/>
            <a:ext cx="3333750" cy="4676776"/>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a:xfrm>
            <a:off x="2428875" y="274638"/>
            <a:ext cx="6257925" cy="1143000"/>
          </a:xfrm>
        </p:spPr>
        <p:txBody>
          <a:bodyPr/>
          <a:lstStyle/>
          <a:p>
            <a:pPr algn="l"/>
            <a:r>
              <a:rPr lang="fr-CA" dirty="0"/>
              <a:t>Håndholdt kamera</a:t>
            </a:r>
            <a:endParaRPr lang="fr-FR" dirty="0"/>
          </a:p>
        </p:txBody>
      </p:sp>
      <p:pic>
        <p:nvPicPr>
          <p:cNvPr id="3074" name="Picture 2"/>
          <p:cNvPicPr>
            <a:picLocks noChangeAspect="1" noChangeArrowheads="1"/>
          </p:cNvPicPr>
          <p:nvPr/>
        </p:nvPicPr>
        <p:blipFill>
          <a:blip r:embed="rId3" cstate="print"/>
          <a:srcRect/>
          <a:stretch>
            <a:fillRect/>
          </a:stretch>
        </p:blipFill>
        <p:spPr bwMode="auto">
          <a:xfrm>
            <a:off x="1915348" y="1556792"/>
            <a:ext cx="7228651" cy="3576357"/>
          </a:xfrm>
          <a:prstGeom prst="rect">
            <a:avLst/>
          </a:prstGeom>
          <a:noFill/>
          <a:ln w="9525">
            <a:noFill/>
            <a:miter lim="800000"/>
            <a:headEnd/>
            <a:tailEnd/>
          </a:ln>
        </p:spPr>
      </p:pic>
      <p:sp>
        <p:nvSpPr>
          <p:cNvPr id="6" name="Tekstboks 5"/>
          <p:cNvSpPr txBox="1"/>
          <p:nvPr/>
        </p:nvSpPr>
        <p:spPr>
          <a:xfrm>
            <a:off x="2915816" y="5445224"/>
            <a:ext cx="5472608" cy="646331"/>
          </a:xfrm>
          <a:prstGeom prst="rect">
            <a:avLst/>
          </a:prstGeom>
          <a:noFill/>
        </p:spPr>
        <p:txBody>
          <a:bodyPr wrap="square" rtlCol="0">
            <a:spAutoFit/>
          </a:bodyPr>
          <a:lstStyle/>
          <a:p>
            <a:r>
              <a:rPr lang="da-DK" dirty="0"/>
              <a:t>Anslaget til </a:t>
            </a:r>
            <a:r>
              <a:rPr lang="da-DK" i="1" dirty="0"/>
              <a:t>Nattevagten</a:t>
            </a:r>
            <a:r>
              <a:rPr lang="da-DK" dirty="0"/>
              <a:t> håndholdt kamera på </a:t>
            </a:r>
            <a:r>
              <a:rPr lang="da-DK" dirty="0" err="1"/>
              <a:t>steadycam</a:t>
            </a:r>
            <a:endParaRPr lang="da-DK"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4" name="Titre 1"/>
          <p:cNvSpPr>
            <a:spLocks noGrp="1"/>
          </p:cNvSpPr>
          <p:nvPr>
            <p:ph type="title"/>
          </p:nvPr>
        </p:nvSpPr>
        <p:spPr>
          <a:xfrm>
            <a:off x="2428875" y="274638"/>
            <a:ext cx="6257925" cy="1143000"/>
          </a:xfrm>
        </p:spPr>
        <p:txBody>
          <a:bodyPr/>
          <a:lstStyle/>
          <a:p>
            <a:pPr algn="l"/>
            <a:r>
              <a:rPr lang="fr-CA" dirty="0"/>
              <a:t>Filmens opbygning</a:t>
            </a:r>
            <a:endParaRPr lang="fr-FR" dirty="0"/>
          </a:p>
        </p:txBody>
      </p:sp>
      <p:pic>
        <p:nvPicPr>
          <p:cNvPr id="3076" name="Picture 4"/>
          <p:cNvPicPr>
            <a:picLocks noChangeAspect="1" noChangeArrowheads="1"/>
          </p:cNvPicPr>
          <p:nvPr/>
        </p:nvPicPr>
        <p:blipFill>
          <a:blip r:embed="rId3" cstate="print"/>
          <a:srcRect/>
          <a:stretch>
            <a:fillRect/>
          </a:stretch>
        </p:blipFill>
        <p:spPr bwMode="auto">
          <a:xfrm>
            <a:off x="2267744" y="1268760"/>
            <a:ext cx="6336704" cy="3960440"/>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a:xfrm>
            <a:off x="2428875" y="274638"/>
            <a:ext cx="6257925" cy="1143000"/>
          </a:xfrm>
        </p:spPr>
        <p:txBody>
          <a:bodyPr/>
          <a:lstStyle/>
          <a:p>
            <a:pPr algn="l"/>
            <a:r>
              <a:rPr lang="fr-CA" dirty="0"/>
              <a:t>Panorering/tilt</a:t>
            </a:r>
            <a:endParaRPr lang="fr-FR" dirty="0"/>
          </a:p>
        </p:txBody>
      </p:sp>
      <p:sp>
        <p:nvSpPr>
          <p:cNvPr id="6" name="Tekstboks 5"/>
          <p:cNvSpPr txBox="1"/>
          <p:nvPr/>
        </p:nvSpPr>
        <p:spPr>
          <a:xfrm>
            <a:off x="2915816" y="5589240"/>
            <a:ext cx="5472608" cy="1200329"/>
          </a:xfrm>
          <a:prstGeom prst="rect">
            <a:avLst/>
          </a:prstGeom>
          <a:noFill/>
        </p:spPr>
        <p:txBody>
          <a:bodyPr wrap="square" rtlCol="0">
            <a:spAutoFit/>
          </a:bodyPr>
          <a:lstStyle/>
          <a:p>
            <a:r>
              <a:rPr lang="da-DK" dirty="0"/>
              <a:t>7:30 inde i </a:t>
            </a:r>
            <a:r>
              <a:rPr lang="da-DK" i="1" dirty="0"/>
              <a:t>Nattevagten</a:t>
            </a:r>
            <a:r>
              <a:rPr lang="da-DK" dirty="0"/>
              <a:t> Håndholdt kamera panorerer</a:t>
            </a:r>
          </a:p>
          <a:p>
            <a:r>
              <a:rPr lang="da-DK" dirty="0"/>
              <a:t>Ved tilt bevæger kameraet sig lodret – opad eller nedad</a:t>
            </a:r>
          </a:p>
        </p:txBody>
      </p:sp>
      <p:pic>
        <p:nvPicPr>
          <p:cNvPr id="50178" name="Picture 2"/>
          <p:cNvPicPr>
            <a:picLocks noChangeAspect="1" noChangeArrowheads="1"/>
          </p:cNvPicPr>
          <p:nvPr/>
        </p:nvPicPr>
        <p:blipFill>
          <a:blip r:embed="rId3" cstate="print"/>
          <a:srcRect/>
          <a:stretch>
            <a:fillRect/>
          </a:stretch>
        </p:blipFill>
        <p:spPr bwMode="auto">
          <a:xfrm>
            <a:off x="1835696" y="1196752"/>
            <a:ext cx="6797555" cy="4248472"/>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a:xfrm>
            <a:off x="2428875" y="274638"/>
            <a:ext cx="6257925" cy="1143000"/>
          </a:xfrm>
        </p:spPr>
        <p:txBody>
          <a:bodyPr/>
          <a:lstStyle/>
          <a:p>
            <a:pPr algn="l"/>
            <a:r>
              <a:rPr lang="fr-CA" dirty="0"/>
              <a:t>Kameraet på skinner</a:t>
            </a:r>
            <a:endParaRPr lang="fr-FR" dirty="0"/>
          </a:p>
        </p:txBody>
      </p:sp>
      <p:sp>
        <p:nvSpPr>
          <p:cNvPr id="6" name="Tekstboks 5"/>
          <p:cNvSpPr txBox="1"/>
          <p:nvPr/>
        </p:nvSpPr>
        <p:spPr>
          <a:xfrm>
            <a:off x="2915816" y="5949280"/>
            <a:ext cx="5472608" cy="369332"/>
          </a:xfrm>
          <a:prstGeom prst="rect">
            <a:avLst/>
          </a:prstGeom>
          <a:noFill/>
        </p:spPr>
        <p:txBody>
          <a:bodyPr wrap="square" rtlCol="0">
            <a:spAutoFit/>
          </a:bodyPr>
          <a:lstStyle/>
          <a:p>
            <a:r>
              <a:rPr lang="da-DK" dirty="0"/>
              <a:t>7:45 inde i </a:t>
            </a:r>
            <a:r>
              <a:rPr lang="da-DK" i="1" dirty="0"/>
              <a:t>Nattevagten</a:t>
            </a:r>
            <a:r>
              <a:rPr lang="da-DK" dirty="0"/>
              <a:t>: Kort </a:t>
            </a:r>
            <a:r>
              <a:rPr lang="da-DK" dirty="0" err="1"/>
              <a:t>kameratur</a:t>
            </a:r>
            <a:r>
              <a:rPr lang="da-DK" dirty="0"/>
              <a:t> på skinner</a:t>
            </a:r>
          </a:p>
        </p:txBody>
      </p:sp>
      <p:pic>
        <p:nvPicPr>
          <p:cNvPr id="49154" name="Picture 2"/>
          <p:cNvPicPr>
            <a:picLocks noChangeAspect="1" noChangeArrowheads="1"/>
          </p:cNvPicPr>
          <p:nvPr/>
        </p:nvPicPr>
        <p:blipFill>
          <a:blip r:embed="rId3" cstate="print"/>
          <a:srcRect/>
          <a:stretch>
            <a:fillRect/>
          </a:stretch>
        </p:blipFill>
        <p:spPr bwMode="auto">
          <a:xfrm>
            <a:off x="2483767" y="1628800"/>
            <a:ext cx="6221491" cy="3888432"/>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a:xfrm>
            <a:off x="2428875" y="274638"/>
            <a:ext cx="6257925" cy="1143000"/>
          </a:xfrm>
        </p:spPr>
        <p:txBody>
          <a:bodyPr/>
          <a:lstStyle/>
          <a:p>
            <a:pPr algn="l"/>
            <a:r>
              <a:rPr lang="fr-CA" dirty="0"/>
              <a:t>Krantur</a:t>
            </a:r>
            <a:endParaRPr lang="fr-FR" dirty="0"/>
          </a:p>
        </p:txBody>
      </p:sp>
      <p:sp>
        <p:nvSpPr>
          <p:cNvPr id="6" name="Tekstboks 5"/>
          <p:cNvSpPr txBox="1"/>
          <p:nvPr/>
        </p:nvSpPr>
        <p:spPr>
          <a:xfrm>
            <a:off x="2915816" y="5445224"/>
            <a:ext cx="5472608" cy="646331"/>
          </a:xfrm>
          <a:prstGeom prst="rect">
            <a:avLst/>
          </a:prstGeom>
          <a:noFill/>
        </p:spPr>
        <p:txBody>
          <a:bodyPr wrap="square" rtlCol="0">
            <a:spAutoFit/>
          </a:bodyPr>
          <a:lstStyle/>
          <a:p>
            <a:r>
              <a:rPr lang="da-DK" dirty="0"/>
              <a:t>Slutningen af Nattevagten: </a:t>
            </a:r>
            <a:r>
              <a:rPr lang="da-DK" dirty="0" err="1"/>
              <a:t>Krantur</a:t>
            </a:r>
            <a:r>
              <a:rPr lang="da-DK" dirty="0"/>
              <a:t> fra normalperspektiv til fugleperspektiv</a:t>
            </a:r>
          </a:p>
        </p:txBody>
      </p:sp>
      <p:pic>
        <p:nvPicPr>
          <p:cNvPr id="4098" name="Picture 2"/>
          <p:cNvPicPr>
            <a:picLocks noChangeAspect="1" noChangeArrowheads="1"/>
          </p:cNvPicPr>
          <p:nvPr/>
        </p:nvPicPr>
        <p:blipFill>
          <a:blip r:embed="rId3" cstate="print"/>
          <a:srcRect/>
          <a:stretch>
            <a:fillRect/>
          </a:stretch>
        </p:blipFill>
        <p:spPr bwMode="auto">
          <a:xfrm>
            <a:off x="2339752" y="1196752"/>
            <a:ext cx="6600056" cy="4125035"/>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a:xfrm>
            <a:off x="2428875" y="274638"/>
            <a:ext cx="6257925" cy="1143000"/>
          </a:xfrm>
        </p:spPr>
        <p:txBody>
          <a:bodyPr/>
          <a:lstStyle/>
          <a:p>
            <a:pPr algn="l"/>
            <a:r>
              <a:rPr lang="fr-CA" dirty="0"/>
              <a:t>Farver</a:t>
            </a:r>
            <a:endParaRPr lang="fr-FR" dirty="0"/>
          </a:p>
        </p:txBody>
      </p:sp>
      <p:pic>
        <p:nvPicPr>
          <p:cNvPr id="6145" name="Picture 1"/>
          <p:cNvPicPr>
            <a:picLocks noChangeAspect="1" noChangeArrowheads="1"/>
          </p:cNvPicPr>
          <p:nvPr/>
        </p:nvPicPr>
        <p:blipFill>
          <a:blip r:embed="rId3" cstate="print"/>
          <a:srcRect/>
          <a:stretch>
            <a:fillRect/>
          </a:stretch>
        </p:blipFill>
        <p:spPr bwMode="auto">
          <a:xfrm>
            <a:off x="971600" y="3212976"/>
            <a:ext cx="4493300" cy="2808312"/>
          </a:xfrm>
          <a:prstGeom prst="rect">
            <a:avLst/>
          </a:prstGeom>
          <a:noFill/>
          <a:ln w="9525">
            <a:noFill/>
            <a:miter lim="800000"/>
            <a:headEnd/>
            <a:tailEnd/>
          </a:ln>
        </p:spPr>
      </p:pic>
      <p:sp>
        <p:nvSpPr>
          <p:cNvPr id="6" name="Tekstboks 5"/>
          <p:cNvSpPr txBox="1"/>
          <p:nvPr/>
        </p:nvSpPr>
        <p:spPr>
          <a:xfrm>
            <a:off x="2483768" y="1340768"/>
            <a:ext cx="5112568" cy="923330"/>
          </a:xfrm>
          <a:prstGeom prst="rect">
            <a:avLst/>
          </a:prstGeom>
          <a:noFill/>
        </p:spPr>
        <p:txBody>
          <a:bodyPr wrap="square" rtlCol="0">
            <a:spAutoFit/>
          </a:bodyPr>
          <a:lstStyle/>
          <a:p>
            <a:r>
              <a:rPr lang="da-DK" dirty="0"/>
              <a:t>Farverne skaber stemninger og fungerer også ofte symbolsk. Rød kan f.eks. Forbindes med kærlighed og lidenskab men også med blod</a:t>
            </a:r>
          </a:p>
        </p:txBody>
      </p:sp>
      <p:pic>
        <p:nvPicPr>
          <p:cNvPr id="6146" name="Picture 2"/>
          <p:cNvPicPr>
            <a:picLocks noChangeAspect="1" noChangeArrowheads="1"/>
          </p:cNvPicPr>
          <p:nvPr/>
        </p:nvPicPr>
        <p:blipFill>
          <a:blip r:embed="rId4" cstate="print"/>
          <a:srcRect/>
          <a:stretch>
            <a:fillRect/>
          </a:stretch>
        </p:blipFill>
        <p:spPr bwMode="auto">
          <a:xfrm>
            <a:off x="4499992" y="3955495"/>
            <a:ext cx="4644008" cy="2902505"/>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a:xfrm>
            <a:off x="2428875" y="274638"/>
            <a:ext cx="6257925" cy="1143000"/>
          </a:xfrm>
        </p:spPr>
        <p:txBody>
          <a:bodyPr/>
          <a:lstStyle/>
          <a:p>
            <a:pPr algn="l"/>
            <a:r>
              <a:rPr lang="fr-CA" dirty="0"/>
              <a:t>Lyssætning</a:t>
            </a:r>
            <a:endParaRPr lang="fr-FR" dirty="0"/>
          </a:p>
        </p:txBody>
      </p:sp>
      <p:pic>
        <p:nvPicPr>
          <p:cNvPr id="7169" name="Picture 1"/>
          <p:cNvPicPr>
            <a:picLocks noChangeAspect="1" noChangeArrowheads="1"/>
          </p:cNvPicPr>
          <p:nvPr/>
        </p:nvPicPr>
        <p:blipFill>
          <a:blip r:embed="rId3" cstate="print"/>
          <a:srcRect/>
          <a:stretch>
            <a:fillRect/>
          </a:stretch>
        </p:blipFill>
        <p:spPr bwMode="auto">
          <a:xfrm>
            <a:off x="1835696" y="1340768"/>
            <a:ext cx="4066659" cy="2541662"/>
          </a:xfrm>
          <a:prstGeom prst="rect">
            <a:avLst/>
          </a:prstGeom>
          <a:noFill/>
          <a:ln w="9525">
            <a:noFill/>
            <a:miter lim="800000"/>
            <a:headEnd/>
            <a:tailEnd/>
          </a:ln>
        </p:spPr>
      </p:pic>
      <p:pic>
        <p:nvPicPr>
          <p:cNvPr id="7170" name="Picture 2"/>
          <p:cNvPicPr>
            <a:picLocks noChangeAspect="1" noChangeArrowheads="1"/>
          </p:cNvPicPr>
          <p:nvPr/>
        </p:nvPicPr>
        <p:blipFill>
          <a:blip r:embed="rId4" cstate="print"/>
          <a:srcRect/>
          <a:stretch>
            <a:fillRect/>
          </a:stretch>
        </p:blipFill>
        <p:spPr bwMode="auto">
          <a:xfrm>
            <a:off x="1835696" y="4005064"/>
            <a:ext cx="4104456" cy="2565285"/>
          </a:xfrm>
          <a:prstGeom prst="rect">
            <a:avLst/>
          </a:prstGeom>
          <a:noFill/>
          <a:ln w="9525">
            <a:noFill/>
            <a:miter lim="800000"/>
            <a:headEnd/>
            <a:tailEnd/>
          </a:ln>
        </p:spPr>
      </p:pic>
      <p:pic>
        <p:nvPicPr>
          <p:cNvPr id="7171" name="Picture 3"/>
          <p:cNvPicPr>
            <a:picLocks noChangeAspect="1" noChangeArrowheads="1"/>
          </p:cNvPicPr>
          <p:nvPr/>
        </p:nvPicPr>
        <p:blipFill>
          <a:blip r:embed="rId5" cstate="print"/>
          <a:srcRect/>
          <a:stretch>
            <a:fillRect/>
          </a:stretch>
        </p:blipFill>
        <p:spPr bwMode="auto">
          <a:xfrm>
            <a:off x="3925213" y="3933056"/>
            <a:ext cx="5218787" cy="3261742"/>
          </a:xfrm>
          <a:prstGeom prst="rect">
            <a:avLst/>
          </a:prstGeom>
          <a:noFill/>
          <a:ln w="9525">
            <a:noFill/>
            <a:miter lim="800000"/>
            <a:headEnd/>
            <a:tailEnd/>
          </a:ln>
        </p:spPr>
      </p:pic>
      <p:sp>
        <p:nvSpPr>
          <p:cNvPr id="9" name="Tekstboks 8"/>
          <p:cNvSpPr txBox="1"/>
          <p:nvPr/>
        </p:nvSpPr>
        <p:spPr>
          <a:xfrm>
            <a:off x="6300192" y="1556792"/>
            <a:ext cx="3528392" cy="923330"/>
          </a:xfrm>
          <a:prstGeom prst="rect">
            <a:avLst/>
          </a:prstGeom>
          <a:noFill/>
        </p:spPr>
        <p:txBody>
          <a:bodyPr wrap="square" rtlCol="0">
            <a:spAutoFit/>
          </a:bodyPr>
          <a:lstStyle/>
          <a:p>
            <a:r>
              <a:rPr lang="da-DK" dirty="0"/>
              <a:t>Det dæmoniske fremhæves ved </a:t>
            </a:r>
            <a:r>
              <a:rPr lang="da-DK" dirty="0" err="1"/>
              <a:t>sidelys</a:t>
            </a:r>
            <a:r>
              <a:rPr lang="da-DK" dirty="0"/>
              <a:t> på Ulf Pilgaard</a:t>
            </a:r>
          </a:p>
          <a:p>
            <a:endParaRPr lang="da-DK" dirty="0"/>
          </a:p>
        </p:txBody>
      </p:sp>
      <p:sp>
        <p:nvSpPr>
          <p:cNvPr id="11" name="Tekstboks 10"/>
          <p:cNvSpPr txBox="1"/>
          <p:nvPr/>
        </p:nvSpPr>
        <p:spPr>
          <a:xfrm>
            <a:off x="6804248" y="3429000"/>
            <a:ext cx="2088232" cy="369332"/>
          </a:xfrm>
          <a:prstGeom prst="rect">
            <a:avLst/>
          </a:prstGeom>
          <a:noFill/>
        </p:spPr>
        <p:txBody>
          <a:bodyPr wrap="square" rtlCol="0">
            <a:spAutoFit/>
          </a:bodyPr>
          <a:lstStyle/>
          <a:p>
            <a:r>
              <a:rPr lang="da-DK" dirty="0"/>
              <a:t>Lysstofrør blinker</a:t>
            </a:r>
          </a:p>
        </p:txBody>
      </p:sp>
      <p:sp>
        <p:nvSpPr>
          <p:cNvPr id="12" name="Tekstboks 11"/>
          <p:cNvSpPr txBox="1"/>
          <p:nvPr/>
        </p:nvSpPr>
        <p:spPr>
          <a:xfrm>
            <a:off x="179512" y="4581128"/>
            <a:ext cx="1440160" cy="646331"/>
          </a:xfrm>
          <a:prstGeom prst="rect">
            <a:avLst/>
          </a:prstGeom>
          <a:noFill/>
        </p:spPr>
        <p:txBody>
          <a:bodyPr wrap="square" rtlCol="0">
            <a:spAutoFit/>
          </a:bodyPr>
          <a:lstStyle/>
          <a:p>
            <a:r>
              <a:rPr lang="da-DK" dirty="0"/>
              <a:t>Hvidt </a:t>
            </a:r>
            <a:r>
              <a:rPr lang="da-DK" dirty="0" err="1"/>
              <a:t>hospitalslys</a:t>
            </a:r>
            <a:endParaRPr lang="da-DK"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a:xfrm>
            <a:off x="2428875" y="274638"/>
            <a:ext cx="6257925" cy="1143000"/>
          </a:xfrm>
        </p:spPr>
        <p:txBody>
          <a:bodyPr/>
          <a:lstStyle/>
          <a:p>
            <a:pPr algn="l"/>
            <a:r>
              <a:rPr lang="fr-CA" dirty="0"/>
              <a:t>Klipning</a:t>
            </a:r>
            <a:endParaRPr lang="fr-FR" dirty="0"/>
          </a:p>
        </p:txBody>
      </p:sp>
      <p:sp>
        <p:nvSpPr>
          <p:cNvPr id="10" name="Tekstboks 9"/>
          <p:cNvSpPr txBox="1"/>
          <p:nvPr/>
        </p:nvSpPr>
        <p:spPr>
          <a:xfrm>
            <a:off x="2843808" y="1556792"/>
            <a:ext cx="4680520" cy="923330"/>
          </a:xfrm>
          <a:prstGeom prst="rect">
            <a:avLst/>
          </a:prstGeom>
          <a:noFill/>
        </p:spPr>
        <p:txBody>
          <a:bodyPr wrap="square" rtlCol="0">
            <a:spAutoFit/>
          </a:bodyPr>
          <a:lstStyle/>
          <a:p>
            <a:r>
              <a:rPr lang="da-DK" u="sng" dirty="0"/>
              <a:t>Kontinuitetsklipning:</a:t>
            </a:r>
            <a:r>
              <a:rPr lang="da-DK" dirty="0"/>
              <a:t> Usynlig klipning. Ofte i bevægelse eller blikretning. Mest almindelige måde at klippe på</a:t>
            </a:r>
            <a:endParaRPr lang="da-DK" i="1" dirty="0"/>
          </a:p>
        </p:txBody>
      </p:sp>
      <p:sp>
        <p:nvSpPr>
          <p:cNvPr id="13" name="Tekstboks 12"/>
          <p:cNvSpPr txBox="1"/>
          <p:nvPr/>
        </p:nvSpPr>
        <p:spPr>
          <a:xfrm>
            <a:off x="2771800" y="5157192"/>
            <a:ext cx="5040560" cy="2308324"/>
          </a:xfrm>
          <a:prstGeom prst="rect">
            <a:avLst/>
          </a:prstGeom>
          <a:noFill/>
        </p:spPr>
        <p:txBody>
          <a:bodyPr wrap="square" rtlCol="0">
            <a:spAutoFit/>
          </a:bodyPr>
          <a:lstStyle/>
          <a:p>
            <a:r>
              <a:rPr lang="da-DK" u="sng" dirty="0"/>
              <a:t>Montageklipning:</a:t>
            </a:r>
            <a:r>
              <a:rPr lang="da-DK" dirty="0"/>
              <a:t> Rødder i 1920’ernes russiske filmskole. Eisenstein og </a:t>
            </a:r>
            <a:r>
              <a:rPr lang="da-DK" dirty="0" err="1"/>
              <a:t>Pudovkin-nyere</a:t>
            </a:r>
            <a:r>
              <a:rPr lang="da-DK" dirty="0"/>
              <a:t> eksempel er badescenen i </a:t>
            </a:r>
            <a:r>
              <a:rPr lang="da-DK" dirty="0" err="1"/>
              <a:t>Psycho</a:t>
            </a:r>
            <a:r>
              <a:rPr lang="da-DK" dirty="0"/>
              <a:t>, Alfred Hitchcock – Ofte er associativ montageform brugbar til at gengive stemninger</a:t>
            </a:r>
          </a:p>
          <a:p>
            <a:r>
              <a:rPr lang="da-DK" dirty="0">
                <a:hlinkClick r:id="rId3"/>
              </a:rPr>
              <a:t>http://www.youtube.com/watch?v=8VP5jEAP3K4&amp;feature=related</a:t>
            </a:r>
            <a:endParaRPr lang="da-DK" dirty="0"/>
          </a:p>
          <a:p>
            <a:endParaRPr lang="da-DK" dirty="0"/>
          </a:p>
        </p:txBody>
      </p:sp>
      <p:pic>
        <p:nvPicPr>
          <p:cNvPr id="51203" name="Picture 3"/>
          <p:cNvPicPr>
            <a:picLocks noChangeAspect="1" noChangeArrowheads="1"/>
          </p:cNvPicPr>
          <p:nvPr/>
        </p:nvPicPr>
        <p:blipFill>
          <a:blip r:embed="rId4" cstate="print"/>
          <a:srcRect/>
          <a:stretch>
            <a:fillRect/>
          </a:stretch>
        </p:blipFill>
        <p:spPr bwMode="auto">
          <a:xfrm>
            <a:off x="2627784" y="2420888"/>
            <a:ext cx="2995533" cy="1872208"/>
          </a:xfrm>
          <a:prstGeom prst="rect">
            <a:avLst/>
          </a:prstGeom>
          <a:noFill/>
          <a:ln w="9525">
            <a:noFill/>
            <a:miter lim="800000"/>
            <a:headEnd/>
            <a:tailEnd/>
          </a:ln>
        </p:spPr>
      </p:pic>
      <p:pic>
        <p:nvPicPr>
          <p:cNvPr id="51204" name="Picture 4"/>
          <p:cNvPicPr>
            <a:picLocks noChangeAspect="1" noChangeArrowheads="1"/>
          </p:cNvPicPr>
          <p:nvPr/>
        </p:nvPicPr>
        <p:blipFill>
          <a:blip r:embed="rId5" cstate="print"/>
          <a:srcRect/>
          <a:stretch>
            <a:fillRect/>
          </a:stretch>
        </p:blipFill>
        <p:spPr bwMode="auto">
          <a:xfrm>
            <a:off x="6012160" y="2420888"/>
            <a:ext cx="2952328" cy="1845205"/>
          </a:xfrm>
          <a:prstGeom prst="rect">
            <a:avLst/>
          </a:prstGeom>
          <a:noFill/>
          <a:ln w="9525">
            <a:noFill/>
            <a:miter lim="800000"/>
            <a:headEnd/>
            <a:tailEnd/>
          </a:ln>
        </p:spPr>
      </p:pic>
      <p:sp>
        <p:nvSpPr>
          <p:cNvPr id="14" name="Tekstboks 13"/>
          <p:cNvSpPr txBox="1"/>
          <p:nvPr/>
        </p:nvSpPr>
        <p:spPr>
          <a:xfrm>
            <a:off x="2843808" y="4365104"/>
            <a:ext cx="2304256" cy="646331"/>
          </a:xfrm>
          <a:prstGeom prst="rect">
            <a:avLst/>
          </a:prstGeom>
          <a:noFill/>
        </p:spPr>
        <p:txBody>
          <a:bodyPr wrap="square" rtlCol="0">
            <a:spAutoFit/>
          </a:bodyPr>
          <a:lstStyle/>
          <a:p>
            <a:r>
              <a:rPr lang="da-DK" dirty="0"/>
              <a:t>Eksempel 1:26:50 inde i </a:t>
            </a:r>
            <a:r>
              <a:rPr lang="da-DK" i="1" dirty="0"/>
              <a:t>Nattevagten</a:t>
            </a:r>
            <a:endParaRPr lang="da-DK"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a:xfrm>
            <a:off x="2428875" y="274638"/>
            <a:ext cx="6257925" cy="1143000"/>
          </a:xfrm>
        </p:spPr>
        <p:txBody>
          <a:bodyPr/>
          <a:lstStyle/>
          <a:p>
            <a:pPr algn="l"/>
            <a:r>
              <a:rPr lang="fr-CA" dirty="0"/>
              <a:t>Kryds- og parallelklipning</a:t>
            </a:r>
            <a:endParaRPr lang="fr-FR" dirty="0"/>
          </a:p>
        </p:txBody>
      </p:sp>
      <p:sp>
        <p:nvSpPr>
          <p:cNvPr id="10" name="Tekstboks 9"/>
          <p:cNvSpPr txBox="1"/>
          <p:nvPr/>
        </p:nvSpPr>
        <p:spPr>
          <a:xfrm>
            <a:off x="2843808" y="1556792"/>
            <a:ext cx="4680520" cy="923330"/>
          </a:xfrm>
          <a:prstGeom prst="rect">
            <a:avLst/>
          </a:prstGeom>
          <a:noFill/>
        </p:spPr>
        <p:txBody>
          <a:bodyPr wrap="square" rtlCol="0">
            <a:spAutoFit/>
          </a:bodyPr>
          <a:lstStyle/>
          <a:p>
            <a:r>
              <a:rPr lang="da-DK" dirty="0"/>
              <a:t>Krydsklipning: En scene med en fremadskridende handling klippes sammen med en anden</a:t>
            </a:r>
          </a:p>
        </p:txBody>
      </p:sp>
      <p:sp>
        <p:nvSpPr>
          <p:cNvPr id="14" name="Tekstboks 13"/>
          <p:cNvSpPr txBox="1"/>
          <p:nvPr/>
        </p:nvSpPr>
        <p:spPr>
          <a:xfrm>
            <a:off x="2411760" y="4797152"/>
            <a:ext cx="2304256" cy="646331"/>
          </a:xfrm>
          <a:prstGeom prst="rect">
            <a:avLst/>
          </a:prstGeom>
          <a:noFill/>
        </p:spPr>
        <p:txBody>
          <a:bodyPr wrap="square" rtlCol="0">
            <a:spAutoFit/>
          </a:bodyPr>
          <a:lstStyle/>
          <a:p>
            <a:r>
              <a:rPr lang="da-DK" dirty="0"/>
              <a:t>Eksempel 1:13:00 inde i </a:t>
            </a:r>
            <a:r>
              <a:rPr lang="da-DK" i="1" dirty="0"/>
              <a:t>Nattevagten</a:t>
            </a:r>
            <a:endParaRPr lang="da-DK" dirty="0"/>
          </a:p>
        </p:txBody>
      </p:sp>
      <p:pic>
        <p:nvPicPr>
          <p:cNvPr id="52226" name="Picture 2"/>
          <p:cNvPicPr>
            <a:picLocks noChangeAspect="1" noChangeArrowheads="1"/>
          </p:cNvPicPr>
          <p:nvPr/>
        </p:nvPicPr>
        <p:blipFill>
          <a:blip r:embed="rId3" cstate="print"/>
          <a:srcRect/>
          <a:stretch>
            <a:fillRect/>
          </a:stretch>
        </p:blipFill>
        <p:spPr bwMode="auto">
          <a:xfrm>
            <a:off x="2051719" y="2708920"/>
            <a:ext cx="2995533" cy="1872208"/>
          </a:xfrm>
          <a:prstGeom prst="rect">
            <a:avLst/>
          </a:prstGeom>
          <a:noFill/>
          <a:ln w="9525">
            <a:noFill/>
            <a:miter lim="800000"/>
            <a:headEnd/>
            <a:tailEnd/>
          </a:ln>
        </p:spPr>
      </p:pic>
      <p:pic>
        <p:nvPicPr>
          <p:cNvPr id="52227" name="Picture 3"/>
          <p:cNvPicPr>
            <a:picLocks noChangeAspect="1" noChangeArrowheads="1"/>
          </p:cNvPicPr>
          <p:nvPr/>
        </p:nvPicPr>
        <p:blipFill>
          <a:blip r:embed="rId4" cstate="print"/>
          <a:srcRect/>
          <a:stretch>
            <a:fillRect/>
          </a:stretch>
        </p:blipFill>
        <p:spPr bwMode="auto">
          <a:xfrm>
            <a:off x="5076056" y="2708920"/>
            <a:ext cx="3024336" cy="1890210"/>
          </a:xfrm>
          <a:prstGeom prst="rect">
            <a:avLst/>
          </a:prstGeom>
          <a:noFill/>
          <a:ln w="9525">
            <a:noFill/>
            <a:miter lim="800000"/>
            <a:headEnd/>
            <a:tailEnd/>
          </a:ln>
        </p:spPr>
      </p:pic>
      <p:sp>
        <p:nvSpPr>
          <p:cNvPr id="11" name="Tekstboks 10"/>
          <p:cNvSpPr txBox="1"/>
          <p:nvPr/>
        </p:nvSpPr>
        <p:spPr>
          <a:xfrm>
            <a:off x="5292080" y="4869160"/>
            <a:ext cx="2952328" cy="1200329"/>
          </a:xfrm>
          <a:prstGeom prst="rect">
            <a:avLst/>
          </a:prstGeom>
          <a:noFill/>
        </p:spPr>
        <p:txBody>
          <a:bodyPr wrap="square" rtlCol="0">
            <a:spAutoFit/>
          </a:bodyPr>
          <a:lstStyle/>
          <a:p>
            <a:r>
              <a:rPr lang="da-DK" dirty="0" err="1"/>
              <a:t>Suspence</a:t>
            </a:r>
            <a:r>
              <a:rPr lang="da-DK" dirty="0"/>
              <a:t>: virkemiddel meget brugt af Hitchcock. Kan ske ved krydsklipning. Situationen intensiveres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a:xfrm>
            <a:off x="2428875" y="274638"/>
            <a:ext cx="6257925" cy="1143000"/>
          </a:xfrm>
        </p:spPr>
        <p:txBody>
          <a:bodyPr/>
          <a:lstStyle/>
          <a:p>
            <a:pPr algn="l"/>
            <a:r>
              <a:rPr lang="fr-CA" dirty="0"/>
              <a:t>Match-cutting</a:t>
            </a:r>
            <a:endParaRPr lang="fr-FR" dirty="0"/>
          </a:p>
        </p:txBody>
      </p:sp>
      <p:sp>
        <p:nvSpPr>
          <p:cNvPr id="10" name="Tekstboks 9"/>
          <p:cNvSpPr txBox="1"/>
          <p:nvPr/>
        </p:nvSpPr>
        <p:spPr>
          <a:xfrm>
            <a:off x="2843808" y="1556792"/>
            <a:ext cx="4680520" cy="923330"/>
          </a:xfrm>
          <a:prstGeom prst="rect">
            <a:avLst/>
          </a:prstGeom>
          <a:noFill/>
        </p:spPr>
        <p:txBody>
          <a:bodyPr wrap="square" rtlCol="0">
            <a:spAutoFit/>
          </a:bodyPr>
          <a:lstStyle/>
          <a:p>
            <a:r>
              <a:rPr lang="da-DK" dirty="0"/>
              <a:t>Man klipper, så tilskuerens fikseringspunkt falder sammen med det næste billedes fikseringspunkt</a:t>
            </a:r>
          </a:p>
        </p:txBody>
      </p:sp>
      <p:sp>
        <p:nvSpPr>
          <p:cNvPr id="14" name="Tekstboks 13"/>
          <p:cNvSpPr txBox="1"/>
          <p:nvPr/>
        </p:nvSpPr>
        <p:spPr>
          <a:xfrm>
            <a:off x="3491880" y="5373216"/>
            <a:ext cx="4680520" cy="923330"/>
          </a:xfrm>
          <a:prstGeom prst="rect">
            <a:avLst/>
          </a:prstGeom>
          <a:noFill/>
        </p:spPr>
        <p:txBody>
          <a:bodyPr wrap="square" rtlCol="0">
            <a:spAutoFit/>
          </a:bodyPr>
          <a:lstStyle/>
          <a:p>
            <a:r>
              <a:rPr lang="da-DK" dirty="0"/>
              <a:t>Eksempel 1:13:00 inde i </a:t>
            </a:r>
            <a:r>
              <a:rPr lang="da-DK" i="1" dirty="0"/>
              <a:t>Rumrejsen 2001 – Her er fikspunktet ens, og faktisk ligner formerne på de to genstande også hinanden</a:t>
            </a:r>
            <a:endParaRPr lang="da-DK" dirty="0"/>
          </a:p>
        </p:txBody>
      </p:sp>
      <p:pic>
        <p:nvPicPr>
          <p:cNvPr id="1026" name="Picture 2"/>
          <p:cNvPicPr>
            <a:picLocks noChangeAspect="1" noChangeArrowheads="1"/>
          </p:cNvPicPr>
          <p:nvPr/>
        </p:nvPicPr>
        <p:blipFill>
          <a:blip r:embed="rId3" cstate="print"/>
          <a:srcRect/>
          <a:stretch>
            <a:fillRect/>
          </a:stretch>
        </p:blipFill>
        <p:spPr bwMode="auto">
          <a:xfrm>
            <a:off x="5868144" y="2708921"/>
            <a:ext cx="3029744" cy="1893590"/>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2051720" y="2708920"/>
            <a:ext cx="3024336" cy="1890210"/>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a:xfrm>
            <a:off x="2428875" y="274638"/>
            <a:ext cx="6257925" cy="1143000"/>
          </a:xfrm>
        </p:spPr>
        <p:txBody>
          <a:bodyPr/>
          <a:lstStyle/>
          <a:p>
            <a:pPr algn="l"/>
            <a:r>
              <a:rPr lang="fr-CA" dirty="0"/>
              <a:t>180-Graders-reglen</a:t>
            </a:r>
            <a:endParaRPr lang="fr-FR" dirty="0"/>
          </a:p>
        </p:txBody>
      </p:sp>
      <p:sp>
        <p:nvSpPr>
          <p:cNvPr id="10" name="Tekstboks 9"/>
          <p:cNvSpPr txBox="1"/>
          <p:nvPr/>
        </p:nvSpPr>
        <p:spPr>
          <a:xfrm>
            <a:off x="2411760" y="1412776"/>
            <a:ext cx="6480720" cy="3416320"/>
          </a:xfrm>
          <a:prstGeom prst="rect">
            <a:avLst/>
          </a:prstGeom>
          <a:noFill/>
        </p:spPr>
        <p:txBody>
          <a:bodyPr wrap="square" rtlCol="0">
            <a:spAutoFit/>
          </a:bodyPr>
          <a:lstStyle/>
          <a:p>
            <a:r>
              <a:rPr lang="da-DK" dirty="0"/>
              <a:t>Reglen er illustreret på billederne nedenfor, der er tre på hinanden følgende klip i en dialog mellem to personer. De 180 grader er den akse der går midt igennem hovederne på de to. Ved at vælge én af siderne, og kun den side, undgår man overspring og dermed vil de to personer have hver sin </a:t>
            </a:r>
            <a:r>
              <a:rPr lang="da-DK" dirty="0" err="1"/>
              <a:t>synsretning</a:t>
            </a:r>
            <a:r>
              <a:rPr lang="da-DK" dirty="0"/>
              <a:t> - de kikker på hinanden. En visuel kontinuitet er sikret.</a:t>
            </a:r>
            <a:br>
              <a:rPr lang="da-DK" dirty="0"/>
            </a:br>
            <a:br>
              <a:rPr lang="da-DK" dirty="0"/>
            </a:br>
            <a:r>
              <a:rPr lang="da-DK" dirty="0"/>
              <a:t> Overholder man ikke reglen, mister seeren overblikket. </a:t>
            </a:r>
            <a:br>
              <a:rPr lang="da-DK" dirty="0"/>
            </a:br>
            <a:br>
              <a:rPr lang="da-DK" dirty="0"/>
            </a:br>
            <a:r>
              <a:rPr lang="da-DK" dirty="0"/>
              <a:t>Løsningen </a:t>
            </a:r>
            <a:r>
              <a:rPr lang="da-DK"/>
              <a:t>er altså </a:t>
            </a:r>
            <a:r>
              <a:rPr lang="da-DK" dirty="0"/>
              <a:t>altid at holde sig på den samme side af </a:t>
            </a:r>
            <a:r>
              <a:rPr lang="da-DK"/>
              <a:t>et objekt, </a:t>
            </a:r>
            <a:r>
              <a:rPr lang="da-DK" dirty="0"/>
              <a:t>der er i bevægelse.</a:t>
            </a:r>
          </a:p>
        </p:txBody>
      </p:sp>
      <p:pic>
        <p:nvPicPr>
          <p:cNvPr id="2" name="Picture 2"/>
          <p:cNvPicPr>
            <a:picLocks noChangeAspect="1" noChangeArrowheads="1"/>
          </p:cNvPicPr>
          <p:nvPr/>
        </p:nvPicPr>
        <p:blipFill>
          <a:blip r:embed="rId3" cstate="print"/>
          <a:srcRect/>
          <a:stretch>
            <a:fillRect/>
          </a:stretch>
        </p:blipFill>
        <p:spPr bwMode="auto">
          <a:xfrm>
            <a:off x="3995936" y="5237820"/>
            <a:ext cx="2592288" cy="1620180"/>
          </a:xfrm>
          <a:prstGeom prst="rect">
            <a:avLst/>
          </a:prstGeom>
          <a:noFill/>
          <a:ln w="9525">
            <a:noFill/>
            <a:miter lim="800000"/>
            <a:headEnd/>
            <a:tailEnd/>
          </a:ln>
        </p:spPr>
      </p:pic>
      <p:pic>
        <p:nvPicPr>
          <p:cNvPr id="3" name="Picture 3"/>
          <p:cNvPicPr>
            <a:picLocks noChangeAspect="1" noChangeArrowheads="1"/>
          </p:cNvPicPr>
          <p:nvPr/>
        </p:nvPicPr>
        <p:blipFill>
          <a:blip r:embed="rId4" cstate="print"/>
          <a:srcRect/>
          <a:stretch>
            <a:fillRect/>
          </a:stretch>
        </p:blipFill>
        <p:spPr bwMode="auto">
          <a:xfrm>
            <a:off x="6551712" y="5237820"/>
            <a:ext cx="2592288" cy="1620180"/>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1403648" y="5234440"/>
            <a:ext cx="2597696" cy="1623560"/>
          </a:xfrm>
          <a:prstGeom prst="rect">
            <a:avLst/>
          </a:prstGeom>
          <a:noFill/>
          <a:ln w="9525">
            <a:noFill/>
            <a:miter lim="800000"/>
            <a:headEnd/>
            <a:tailEnd/>
          </a:ln>
        </p:spPr>
      </p:pic>
      <p:sp>
        <p:nvSpPr>
          <p:cNvPr id="14" name="Tekstboks 13"/>
          <p:cNvSpPr txBox="1"/>
          <p:nvPr/>
        </p:nvSpPr>
        <p:spPr>
          <a:xfrm>
            <a:off x="0" y="3933056"/>
            <a:ext cx="1547664" cy="2585323"/>
          </a:xfrm>
          <a:prstGeom prst="rect">
            <a:avLst/>
          </a:prstGeom>
          <a:noFill/>
        </p:spPr>
        <p:txBody>
          <a:bodyPr wrap="square" rtlCol="0">
            <a:spAutoFit/>
          </a:bodyPr>
          <a:lstStyle/>
          <a:p>
            <a:r>
              <a:rPr lang="da-DK" dirty="0">
                <a:solidFill>
                  <a:schemeClr val="bg1"/>
                </a:solidFill>
              </a:rPr>
              <a:t>Eksempel 13:50 inde i </a:t>
            </a:r>
            <a:r>
              <a:rPr lang="da-DK" i="1" dirty="0">
                <a:solidFill>
                  <a:schemeClr val="bg1"/>
                </a:solidFill>
              </a:rPr>
              <a:t>Pulp Fiction–dialogen klippes der frem og tilbage mellem Brad og Jules</a:t>
            </a:r>
            <a:endParaRPr lang="da-DK" dirty="0">
              <a:solidFill>
                <a:schemeClr val="bg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a:xfrm>
            <a:off x="2123728" y="274638"/>
            <a:ext cx="7020271" cy="1143000"/>
          </a:xfrm>
        </p:spPr>
        <p:txBody>
          <a:bodyPr/>
          <a:lstStyle/>
          <a:p>
            <a:pPr algn="l"/>
            <a:r>
              <a:rPr lang="fr-CA" dirty="0"/>
              <a:t>Regler for bevægelsesretning</a:t>
            </a:r>
            <a:endParaRPr lang="fr-FR" dirty="0"/>
          </a:p>
        </p:txBody>
      </p:sp>
      <p:sp>
        <p:nvSpPr>
          <p:cNvPr id="10" name="Tekstboks 9"/>
          <p:cNvSpPr txBox="1"/>
          <p:nvPr/>
        </p:nvSpPr>
        <p:spPr>
          <a:xfrm>
            <a:off x="2411760" y="1412776"/>
            <a:ext cx="6480720" cy="2862322"/>
          </a:xfrm>
          <a:prstGeom prst="rect">
            <a:avLst/>
          </a:prstGeom>
          <a:noFill/>
        </p:spPr>
        <p:txBody>
          <a:bodyPr wrap="square" rtlCol="0">
            <a:spAutoFit/>
          </a:bodyPr>
          <a:lstStyle/>
          <a:p>
            <a:r>
              <a:rPr lang="da-DK" dirty="0"/>
              <a:t>Når man først har bestemt, at en person bevæger sig fra højre til venstre, skel den bevægelsesretning holdes fra andre positioner på hans vej. </a:t>
            </a:r>
          </a:p>
          <a:p>
            <a:endParaRPr lang="da-DK" dirty="0"/>
          </a:p>
          <a:p>
            <a:r>
              <a:rPr lang="da-DK" dirty="0"/>
              <a:t>Hvis han bevæger sig i den modsatte retning, vil seeren tro, at han er på vej hjem eller er faret vild.</a:t>
            </a:r>
          </a:p>
          <a:p>
            <a:endParaRPr lang="da-DK" dirty="0"/>
          </a:p>
          <a:p>
            <a:r>
              <a:rPr lang="da-DK" dirty="0"/>
              <a:t>Hvis man i forskellige indstillinger viser to personer i modsatte retninger, etablerer man den forestilling hos seeren, at de to er på vej mod hinanden, og at de vil mødes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4" name="Titre 1"/>
          <p:cNvSpPr>
            <a:spLocks noGrp="1"/>
          </p:cNvSpPr>
          <p:nvPr>
            <p:ph type="title"/>
          </p:nvPr>
        </p:nvSpPr>
        <p:spPr>
          <a:xfrm>
            <a:off x="2428875" y="274638"/>
            <a:ext cx="6257925" cy="1143000"/>
          </a:xfrm>
        </p:spPr>
        <p:txBody>
          <a:bodyPr/>
          <a:lstStyle/>
          <a:p>
            <a:pPr algn="l"/>
            <a:r>
              <a:rPr lang="fr-CA" dirty="0"/>
              <a:t>Filmens opbygning</a:t>
            </a:r>
            <a:endParaRPr lang="fr-FR" dirty="0"/>
          </a:p>
        </p:txBody>
      </p:sp>
      <p:pic>
        <p:nvPicPr>
          <p:cNvPr id="3079" name="Picture 7"/>
          <p:cNvPicPr>
            <a:picLocks noGrp="1" noChangeAspect="1" noChangeArrowheads="1"/>
          </p:cNvPicPr>
          <p:nvPr>
            <p:ph idx="1"/>
          </p:nvPr>
        </p:nvPicPr>
        <p:blipFill>
          <a:blip r:embed="rId3" cstate="print"/>
          <a:srcRect/>
          <a:stretch>
            <a:fillRect/>
          </a:stretch>
        </p:blipFill>
        <p:spPr bwMode="auto">
          <a:xfrm>
            <a:off x="2411760" y="1844824"/>
            <a:ext cx="6732240" cy="3911203"/>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a:xfrm>
            <a:off x="2428875" y="274638"/>
            <a:ext cx="6257925" cy="1143000"/>
          </a:xfrm>
        </p:spPr>
        <p:txBody>
          <a:bodyPr/>
          <a:lstStyle/>
          <a:p>
            <a:pPr algn="l"/>
            <a:r>
              <a:rPr lang="fr-CA" dirty="0"/>
              <a:t>Klipperytme</a:t>
            </a:r>
            <a:endParaRPr lang="fr-FR" dirty="0"/>
          </a:p>
        </p:txBody>
      </p:sp>
      <p:sp>
        <p:nvSpPr>
          <p:cNvPr id="10" name="Tekstboks 9"/>
          <p:cNvSpPr txBox="1"/>
          <p:nvPr/>
        </p:nvSpPr>
        <p:spPr>
          <a:xfrm>
            <a:off x="2843808" y="1556792"/>
            <a:ext cx="4680520" cy="369332"/>
          </a:xfrm>
          <a:prstGeom prst="rect">
            <a:avLst/>
          </a:prstGeom>
          <a:noFill/>
        </p:spPr>
        <p:txBody>
          <a:bodyPr wrap="square" rtlCol="0">
            <a:spAutoFit/>
          </a:bodyPr>
          <a:lstStyle/>
          <a:p>
            <a:r>
              <a:rPr lang="da-DK" dirty="0"/>
              <a:t>Klipperytmen kan formidle en stemning</a:t>
            </a:r>
          </a:p>
        </p:txBody>
      </p:sp>
      <p:sp>
        <p:nvSpPr>
          <p:cNvPr id="14" name="Tekstboks 13"/>
          <p:cNvSpPr txBox="1"/>
          <p:nvPr/>
        </p:nvSpPr>
        <p:spPr>
          <a:xfrm>
            <a:off x="2843808" y="2492896"/>
            <a:ext cx="2304256" cy="1754326"/>
          </a:xfrm>
          <a:prstGeom prst="rect">
            <a:avLst/>
          </a:prstGeom>
          <a:noFill/>
        </p:spPr>
        <p:txBody>
          <a:bodyPr wrap="square" rtlCol="0">
            <a:spAutoFit/>
          </a:bodyPr>
          <a:lstStyle/>
          <a:p>
            <a:r>
              <a:rPr lang="da-DK" dirty="0"/>
              <a:t>Hurtig klipning vil normalt være spændingsintensiverende.</a:t>
            </a:r>
          </a:p>
          <a:p>
            <a:r>
              <a:rPr lang="da-DK" dirty="0"/>
              <a:t>Langsom klipning formidler ro</a:t>
            </a:r>
          </a:p>
        </p:txBody>
      </p:sp>
      <p:sp>
        <p:nvSpPr>
          <p:cNvPr id="11" name="Tekstboks 10"/>
          <p:cNvSpPr txBox="1"/>
          <p:nvPr/>
        </p:nvSpPr>
        <p:spPr>
          <a:xfrm>
            <a:off x="5292080" y="4869160"/>
            <a:ext cx="2952328" cy="923330"/>
          </a:xfrm>
          <a:prstGeom prst="rect">
            <a:avLst/>
          </a:prstGeom>
          <a:noFill/>
        </p:spPr>
        <p:txBody>
          <a:bodyPr wrap="square" rtlCol="0">
            <a:spAutoFit/>
          </a:bodyPr>
          <a:lstStyle/>
          <a:p>
            <a:r>
              <a:rPr lang="da-DK" dirty="0"/>
              <a:t>Eksempel: Duellen fra Den gode, den onde og den grusomme</a:t>
            </a:r>
          </a:p>
        </p:txBody>
      </p:sp>
      <p:pic>
        <p:nvPicPr>
          <p:cNvPr id="8" name="Picture 4" descr="http://postercabaret.com/productimages/AlamoGoodBadUgly.jpg"/>
          <p:cNvPicPr>
            <a:picLocks noChangeAspect="1" noChangeArrowheads="1"/>
          </p:cNvPicPr>
          <p:nvPr/>
        </p:nvPicPr>
        <p:blipFill>
          <a:blip r:embed="rId3" cstate="print"/>
          <a:srcRect/>
          <a:stretch>
            <a:fillRect/>
          </a:stretch>
        </p:blipFill>
        <p:spPr bwMode="auto">
          <a:xfrm>
            <a:off x="5292080" y="1916832"/>
            <a:ext cx="3170652" cy="2894857"/>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a:xfrm>
            <a:off x="2428875" y="274638"/>
            <a:ext cx="6257925" cy="1143000"/>
          </a:xfrm>
        </p:spPr>
        <p:txBody>
          <a:bodyPr/>
          <a:lstStyle/>
          <a:p>
            <a:pPr algn="l"/>
            <a:r>
              <a:rPr lang="fr-CA" dirty="0"/>
              <a:t>Lyden</a:t>
            </a:r>
            <a:endParaRPr lang="fr-FR" dirty="0"/>
          </a:p>
        </p:txBody>
      </p:sp>
      <p:sp>
        <p:nvSpPr>
          <p:cNvPr id="10" name="Tekstboks 9"/>
          <p:cNvSpPr txBox="1"/>
          <p:nvPr/>
        </p:nvSpPr>
        <p:spPr>
          <a:xfrm>
            <a:off x="2699792" y="1412776"/>
            <a:ext cx="4680520" cy="646331"/>
          </a:xfrm>
          <a:prstGeom prst="rect">
            <a:avLst/>
          </a:prstGeom>
          <a:noFill/>
        </p:spPr>
        <p:txBody>
          <a:bodyPr wrap="square" rtlCol="0">
            <a:spAutoFit/>
          </a:bodyPr>
          <a:lstStyle/>
          <a:p>
            <a:r>
              <a:rPr lang="da-DK" u="sng" dirty="0"/>
              <a:t>Synkron lyd</a:t>
            </a:r>
            <a:r>
              <a:rPr lang="da-DK" dirty="0"/>
              <a:t>: Lyd der kan forbindes med det </a:t>
            </a:r>
            <a:r>
              <a:rPr lang="da-DK" dirty="0" err="1"/>
              <a:t>billedunivers</a:t>
            </a:r>
            <a:r>
              <a:rPr lang="da-DK" dirty="0"/>
              <a:t>, filmen skaber. </a:t>
            </a:r>
          </a:p>
        </p:txBody>
      </p:sp>
      <p:sp>
        <p:nvSpPr>
          <p:cNvPr id="14" name="Tekstboks 13"/>
          <p:cNvSpPr txBox="1"/>
          <p:nvPr/>
        </p:nvSpPr>
        <p:spPr>
          <a:xfrm>
            <a:off x="2843808" y="2492896"/>
            <a:ext cx="4176464" cy="1200329"/>
          </a:xfrm>
          <a:prstGeom prst="rect">
            <a:avLst/>
          </a:prstGeom>
          <a:noFill/>
        </p:spPr>
        <p:txBody>
          <a:bodyPr wrap="square" rtlCol="0">
            <a:spAutoFit/>
          </a:bodyPr>
          <a:lstStyle/>
          <a:p>
            <a:r>
              <a:rPr lang="da-DK" u="sng" dirty="0"/>
              <a:t>Asynkron</a:t>
            </a:r>
            <a:r>
              <a:rPr lang="da-DK" dirty="0"/>
              <a:t> lyd: Kommer fra en </a:t>
            </a:r>
            <a:r>
              <a:rPr lang="da-DK" dirty="0" err="1"/>
              <a:t>lydkilde</a:t>
            </a:r>
            <a:r>
              <a:rPr lang="da-DK" dirty="0"/>
              <a:t>, der ikke er synlig i billedet. </a:t>
            </a:r>
          </a:p>
          <a:p>
            <a:endParaRPr lang="da-DK" dirty="0"/>
          </a:p>
          <a:p>
            <a:endParaRPr lang="da-DK" dirty="0"/>
          </a:p>
        </p:txBody>
      </p:sp>
      <p:sp>
        <p:nvSpPr>
          <p:cNvPr id="11" name="Tekstboks 10"/>
          <p:cNvSpPr txBox="1"/>
          <p:nvPr/>
        </p:nvSpPr>
        <p:spPr>
          <a:xfrm>
            <a:off x="5292080" y="4869160"/>
            <a:ext cx="2952328" cy="1477328"/>
          </a:xfrm>
          <a:prstGeom prst="rect">
            <a:avLst/>
          </a:prstGeom>
          <a:noFill/>
        </p:spPr>
        <p:txBody>
          <a:bodyPr wrap="square" rtlCol="0">
            <a:spAutoFit/>
          </a:bodyPr>
          <a:lstStyle/>
          <a:p>
            <a:r>
              <a:rPr lang="da-DK" dirty="0"/>
              <a:t>Lydbillede: De forskellige synkrone og asynkrone lyde skaber et univers, der er med til at formidle filmens indhold</a:t>
            </a:r>
          </a:p>
        </p:txBody>
      </p:sp>
      <p:sp>
        <p:nvSpPr>
          <p:cNvPr id="6" name="Rektangel 5"/>
          <p:cNvSpPr/>
          <p:nvPr/>
        </p:nvSpPr>
        <p:spPr>
          <a:xfrm>
            <a:off x="2339752" y="3501008"/>
            <a:ext cx="4572000" cy="1477328"/>
          </a:xfrm>
          <a:prstGeom prst="rect">
            <a:avLst/>
          </a:prstGeom>
        </p:spPr>
        <p:txBody>
          <a:bodyPr wrap="square">
            <a:spAutoFit/>
          </a:bodyPr>
          <a:lstStyle/>
          <a:p>
            <a:r>
              <a:rPr lang="da-DK" dirty="0"/>
              <a:t>Eks. på asynkron lyd: 1:16:36 inde i Nattevagten genbruges lyden fra </a:t>
            </a:r>
            <a:r>
              <a:rPr lang="da-DK" dirty="0" err="1"/>
              <a:t>Psycho</a:t>
            </a:r>
            <a:endParaRPr lang="da-DK" dirty="0"/>
          </a:p>
          <a:p>
            <a:r>
              <a:rPr lang="da-DK" dirty="0">
                <a:hlinkClick r:id="rId3"/>
              </a:rPr>
              <a:t>http://www.youtube.com/watch?v=8VP5jEAP3K4&amp;feature=related</a:t>
            </a:r>
            <a:endParaRPr lang="da-DK" dirty="0"/>
          </a:p>
          <a:p>
            <a:endParaRPr lang="da-DK" dirty="0"/>
          </a:p>
        </p:txBody>
      </p:sp>
      <p:sp>
        <p:nvSpPr>
          <p:cNvPr id="8" name="Tekstboks 7"/>
          <p:cNvSpPr txBox="1"/>
          <p:nvPr/>
        </p:nvSpPr>
        <p:spPr>
          <a:xfrm>
            <a:off x="2411760" y="5013176"/>
            <a:ext cx="2520280" cy="1754326"/>
          </a:xfrm>
          <a:prstGeom prst="rect">
            <a:avLst/>
          </a:prstGeom>
          <a:noFill/>
        </p:spPr>
        <p:txBody>
          <a:bodyPr wrap="square" rtlCol="0">
            <a:spAutoFit/>
          </a:bodyPr>
          <a:lstStyle/>
          <a:p>
            <a:r>
              <a:rPr lang="da-DK" dirty="0"/>
              <a:t>Tale, musik, </a:t>
            </a:r>
            <a:r>
              <a:rPr lang="da-DK" dirty="0" err="1"/>
              <a:t>reallyd</a:t>
            </a:r>
            <a:r>
              <a:rPr lang="da-DK" dirty="0"/>
              <a:t>, </a:t>
            </a:r>
            <a:r>
              <a:rPr lang="da-DK" dirty="0" err="1"/>
              <a:t>effektlyd</a:t>
            </a:r>
            <a:endParaRPr lang="da-DK" dirty="0"/>
          </a:p>
          <a:p>
            <a:r>
              <a:rPr lang="da-DK" dirty="0" err="1"/>
              <a:t>Kontrakpunktisk</a:t>
            </a:r>
            <a:r>
              <a:rPr lang="da-DK" dirty="0"/>
              <a:t> </a:t>
            </a:r>
            <a:r>
              <a:rPr lang="da-DK" dirty="0" err="1"/>
              <a:t>lydanvendelse</a:t>
            </a:r>
            <a:r>
              <a:rPr lang="da-DK" dirty="0"/>
              <a:t>, subjektiv </a:t>
            </a:r>
            <a:r>
              <a:rPr lang="da-DK" dirty="0" err="1"/>
              <a:t>lydanvendelse</a:t>
            </a:r>
            <a:endParaRPr lang="da-DK"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6146" name="Titre 1"/>
          <p:cNvSpPr>
            <a:spLocks noGrp="1"/>
          </p:cNvSpPr>
          <p:nvPr>
            <p:ph type="title"/>
          </p:nvPr>
        </p:nvSpPr>
        <p:spPr/>
        <p:txBody>
          <a:bodyPr/>
          <a:lstStyle/>
          <a:p>
            <a:r>
              <a:rPr lang="fr-CA" dirty="0">
                <a:solidFill>
                  <a:schemeClr val="bg1"/>
                </a:solidFill>
              </a:rPr>
              <a:t>Filmens Dramaturgi</a:t>
            </a:r>
            <a:br>
              <a:rPr lang="fr-CA" dirty="0">
                <a:solidFill>
                  <a:schemeClr val="bg1"/>
                </a:solidFill>
              </a:rPr>
            </a:br>
            <a:r>
              <a:rPr lang="fr-CA" dirty="0">
                <a:solidFill>
                  <a:schemeClr val="bg1"/>
                </a:solidFill>
              </a:rPr>
              <a:t>Aristoteles</a:t>
            </a:r>
            <a:endParaRPr lang="fr-FR" dirty="0">
              <a:solidFill>
                <a:schemeClr val="bg1"/>
              </a:solidFill>
            </a:endParaRPr>
          </a:p>
        </p:txBody>
      </p:sp>
      <p:sp>
        <p:nvSpPr>
          <p:cNvPr id="6147" name="Espace réservé du contenu 2"/>
          <p:cNvSpPr>
            <a:spLocks noGrp="1"/>
          </p:cNvSpPr>
          <p:nvPr>
            <p:ph idx="1"/>
          </p:nvPr>
        </p:nvSpPr>
        <p:spPr>
          <a:xfrm>
            <a:off x="457200" y="2214563"/>
            <a:ext cx="8229600" cy="4240212"/>
          </a:xfrm>
        </p:spPr>
        <p:txBody>
          <a:bodyPr/>
          <a:lstStyle/>
          <a:p>
            <a:r>
              <a:rPr lang="fr-FR" dirty="0"/>
              <a:t>Bygger på Aristoteles betragtninger over skuespillet </a:t>
            </a:r>
          </a:p>
          <a:p>
            <a:r>
              <a:rPr lang="fr-FR" dirty="0"/>
              <a:t>Mimesis – virkelighedsefterligning, det skal være troværdigt</a:t>
            </a:r>
          </a:p>
          <a:p>
            <a:r>
              <a:rPr lang="fr-FR" dirty="0"/>
              <a:t>Indlevelsen: identifikation – Vi skal kunne identificere os med personerne</a:t>
            </a:r>
          </a:p>
          <a:p>
            <a:r>
              <a:rPr lang="fr-FR" dirty="0"/>
              <a:t>Katharsis: renselse – forløsningen eller pointen</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6146" name="Titre 1"/>
          <p:cNvSpPr>
            <a:spLocks noGrp="1"/>
          </p:cNvSpPr>
          <p:nvPr>
            <p:ph type="title"/>
          </p:nvPr>
        </p:nvSpPr>
        <p:spPr/>
        <p:txBody>
          <a:bodyPr/>
          <a:lstStyle/>
          <a:p>
            <a:r>
              <a:rPr lang="fr-CA" dirty="0">
                <a:solidFill>
                  <a:schemeClr val="bg1"/>
                </a:solidFill>
              </a:rPr>
              <a:t>Filmens Dramaturgi</a:t>
            </a:r>
            <a:br>
              <a:rPr lang="fr-CA" dirty="0">
                <a:solidFill>
                  <a:schemeClr val="bg1"/>
                </a:solidFill>
              </a:rPr>
            </a:br>
            <a:r>
              <a:rPr lang="fr-CA" dirty="0">
                <a:solidFill>
                  <a:schemeClr val="bg1"/>
                </a:solidFill>
              </a:rPr>
              <a:t>Fortælleren</a:t>
            </a:r>
            <a:endParaRPr lang="fr-FR" dirty="0">
              <a:solidFill>
                <a:schemeClr val="bg1"/>
              </a:solidFill>
            </a:endParaRPr>
          </a:p>
        </p:txBody>
      </p:sp>
      <p:sp>
        <p:nvSpPr>
          <p:cNvPr id="6147" name="Espace réservé du contenu 2"/>
          <p:cNvSpPr>
            <a:spLocks noGrp="1"/>
          </p:cNvSpPr>
          <p:nvPr>
            <p:ph idx="1"/>
          </p:nvPr>
        </p:nvSpPr>
        <p:spPr>
          <a:xfrm>
            <a:off x="457200" y="2214563"/>
            <a:ext cx="8229600" cy="4240212"/>
          </a:xfrm>
        </p:spPr>
        <p:txBody>
          <a:bodyPr/>
          <a:lstStyle/>
          <a:p>
            <a:r>
              <a:rPr lang="fr-FR" dirty="0"/>
              <a:t>Alvidende fortæller: Kan være skjult, voice over eller en person i filmen</a:t>
            </a:r>
          </a:p>
          <a:p>
            <a:r>
              <a:rPr lang="fr-FR" dirty="0"/>
              <a:t>Personal fortæller: lader som om, han kun kender en person i filmen. Seerens oplysninger følger så denne</a:t>
            </a:r>
          </a:p>
          <a:p>
            <a:endParaRPr lang="fr-F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6146" name="Titre 1"/>
          <p:cNvSpPr>
            <a:spLocks noGrp="1"/>
          </p:cNvSpPr>
          <p:nvPr>
            <p:ph type="title"/>
          </p:nvPr>
        </p:nvSpPr>
        <p:spPr/>
        <p:txBody>
          <a:bodyPr/>
          <a:lstStyle/>
          <a:p>
            <a:r>
              <a:rPr lang="fr-CA" dirty="0">
                <a:solidFill>
                  <a:schemeClr val="bg1"/>
                </a:solidFill>
              </a:rPr>
              <a:t>Filmens Dramaturgi</a:t>
            </a:r>
            <a:br>
              <a:rPr lang="fr-CA" dirty="0">
                <a:solidFill>
                  <a:schemeClr val="bg1"/>
                </a:solidFill>
              </a:rPr>
            </a:br>
            <a:r>
              <a:rPr lang="fr-CA" dirty="0">
                <a:solidFill>
                  <a:schemeClr val="bg1"/>
                </a:solidFill>
              </a:rPr>
              <a:t>Synsvinklen</a:t>
            </a:r>
            <a:endParaRPr lang="fr-FR" dirty="0">
              <a:solidFill>
                <a:schemeClr val="bg1"/>
              </a:solidFill>
            </a:endParaRPr>
          </a:p>
        </p:txBody>
      </p:sp>
      <p:sp>
        <p:nvSpPr>
          <p:cNvPr id="6147" name="Espace réservé du contenu 2"/>
          <p:cNvSpPr>
            <a:spLocks noGrp="1"/>
          </p:cNvSpPr>
          <p:nvPr>
            <p:ph idx="1"/>
          </p:nvPr>
        </p:nvSpPr>
        <p:spPr>
          <a:xfrm>
            <a:off x="457200" y="2214563"/>
            <a:ext cx="8229600" cy="4240212"/>
          </a:xfrm>
        </p:spPr>
        <p:txBody>
          <a:bodyPr/>
          <a:lstStyle/>
          <a:p>
            <a:r>
              <a:rPr lang="fr-FR" dirty="0"/>
              <a:t>Objektiv synsvinkel: Øjet i det høje, der nøgternt beretter</a:t>
            </a:r>
          </a:p>
          <a:p>
            <a:r>
              <a:rPr lang="fr-FR" dirty="0"/>
              <a:t>Subjektiv synsvinkel: Gengiver personernes følelser v.h.a. f.eks.håndholdt kamera, underlægningsmusik, indre monolog og nærbilleder</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6146" name="Titre 1"/>
          <p:cNvSpPr>
            <a:spLocks noGrp="1"/>
          </p:cNvSpPr>
          <p:nvPr>
            <p:ph type="title"/>
          </p:nvPr>
        </p:nvSpPr>
        <p:spPr/>
        <p:txBody>
          <a:bodyPr/>
          <a:lstStyle/>
          <a:p>
            <a:r>
              <a:rPr lang="fr-CA" dirty="0">
                <a:solidFill>
                  <a:schemeClr val="bg1"/>
                </a:solidFill>
              </a:rPr>
              <a:t>Filmens Dramaturgi</a:t>
            </a:r>
            <a:br>
              <a:rPr lang="fr-CA" dirty="0">
                <a:solidFill>
                  <a:schemeClr val="bg1"/>
                </a:solidFill>
              </a:rPr>
            </a:br>
            <a:r>
              <a:rPr lang="fr-CA" dirty="0">
                <a:solidFill>
                  <a:schemeClr val="bg1"/>
                </a:solidFill>
              </a:rPr>
              <a:t>Plot og præmis</a:t>
            </a:r>
            <a:endParaRPr lang="fr-FR" dirty="0">
              <a:solidFill>
                <a:schemeClr val="bg1"/>
              </a:solidFill>
            </a:endParaRPr>
          </a:p>
        </p:txBody>
      </p:sp>
      <p:sp>
        <p:nvSpPr>
          <p:cNvPr id="6147" name="Espace réservé du contenu 2"/>
          <p:cNvSpPr>
            <a:spLocks noGrp="1"/>
          </p:cNvSpPr>
          <p:nvPr>
            <p:ph idx="1"/>
          </p:nvPr>
        </p:nvSpPr>
        <p:spPr>
          <a:xfrm>
            <a:off x="457200" y="2214563"/>
            <a:ext cx="8229600" cy="4240212"/>
          </a:xfrm>
        </p:spPr>
        <p:txBody>
          <a:bodyPr/>
          <a:lstStyle/>
          <a:p>
            <a:r>
              <a:rPr lang="fr-FR" dirty="0"/>
              <a:t>Personerne møder hindringer: Der er altså spændingselementer eller et plot, som driver handlingen</a:t>
            </a:r>
          </a:p>
          <a:p>
            <a:r>
              <a:rPr lang="fr-FR" dirty="0"/>
              <a:t>Præmissen betegner filmens budskab eller det vi som seere får ud af den</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6146" name="Titre 1"/>
          <p:cNvSpPr>
            <a:spLocks noGrp="1"/>
          </p:cNvSpPr>
          <p:nvPr>
            <p:ph type="title"/>
          </p:nvPr>
        </p:nvSpPr>
        <p:spPr/>
        <p:txBody>
          <a:bodyPr/>
          <a:lstStyle/>
          <a:p>
            <a:r>
              <a:rPr lang="fr-CA" dirty="0">
                <a:solidFill>
                  <a:schemeClr val="bg1"/>
                </a:solidFill>
              </a:rPr>
              <a:t>Filmens Dramaturgi</a:t>
            </a:r>
            <a:br>
              <a:rPr lang="fr-CA" dirty="0">
                <a:solidFill>
                  <a:schemeClr val="bg1"/>
                </a:solidFill>
              </a:rPr>
            </a:br>
            <a:r>
              <a:rPr lang="fr-CA" dirty="0">
                <a:solidFill>
                  <a:schemeClr val="bg1"/>
                </a:solidFill>
              </a:rPr>
              <a:t>Personerne</a:t>
            </a:r>
            <a:endParaRPr lang="fr-FR" dirty="0">
              <a:solidFill>
                <a:schemeClr val="bg1"/>
              </a:solidFill>
            </a:endParaRPr>
          </a:p>
        </p:txBody>
      </p:sp>
      <p:sp>
        <p:nvSpPr>
          <p:cNvPr id="6147" name="Espace réservé du contenu 2"/>
          <p:cNvSpPr>
            <a:spLocks noGrp="1"/>
          </p:cNvSpPr>
          <p:nvPr>
            <p:ph idx="1"/>
          </p:nvPr>
        </p:nvSpPr>
        <p:spPr>
          <a:xfrm>
            <a:off x="457200" y="2214563"/>
            <a:ext cx="8229600" cy="4240212"/>
          </a:xfrm>
        </p:spPr>
        <p:txBody>
          <a:bodyPr/>
          <a:lstStyle/>
          <a:p>
            <a:r>
              <a:rPr lang="fr-FR" dirty="0"/>
              <a:t>Personerne driver handlingen. Deres handlinger motiveres. </a:t>
            </a:r>
          </a:p>
          <a:p>
            <a:r>
              <a:rPr lang="fr-FR" dirty="0"/>
              <a:t>Personerne møder forhindringer</a:t>
            </a:r>
          </a:p>
          <a:p>
            <a:r>
              <a:rPr lang="fr-FR" dirty="0"/>
              <a:t>Ofte gennemgår personerne en udvikling</a:t>
            </a:r>
          </a:p>
          <a:p>
            <a:endParaRPr lang="fr-FR" dirty="0"/>
          </a:p>
          <a:p>
            <a:endParaRPr lang="fr-FR"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6146" name="Titre 1"/>
          <p:cNvSpPr>
            <a:spLocks noGrp="1"/>
          </p:cNvSpPr>
          <p:nvPr>
            <p:ph type="title"/>
          </p:nvPr>
        </p:nvSpPr>
        <p:spPr/>
        <p:txBody>
          <a:bodyPr/>
          <a:lstStyle/>
          <a:p>
            <a:r>
              <a:rPr lang="fr-CA" dirty="0">
                <a:solidFill>
                  <a:schemeClr val="bg1"/>
                </a:solidFill>
              </a:rPr>
              <a:t>Filmens Dramaturgi</a:t>
            </a:r>
            <a:br>
              <a:rPr lang="fr-CA" dirty="0">
                <a:solidFill>
                  <a:schemeClr val="bg1"/>
                </a:solidFill>
              </a:rPr>
            </a:br>
            <a:r>
              <a:rPr lang="fr-CA" dirty="0">
                <a:solidFill>
                  <a:schemeClr val="bg1"/>
                </a:solidFill>
              </a:rPr>
              <a:t>Karaktererne</a:t>
            </a:r>
            <a:endParaRPr lang="fr-FR" dirty="0">
              <a:solidFill>
                <a:schemeClr val="bg1"/>
              </a:solidFill>
            </a:endParaRPr>
          </a:p>
        </p:txBody>
      </p:sp>
      <p:sp>
        <p:nvSpPr>
          <p:cNvPr id="6147" name="Espace réservé du contenu 2"/>
          <p:cNvSpPr>
            <a:spLocks noGrp="1"/>
          </p:cNvSpPr>
          <p:nvPr>
            <p:ph idx="1"/>
          </p:nvPr>
        </p:nvSpPr>
        <p:spPr>
          <a:xfrm>
            <a:off x="395536" y="1916832"/>
            <a:ext cx="8229600" cy="4240212"/>
          </a:xfrm>
        </p:spPr>
        <p:txBody>
          <a:bodyPr/>
          <a:lstStyle/>
          <a:p>
            <a:endParaRPr lang="fr-FR" dirty="0"/>
          </a:p>
          <a:p>
            <a:r>
              <a:rPr lang="fr-FR" dirty="0"/>
              <a:t>Hovedkarakteren</a:t>
            </a:r>
          </a:p>
          <a:p>
            <a:r>
              <a:rPr lang="fr-FR" dirty="0"/>
              <a:t>Skurken</a:t>
            </a:r>
          </a:p>
          <a:p>
            <a:r>
              <a:rPr lang="fr-FR" dirty="0"/>
              <a:t>Kontrastrollen</a:t>
            </a:r>
          </a:p>
          <a:p>
            <a:r>
              <a:rPr lang="fr-FR" dirty="0"/>
              <a:t>Den fortrolige</a:t>
            </a:r>
          </a:p>
          <a:p>
            <a:r>
              <a:rPr lang="fr-FR" dirty="0" err="1"/>
              <a:t>Prinsessen</a:t>
            </a:r>
            <a:endParaRPr lang="fr-FR" dirty="0"/>
          </a:p>
          <a:p>
            <a:r>
              <a:rPr lang="fr-FR" dirty="0"/>
              <a:t>Biroller</a:t>
            </a:r>
          </a:p>
          <a:p>
            <a:endParaRPr lang="fr-FR"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6146" name="Titre 1"/>
          <p:cNvSpPr>
            <a:spLocks noGrp="1"/>
          </p:cNvSpPr>
          <p:nvPr>
            <p:ph type="title"/>
          </p:nvPr>
        </p:nvSpPr>
        <p:spPr/>
        <p:txBody>
          <a:bodyPr/>
          <a:lstStyle/>
          <a:p>
            <a:r>
              <a:rPr lang="fr-CA" dirty="0">
                <a:solidFill>
                  <a:schemeClr val="bg1"/>
                </a:solidFill>
              </a:rPr>
              <a:t>Filmens Dramaturgi</a:t>
            </a:r>
            <a:br>
              <a:rPr lang="fr-CA" dirty="0">
                <a:solidFill>
                  <a:schemeClr val="bg1"/>
                </a:solidFill>
              </a:rPr>
            </a:br>
            <a:r>
              <a:rPr lang="fr-CA" dirty="0">
                <a:solidFill>
                  <a:schemeClr val="bg1"/>
                </a:solidFill>
              </a:rPr>
              <a:t>Konflikten</a:t>
            </a:r>
            <a:endParaRPr lang="fr-FR" dirty="0">
              <a:solidFill>
                <a:schemeClr val="bg1"/>
              </a:solidFill>
            </a:endParaRPr>
          </a:p>
        </p:txBody>
      </p:sp>
      <p:sp>
        <p:nvSpPr>
          <p:cNvPr id="6147" name="Espace réservé du contenu 2"/>
          <p:cNvSpPr>
            <a:spLocks noGrp="1"/>
          </p:cNvSpPr>
          <p:nvPr>
            <p:ph idx="1"/>
          </p:nvPr>
        </p:nvSpPr>
        <p:spPr>
          <a:xfrm>
            <a:off x="457200" y="2214563"/>
            <a:ext cx="8229600" cy="4240212"/>
          </a:xfrm>
        </p:spPr>
        <p:txBody>
          <a:bodyPr/>
          <a:lstStyle/>
          <a:p>
            <a:r>
              <a:rPr lang="fr-FR" dirty="0"/>
              <a:t>I drama er der næsten altid en konflikt</a:t>
            </a:r>
          </a:p>
          <a:p>
            <a:r>
              <a:rPr lang="fr-FR" dirty="0"/>
              <a:t>I </a:t>
            </a:r>
            <a:r>
              <a:rPr lang="fr-FR" i="1" dirty="0"/>
              <a:t>Nattevagten</a:t>
            </a:r>
            <a:r>
              <a:rPr lang="fr-FR" dirty="0"/>
              <a:t> lægges der f.eks. fælder for Martin.  Wörmer og til dels Jens modarbejder ham i målet om at falde til ro med Kalinka</a:t>
            </a:r>
          </a:p>
          <a:p>
            <a:endParaRPr lang="fr-FR" dirty="0"/>
          </a:p>
          <a:p>
            <a:endParaRPr lang="fr-FR"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6146" name="Titre 1"/>
          <p:cNvSpPr>
            <a:spLocks noGrp="1"/>
          </p:cNvSpPr>
          <p:nvPr>
            <p:ph type="title"/>
          </p:nvPr>
        </p:nvSpPr>
        <p:spPr/>
        <p:txBody>
          <a:bodyPr/>
          <a:lstStyle/>
          <a:p>
            <a:r>
              <a:rPr lang="fr-CA" dirty="0">
                <a:solidFill>
                  <a:schemeClr val="bg1"/>
                </a:solidFill>
              </a:rPr>
              <a:t>Filmens Dramaturgi</a:t>
            </a:r>
            <a:br>
              <a:rPr lang="fr-CA" dirty="0">
                <a:solidFill>
                  <a:schemeClr val="bg1"/>
                </a:solidFill>
              </a:rPr>
            </a:br>
            <a:r>
              <a:rPr lang="fr-CA" dirty="0">
                <a:solidFill>
                  <a:schemeClr val="bg1"/>
                </a:solidFill>
              </a:rPr>
              <a:t>Setup og Pay off</a:t>
            </a:r>
            <a:endParaRPr lang="fr-FR" dirty="0">
              <a:solidFill>
                <a:schemeClr val="bg1"/>
              </a:solidFill>
            </a:endParaRPr>
          </a:p>
        </p:txBody>
      </p:sp>
      <p:sp>
        <p:nvSpPr>
          <p:cNvPr id="6147" name="Espace réservé du contenu 2"/>
          <p:cNvSpPr>
            <a:spLocks noGrp="1"/>
          </p:cNvSpPr>
          <p:nvPr>
            <p:ph idx="1"/>
          </p:nvPr>
        </p:nvSpPr>
        <p:spPr>
          <a:xfrm>
            <a:off x="457200" y="2214563"/>
            <a:ext cx="8229600" cy="4240212"/>
          </a:xfrm>
        </p:spPr>
        <p:txBody>
          <a:bodyPr/>
          <a:lstStyle/>
          <a:p>
            <a:r>
              <a:rPr lang="fr-FR" dirty="0"/>
              <a:t>Der plantes information, som får betydning senere i filmen</a:t>
            </a:r>
          </a:p>
          <a:p>
            <a:r>
              <a:rPr lang="fr-FR" dirty="0"/>
              <a:t>I </a:t>
            </a:r>
            <a:r>
              <a:rPr lang="fr-FR" i="1" dirty="0"/>
              <a:t>Nattevagten</a:t>
            </a:r>
            <a:r>
              <a:rPr lang="fr-FR" dirty="0"/>
              <a:t> skifter Martin og Jens f.eks. navne, og vi ser en kniv ligge i skuffen</a:t>
            </a:r>
          </a:p>
          <a:p>
            <a:endParaRPr lang="fr-FR" dirty="0"/>
          </a:p>
          <a:p>
            <a:endParaRPr lang="fr-F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4" name="Titre 1"/>
          <p:cNvSpPr>
            <a:spLocks noGrp="1"/>
          </p:cNvSpPr>
          <p:nvPr>
            <p:ph type="title"/>
          </p:nvPr>
        </p:nvSpPr>
        <p:spPr>
          <a:xfrm>
            <a:off x="2428875" y="274638"/>
            <a:ext cx="6257925" cy="1143000"/>
          </a:xfrm>
        </p:spPr>
        <p:txBody>
          <a:bodyPr/>
          <a:lstStyle/>
          <a:p>
            <a:pPr algn="l"/>
            <a:r>
              <a:rPr lang="fr-CA" dirty="0"/>
              <a:t>Filmens opbygning</a:t>
            </a:r>
            <a:endParaRPr lang="fr-FR" dirty="0"/>
          </a:p>
        </p:txBody>
      </p:sp>
      <p:pic>
        <p:nvPicPr>
          <p:cNvPr id="18435" name="Picture 3"/>
          <p:cNvPicPr>
            <a:picLocks noChangeAspect="1" noChangeArrowheads="1"/>
          </p:cNvPicPr>
          <p:nvPr/>
        </p:nvPicPr>
        <p:blipFill>
          <a:blip r:embed="rId3" cstate="print"/>
          <a:srcRect/>
          <a:stretch>
            <a:fillRect/>
          </a:stretch>
        </p:blipFill>
        <p:spPr bwMode="auto">
          <a:xfrm>
            <a:off x="2483768" y="1844824"/>
            <a:ext cx="6234608" cy="3896630"/>
          </a:xfrm>
          <a:prstGeom prst="rect">
            <a:avLst/>
          </a:prstGeom>
          <a:noFill/>
          <a:ln w="9525">
            <a:noFill/>
            <a:miter lim="800000"/>
            <a:headEnd/>
            <a:tailEnd/>
          </a:ln>
        </p:spPr>
      </p:pic>
      <p:sp>
        <p:nvSpPr>
          <p:cNvPr id="7" name="Tekstboks 6"/>
          <p:cNvSpPr txBox="1"/>
          <p:nvPr/>
        </p:nvSpPr>
        <p:spPr>
          <a:xfrm>
            <a:off x="3131840" y="5589240"/>
            <a:ext cx="5328592" cy="1477328"/>
          </a:xfrm>
          <a:prstGeom prst="rect">
            <a:avLst/>
          </a:prstGeom>
          <a:noFill/>
        </p:spPr>
        <p:txBody>
          <a:bodyPr wrap="square" rtlCol="0">
            <a:spAutoFit/>
          </a:bodyPr>
          <a:lstStyle/>
          <a:p>
            <a:r>
              <a:rPr lang="da-DK" dirty="0"/>
              <a:t>Indstilling: Afledt af ’kameraindstilling’ Alt det der optages af kameraet, inden det flyttes til en ny position og en ny indstilling. I en spillefilm er det alt det, der finder sted mellem to klip</a:t>
            </a:r>
          </a:p>
          <a:p>
            <a:endParaRPr lang="da-DK"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6146" name="Titre 1"/>
          <p:cNvSpPr>
            <a:spLocks noGrp="1"/>
          </p:cNvSpPr>
          <p:nvPr>
            <p:ph type="title"/>
          </p:nvPr>
        </p:nvSpPr>
        <p:spPr/>
        <p:txBody>
          <a:bodyPr/>
          <a:lstStyle/>
          <a:p>
            <a:r>
              <a:rPr lang="fr-CA" dirty="0">
                <a:solidFill>
                  <a:schemeClr val="bg1"/>
                </a:solidFill>
              </a:rPr>
              <a:t>Filmens Dramaturgi</a:t>
            </a:r>
            <a:br>
              <a:rPr lang="fr-CA" dirty="0">
                <a:solidFill>
                  <a:schemeClr val="bg1"/>
                </a:solidFill>
              </a:rPr>
            </a:br>
            <a:r>
              <a:rPr lang="fr-CA" dirty="0">
                <a:solidFill>
                  <a:schemeClr val="bg1"/>
                </a:solidFill>
              </a:rPr>
              <a:t>Dramaturgiske strukturer</a:t>
            </a:r>
            <a:endParaRPr lang="fr-FR" dirty="0">
              <a:solidFill>
                <a:schemeClr val="bg1"/>
              </a:solidFill>
            </a:endParaRPr>
          </a:p>
        </p:txBody>
      </p:sp>
      <p:sp>
        <p:nvSpPr>
          <p:cNvPr id="6147" name="Espace réservé du contenu 2"/>
          <p:cNvSpPr>
            <a:spLocks noGrp="1"/>
          </p:cNvSpPr>
          <p:nvPr>
            <p:ph idx="1"/>
          </p:nvPr>
        </p:nvSpPr>
        <p:spPr>
          <a:xfrm>
            <a:off x="395536" y="1916832"/>
            <a:ext cx="8229600" cy="4240212"/>
          </a:xfrm>
        </p:spPr>
        <p:txBody>
          <a:bodyPr/>
          <a:lstStyle/>
          <a:p>
            <a:endParaRPr lang="fr-FR" dirty="0"/>
          </a:p>
          <a:p>
            <a:r>
              <a:rPr lang="fr-FR" dirty="0"/>
              <a:t>Berettermodellen</a:t>
            </a:r>
          </a:p>
          <a:p>
            <a:endParaRPr lang="fr-FR" dirty="0"/>
          </a:p>
        </p:txBody>
      </p:sp>
      <p:pic>
        <p:nvPicPr>
          <p:cNvPr id="53250" name="Picture 2" descr="http://www.haderslev-katedralskole.dk/kf/berettermodel.gif"/>
          <p:cNvPicPr>
            <a:picLocks noChangeAspect="1" noChangeArrowheads="1"/>
          </p:cNvPicPr>
          <p:nvPr/>
        </p:nvPicPr>
        <p:blipFill>
          <a:blip r:embed="rId3" cstate="print"/>
          <a:srcRect/>
          <a:stretch>
            <a:fillRect/>
          </a:stretch>
        </p:blipFill>
        <p:spPr bwMode="auto">
          <a:xfrm>
            <a:off x="2627784" y="3048000"/>
            <a:ext cx="4362450" cy="3810000"/>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050" name="Titre 1"/>
          <p:cNvSpPr>
            <a:spLocks noGrp="1"/>
          </p:cNvSpPr>
          <p:nvPr>
            <p:ph type="ctrTitle"/>
          </p:nvPr>
        </p:nvSpPr>
        <p:spPr>
          <a:xfrm>
            <a:off x="467544" y="3789040"/>
            <a:ext cx="7916416" cy="1470025"/>
          </a:xfrm>
        </p:spPr>
        <p:txBody>
          <a:bodyPr/>
          <a:lstStyle/>
          <a:p>
            <a:r>
              <a:rPr lang="fr-CA" sz="3600" dirty="0">
                <a:solidFill>
                  <a:schemeClr val="bg1"/>
                </a:solidFill>
                <a:latin typeface="Georgia" pitchFamily="18" charset="0"/>
              </a:rPr>
              <a:t>Slut</a:t>
            </a:r>
            <a:endParaRPr lang="fr-FR" sz="3600" dirty="0">
              <a:solidFill>
                <a:schemeClr val="bg1"/>
              </a:solidFill>
              <a:latin typeface="Georgia" pitchFamily="18" charset="0"/>
            </a:endParaRPr>
          </a:p>
        </p:txBody>
      </p:sp>
      <p:sp>
        <p:nvSpPr>
          <p:cNvPr id="2051" name="Sous-titre 2"/>
          <p:cNvSpPr>
            <a:spLocks noGrp="1"/>
          </p:cNvSpPr>
          <p:nvPr>
            <p:ph type="subTitle" idx="1"/>
          </p:nvPr>
        </p:nvSpPr>
        <p:spPr>
          <a:xfrm>
            <a:off x="1259632" y="5105400"/>
            <a:ext cx="6400800" cy="699864"/>
          </a:xfrm>
        </p:spPr>
        <p:txBody>
          <a:bodyPr/>
          <a:lstStyle/>
          <a:p>
            <a:r>
              <a:rPr lang="fr-CA" sz="2400" dirty="0">
                <a:solidFill>
                  <a:schemeClr val="bg1"/>
                </a:solidFill>
                <a:latin typeface="Georgia" pitchFamily="18" charset="0"/>
              </a:rPr>
              <a:t>Mediefag, C-niveau</a:t>
            </a:r>
            <a:endParaRPr lang="fr-FR" sz="2400" dirty="0">
              <a:solidFill>
                <a:schemeClr val="bg1"/>
              </a:solidFill>
              <a:latin typeface="Georgia"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4" name="Titre 1"/>
          <p:cNvSpPr>
            <a:spLocks noGrp="1"/>
          </p:cNvSpPr>
          <p:nvPr>
            <p:ph type="title"/>
          </p:nvPr>
        </p:nvSpPr>
        <p:spPr>
          <a:xfrm>
            <a:off x="2428875" y="274638"/>
            <a:ext cx="6257925" cy="1143000"/>
          </a:xfrm>
        </p:spPr>
        <p:txBody>
          <a:bodyPr/>
          <a:lstStyle/>
          <a:p>
            <a:pPr algn="l"/>
            <a:r>
              <a:rPr lang="fr-CA" dirty="0"/>
              <a:t>Filmens opbygning</a:t>
            </a:r>
            <a:endParaRPr lang="fr-FR" dirty="0"/>
          </a:p>
        </p:txBody>
      </p:sp>
      <p:pic>
        <p:nvPicPr>
          <p:cNvPr id="19458" name="Picture 2"/>
          <p:cNvPicPr>
            <a:picLocks noChangeAspect="1" noChangeArrowheads="1"/>
          </p:cNvPicPr>
          <p:nvPr/>
        </p:nvPicPr>
        <p:blipFill>
          <a:blip r:embed="rId3" cstate="print"/>
          <a:srcRect/>
          <a:stretch>
            <a:fillRect/>
          </a:stretch>
        </p:blipFill>
        <p:spPr bwMode="auto">
          <a:xfrm>
            <a:off x="2411760" y="1412776"/>
            <a:ext cx="6567130" cy="4104456"/>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4" name="Titre 1"/>
          <p:cNvSpPr>
            <a:spLocks noGrp="1"/>
          </p:cNvSpPr>
          <p:nvPr>
            <p:ph type="title"/>
          </p:nvPr>
        </p:nvSpPr>
        <p:spPr>
          <a:xfrm>
            <a:off x="2428875" y="274638"/>
            <a:ext cx="6257925" cy="1143000"/>
          </a:xfrm>
        </p:spPr>
        <p:txBody>
          <a:bodyPr/>
          <a:lstStyle/>
          <a:p>
            <a:pPr algn="l"/>
            <a:r>
              <a:rPr lang="fr-CA" dirty="0"/>
              <a:t>Beskæring</a:t>
            </a:r>
            <a:endParaRPr lang="fr-FR" dirty="0"/>
          </a:p>
        </p:txBody>
      </p:sp>
      <p:pic>
        <p:nvPicPr>
          <p:cNvPr id="20484" name="Picture 4" descr="http://postercabaret.com/productimages/AlamoGoodBadUgly.jpg"/>
          <p:cNvPicPr>
            <a:picLocks noChangeAspect="1" noChangeArrowheads="1"/>
          </p:cNvPicPr>
          <p:nvPr/>
        </p:nvPicPr>
        <p:blipFill>
          <a:blip r:embed="rId3" cstate="print"/>
          <a:srcRect/>
          <a:stretch>
            <a:fillRect/>
          </a:stretch>
        </p:blipFill>
        <p:spPr bwMode="auto">
          <a:xfrm>
            <a:off x="2627784" y="1412776"/>
            <a:ext cx="4590281" cy="4191001"/>
          </a:xfrm>
          <a:prstGeom prst="rect">
            <a:avLst/>
          </a:prstGeom>
          <a:noFill/>
        </p:spPr>
      </p:pic>
      <p:sp>
        <p:nvSpPr>
          <p:cNvPr id="9" name="Tekstboks 8"/>
          <p:cNvSpPr txBox="1"/>
          <p:nvPr/>
        </p:nvSpPr>
        <p:spPr>
          <a:xfrm>
            <a:off x="3275856" y="5805264"/>
            <a:ext cx="4176464" cy="646331"/>
          </a:xfrm>
          <a:prstGeom prst="rect">
            <a:avLst/>
          </a:prstGeom>
          <a:noFill/>
        </p:spPr>
        <p:txBody>
          <a:bodyPr wrap="square" rtlCol="0">
            <a:spAutoFit/>
          </a:bodyPr>
          <a:lstStyle/>
          <a:p>
            <a:r>
              <a:rPr lang="da-DK" dirty="0"/>
              <a:t>”Den gode, den onde og den grusomme”, Sergio Leone, 1966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4" name="Titre 1"/>
          <p:cNvSpPr>
            <a:spLocks noGrp="1"/>
          </p:cNvSpPr>
          <p:nvPr>
            <p:ph type="title"/>
          </p:nvPr>
        </p:nvSpPr>
        <p:spPr>
          <a:xfrm>
            <a:off x="2428875" y="274638"/>
            <a:ext cx="6257925" cy="1143000"/>
          </a:xfrm>
        </p:spPr>
        <p:txBody>
          <a:bodyPr/>
          <a:lstStyle/>
          <a:p>
            <a:pPr algn="l"/>
            <a:r>
              <a:rPr lang="fr-CA" dirty="0"/>
              <a:t>Beskæring</a:t>
            </a:r>
            <a:endParaRPr lang="fr-FR" dirty="0"/>
          </a:p>
        </p:txBody>
      </p:sp>
      <p:pic>
        <p:nvPicPr>
          <p:cNvPr id="20482" name="Picture 2"/>
          <p:cNvPicPr>
            <a:picLocks noChangeAspect="1" noChangeArrowheads="1"/>
          </p:cNvPicPr>
          <p:nvPr/>
        </p:nvPicPr>
        <p:blipFill>
          <a:blip r:embed="rId3" cstate="print"/>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4" name="Titre 1"/>
          <p:cNvSpPr>
            <a:spLocks noGrp="1"/>
          </p:cNvSpPr>
          <p:nvPr>
            <p:ph type="title"/>
          </p:nvPr>
        </p:nvSpPr>
        <p:spPr>
          <a:xfrm>
            <a:off x="2428875" y="274638"/>
            <a:ext cx="6257925" cy="1143000"/>
          </a:xfrm>
        </p:spPr>
        <p:txBody>
          <a:bodyPr/>
          <a:lstStyle/>
          <a:p>
            <a:pPr algn="l"/>
            <a:r>
              <a:rPr lang="fr-CA" dirty="0"/>
              <a:t>Beskæring</a:t>
            </a:r>
            <a:endParaRPr lang="fr-FR" dirty="0"/>
          </a:p>
        </p:txBody>
      </p:sp>
      <p:pic>
        <p:nvPicPr>
          <p:cNvPr id="36866"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12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124</Template>
  <TotalTime>1274</TotalTime>
  <Words>1208</Words>
  <Application>Microsoft Macintosh PowerPoint</Application>
  <PresentationFormat>Skærmshow (4:3)</PresentationFormat>
  <Paragraphs>147</Paragraphs>
  <Slides>51</Slides>
  <Notes>1</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51</vt:i4>
      </vt:variant>
    </vt:vector>
  </HeadingPairs>
  <TitlesOfParts>
    <vt:vector size="56" baseType="lpstr">
      <vt:lpstr>Arial</vt:lpstr>
      <vt:lpstr>Calibri</vt:lpstr>
      <vt:lpstr>Cooper Black</vt:lpstr>
      <vt:lpstr>Georgia</vt:lpstr>
      <vt:lpstr>124</vt:lpstr>
      <vt:lpstr>Filmsprog:  Opbygning, virkemidler og dramaturgi </vt:lpstr>
      <vt:lpstr>Filmens opbygning</vt:lpstr>
      <vt:lpstr>Filmens opbygning</vt:lpstr>
      <vt:lpstr>Filmens opbygning</vt:lpstr>
      <vt:lpstr>Filmens opbygning</vt:lpstr>
      <vt:lpstr>Filmens opbygning</vt:lpstr>
      <vt:lpstr>Beskæring</vt:lpstr>
      <vt:lpstr>Beskæring</vt:lpstr>
      <vt:lpstr>Beskæring</vt:lpstr>
      <vt:lpstr>Beskæring</vt:lpstr>
      <vt:lpstr>Beskæring</vt:lpstr>
      <vt:lpstr>Beskæring</vt:lpstr>
      <vt:lpstr>Beskæring</vt:lpstr>
      <vt:lpstr>Andre alm. indstillinger </vt:lpstr>
      <vt:lpstr>Kameraposition (synsvinkel/perspektiv)</vt:lpstr>
      <vt:lpstr>Normal</vt:lpstr>
      <vt:lpstr>Fugleperspektiv</vt:lpstr>
      <vt:lpstr>Frøperspektiv</vt:lpstr>
      <vt:lpstr>Billedkomposition</vt:lpstr>
      <vt:lpstr>Det gyldne snit</vt:lpstr>
      <vt:lpstr>Vandrette linjer</vt:lpstr>
      <vt:lpstr>Lodrette linjer</vt:lpstr>
      <vt:lpstr>Diagonallinjer</vt:lpstr>
      <vt:lpstr>Andre kompostitioner</vt:lpstr>
      <vt:lpstr>Forgrund, mellemgrund, baggrund</vt:lpstr>
      <vt:lpstr>Objektiv: Vidvinkel, telelinse</vt:lpstr>
      <vt:lpstr>Symboler</vt:lpstr>
      <vt:lpstr>Kameraet i bevægelse</vt:lpstr>
      <vt:lpstr>Håndholdt kamera</vt:lpstr>
      <vt:lpstr>Panorering/tilt</vt:lpstr>
      <vt:lpstr>Kameraet på skinner</vt:lpstr>
      <vt:lpstr>Krantur</vt:lpstr>
      <vt:lpstr>Farver</vt:lpstr>
      <vt:lpstr>Lyssætning</vt:lpstr>
      <vt:lpstr>Klipning</vt:lpstr>
      <vt:lpstr>Kryds- og parallelklipning</vt:lpstr>
      <vt:lpstr>Match-cutting</vt:lpstr>
      <vt:lpstr>180-Graders-reglen</vt:lpstr>
      <vt:lpstr>Regler for bevægelsesretning</vt:lpstr>
      <vt:lpstr>Klipperytme</vt:lpstr>
      <vt:lpstr>Lyden</vt:lpstr>
      <vt:lpstr>Filmens Dramaturgi Aristoteles</vt:lpstr>
      <vt:lpstr>Filmens Dramaturgi Fortælleren</vt:lpstr>
      <vt:lpstr>Filmens Dramaturgi Synsvinklen</vt:lpstr>
      <vt:lpstr>Filmens Dramaturgi Plot og præmis</vt:lpstr>
      <vt:lpstr>Filmens Dramaturgi Personerne</vt:lpstr>
      <vt:lpstr>Filmens Dramaturgi Karaktererne</vt:lpstr>
      <vt:lpstr>Filmens Dramaturgi Konflikten</vt:lpstr>
      <vt:lpstr>Filmens Dramaturgi Setup og Pay off</vt:lpstr>
      <vt:lpstr>Filmens Dramaturgi Dramaturgiske strukturer</vt:lpstr>
      <vt:lpstr>Slut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Filmsprog: Virkemidler og dramaturgi</dc:title>
  <dc:creator>Søren Falgaard</dc:creator>
  <cp:lastModifiedBy>Pia Bjerre</cp:lastModifiedBy>
  <cp:revision>124</cp:revision>
  <dcterms:created xsi:type="dcterms:W3CDTF">2010-09-06T18:08:21Z</dcterms:created>
  <dcterms:modified xsi:type="dcterms:W3CDTF">2024-01-24T11:30:43Z</dcterms:modified>
</cp:coreProperties>
</file>