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3" r:id="rId3"/>
    <p:sldId id="262" r:id="rId4"/>
    <p:sldId id="263" r:id="rId5"/>
    <p:sldId id="274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6197"/>
  </p:normalViewPr>
  <p:slideViewPr>
    <p:cSldViewPr snapToGrid="0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FD5C0-B722-4C12-B2AF-D34B7DB34FD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22AF82-AF52-4556-BB79-6453312FB409}">
      <dgm:prSet/>
      <dgm:spPr/>
      <dgm:t>
        <a:bodyPr/>
        <a:lstStyle/>
        <a:p>
          <a:r>
            <a:rPr lang="da-DK"/>
            <a:t>Inden vi går i gang, så skal du lige finde 2 andre med samme hårfarve.</a:t>
          </a:r>
          <a:endParaRPr lang="en-US"/>
        </a:p>
      </dgm:t>
    </dgm:pt>
    <dgm:pt modelId="{2A005DD3-97FE-49D8-9FA0-6B1FCEFE406C}" type="parTrans" cxnId="{1B7FFFE4-76FF-4DD9-86DD-4E202DEB87F9}">
      <dgm:prSet/>
      <dgm:spPr/>
      <dgm:t>
        <a:bodyPr/>
        <a:lstStyle/>
        <a:p>
          <a:endParaRPr lang="en-US"/>
        </a:p>
      </dgm:t>
    </dgm:pt>
    <dgm:pt modelId="{6D2DFF23-C4F2-4524-B4B5-6AAF79673825}" type="sibTrans" cxnId="{1B7FFFE4-76FF-4DD9-86DD-4E202DEB87F9}">
      <dgm:prSet/>
      <dgm:spPr/>
      <dgm:t>
        <a:bodyPr/>
        <a:lstStyle/>
        <a:p>
          <a:endParaRPr lang="en-US"/>
        </a:p>
      </dgm:t>
    </dgm:pt>
    <dgm:pt modelId="{AD6F3B6D-2423-49DA-B9AB-6FC401666925}">
      <dgm:prSet/>
      <dgm:spPr/>
      <dgm:t>
        <a:bodyPr/>
        <a:lstStyle/>
        <a:p>
          <a:r>
            <a:rPr lang="da-DK" dirty="0"/>
            <a:t>Tal i 5 minutter om autenticitetsmarkører og </a:t>
          </a:r>
          <a:r>
            <a:rPr lang="da-DK" dirty="0" err="1"/>
            <a:t>faktakoder</a:t>
          </a:r>
          <a:r>
            <a:rPr lang="da-DK"/>
            <a:t> (</a:t>
          </a:r>
          <a:r>
            <a:rPr lang="da-DK" dirty="0" err="1"/>
            <a:t>recap</a:t>
          </a:r>
          <a:r>
            <a:rPr lang="da-DK" dirty="0"/>
            <a:t> fra sidste modul). Hvad kan I huske?</a:t>
          </a:r>
          <a:endParaRPr lang="en-US" dirty="0"/>
        </a:p>
      </dgm:t>
    </dgm:pt>
    <dgm:pt modelId="{C740F3D5-A8B2-458B-B9B1-FD1AD809CB6F}" type="parTrans" cxnId="{9D5D5B3C-845E-41AE-A28C-A36EACCC19F7}">
      <dgm:prSet/>
      <dgm:spPr/>
      <dgm:t>
        <a:bodyPr/>
        <a:lstStyle/>
        <a:p>
          <a:endParaRPr lang="en-US"/>
        </a:p>
      </dgm:t>
    </dgm:pt>
    <dgm:pt modelId="{3908C35F-0B95-43BE-878D-92F8A4527FB9}" type="sibTrans" cxnId="{9D5D5B3C-845E-41AE-A28C-A36EACCC19F7}">
      <dgm:prSet/>
      <dgm:spPr/>
      <dgm:t>
        <a:bodyPr/>
        <a:lstStyle/>
        <a:p>
          <a:endParaRPr lang="en-US"/>
        </a:p>
      </dgm:t>
    </dgm:pt>
    <dgm:pt modelId="{24FB44F9-CED2-4D4B-BE62-341AECFAC581}" type="pres">
      <dgm:prSet presAssocID="{ADEFD5C0-B722-4C12-B2AF-D34B7DB34FD0}" presName="root" presStyleCnt="0">
        <dgm:presLayoutVars>
          <dgm:dir/>
          <dgm:resizeHandles val="exact"/>
        </dgm:presLayoutVars>
      </dgm:prSet>
      <dgm:spPr/>
    </dgm:pt>
    <dgm:pt modelId="{CAC7C934-B631-48A6-8FD5-ECC8C9DCAEDE}" type="pres">
      <dgm:prSet presAssocID="{D622AF82-AF52-4556-BB79-6453312FB409}" presName="compNode" presStyleCnt="0"/>
      <dgm:spPr/>
    </dgm:pt>
    <dgm:pt modelId="{DA49AF85-2747-4C1C-ACEA-5C5EEB9BDE41}" type="pres">
      <dgm:prSet presAssocID="{D622AF82-AF52-4556-BB79-6453312FB4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å"/>
        </a:ext>
      </dgm:extLst>
    </dgm:pt>
    <dgm:pt modelId="{E3DCDBB1-F4AF-4668-B448-4722D573E149}" type="pres">
      <dgm:prSet presAssocID="{D622AF82-AF52-4556-BB79-6453312FB409}" presName="spaceRect" presStyleCnt="0"/>
      <dgm:spPr/>
    </dgm:pt>
    <dgm:pt modelId="{C3A704D3-6F0B-4121-B3FE-7B23EF8F5C45}" type="pres">
      <dgm:prSet presAssocID="{D622AF82-AF52-4556-BB79-6453312FB409}" presName="textRect" presStyleLbl="revTx" presStyleIdx="0" presStyleCnt="2">
        <dgm:presLayoutVars>
          <dgm:chMax val="1"/>
          <dgm:chPref val="1"/>
        </dgm:presLayoutVars>
      </dgm:prSet>
      <dgm:spPr/>
    </dgm:pt>
    <dgm:pt modelId="{6E426DDA-6539-4316-9169-A22481B82EFC}" type="pres">
      <dgm:prSet presAssocID="{6D2DFF23-C4F2-4524-B4B5-6AAF79673825}" presName="sibTrans" presStyleCnt="0"/>
      <dgm:spPr/>
    </dgm:pt>
    <dgm:pt modelId="{D58319D8-84A3-4D37-9D84-215DF8AD02EF}" type="pres">
      <dgm:prSet presAssocID="{AD6F3B6D-2423-49DA-B9AB-6FC401666925}" presName="compNode" presStyleCnt="0"/>
      <dgm:spPr/>
    </dgm:pt>
    <dgm:pt modelId="{D73EEBE2-E47D-4D8F-9BE0-5D0F95DFDED5}" type="pres">
      <dgm:prSet presAssocID="{AD6F3B6D-2423-49DA-B9AB-6FC40166692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011E68B-3105-4D7F-825D-814EC7C89E2E}" type="pres">
      <dgm:prSet presAssocID="{AD6F3B6D-2423-49DA-B9AB-6FC401666925}" presName="spaceRect" presStyleCnt="0"/>
      <dgm:spPr/>
    </dgm:pt>
    <dgm:pt modelId="{37B01CCE-48FE-43CC-98BB-46EF8C81B566}" type="pres">
      <dgm:prSet presAssocID="{AD6F3B6D-2423-49DA-B9AB-6FC40166692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ABCD320-28C0-49D5-B33B-925293B4D33C}" type="presOf" srcId="{D622AF82-AF52-4556-BB79-6453312FB409}" destId="{C3A704D3-6F0B-4121-B3FE-7B23EF8F5C45}" srcOrd="0" destOrd="0" presId="urn:microsoft.com/office/officeart/2018/2/layout/IconLabelList"/>
    <dgm:cxn modelId="{9D5D5B3C-845E-41AE-A28C-A36EACCC19F7}" srcId="{ADEFD5C0-B722-4C12-B2AF-D34B7DB34FD0}" destId="{AD6F3B6D-2423-49DA-B9AB-6FC401666925}" srcOrd="1" destOrd="0" parTransId="{C740F3D5-A8B2-458B-B9B1-FD1AD809CB6F}" sibTransId="{3908C35F-0B95-43BE-878D-92F8A4527FB9}"/>
    <dgm:cxn modelId="{7412EC4E-E8ED-4EAC-8616-A7ACE8FAD5E8}" type="presOf" srcId="{AD6F3B6D-2423-49DA-B9AB-6FC401666925}" destId="{37B01CCE-48FE-43CC-98BB-46EF8C81B566}" srcOrd="0" destOrd="0" presId="urn:microsoft.com/office/officeart/2018/2/layout/IconLabelList"/>
    <dgm:cxn modelId="{393A8253-A579-4912-950D-AF8D59B060EE}" type="presOf" srcId="{ADEFD5C0-B722-4C12-B2AF-D34B7DB34FD0}" destId="{24FB44F9-CED2-4D4B-BE62-341AECFAC581}" srcOrd="0" destOrd="0" presId="urn:microsoft.com/office/officeart/2018/2/layout/IconLabelList"/>
    <dgm:cxn modelId="{1B7FFFE4-76FF-4DD9-86DD-4E202DEB87F9}" srcId="{ADEFD5C0-B722-4C12-B2AF-D34B7DB34FD0}" destId="{D622AF82-AF52-4556-BB79-6453312FB409}" srcOrd="0" destOrd="0" parTransId="{2A005DD3-97FE-49D8-9FA0-6B1FCEFE406C}" sibTransId="{6D2DFF23-C4F2-4524-B4B5-6AAF79673825}"/>
    <dgm:cxn modelId="{5B602042-00F4-4D8B-90F7-92038708A237}" type="presParOf" srcId="{24FB44F9-CED2-4D4B-BE62-341AECFAC581}" destId="{CAC7C934-B631-48A6-8FD5-ECC8C9DCAEDE}" srcOrd="0" destOrd="0" presId="urn:microsoft.com/office/officeart/2018/2/layout/IconLabelList"/>
    <dgm:cxn modelId="{3801ABCE-AA04-403F-AD20-3544362DD273}" type="presParOf" srcId="{CAC7C934-B631-48A6-8FD5-ECC8C9DCAEDE}" destId="{DA49AF85-2747-4C1C-ACEA-5C5EEB9BDE41}" srcOrd="0" destOrd="0" presId="urn:microsoft.com/office/officeart/2018/2/layout/IconLabelList"/>
    <dgm:cxn modelId="{4DBDD958-F893-496A-98D3-F46B8691AAA2}" type="presParOf" srcId="{CAC7C934-B631-48A6-8FD5-ECC8C9DCAEDE}" destId="{E3DCDBB1-F4AF-4668-B448-4722D573E149}" srcOrd="1" destOrd="0" presId="urn:microsoft.com/office/officeart/2018/2/layout/IconLabelList"/>
    <dgm:cxn modelId="{1DD82D16-EA3B-41EE-85DE-F2B93429B4CF}" type="presParOf" srcId="{CAC7C934-B631-48A6-8FD5-ECC8C9DCAEDE}" destId="{C3A704D3-6F0B-4121-B3FE-7B23EF8F5C45}" srcOrd="2" destOrd="0" presId="urn:microsoft.com/office/officeart/2018/2/layout/IconLabelList"/>
    <dgm:cxn modelId="{37AF5FA6-6E16-460B-A355-9C2CFF01E135}" type="presParOf" srcId="{24FB44F9-CED2-4D4B-BE62-341AECFAC581}" destId="{6E426DDA-6539-4316-9169-A22481B82EFC}" srcOrd="1" destOrd="0" presId="urn:microsoft.com/office/officeart/2018/2/layout/IconLabelList"/>
    <dgm:cxn modelId="{F09FF583-4985-4B5F-9722-5143D12742ED}" type="presParOf" srcId="{24FB44F9-CED2-4D4B-BE62-341AECFAC581}" destId="{D58319D8-84A3-4D37-9D84-215DF8AD02EF}" srcOrd="2" destOrd="0" presId="urn:microsoft.com/office/officeart/2018/2/layout/IconLabelList"/>
    <dgm:cxn modelId="{49E50859-9FCA-4D5E-A8DB-53E7B886A9C7}" type="presParOf" srcId="{D58319D8-84A3-4D37-9D84-215DF8AD02EF}" destId="{D73EEBE2-E47D-4D8F-9BE0-5D0F95DFDED5}" srcOrd="0" destOrd="0" presId="urn:microsoft.com/office/officeart/2018/2/layout/IconLabelList"/>
    <dgm:cxn modelId="{33CE071A-FD6D-45D3-9D91-2921EDE9669C}" type="presParOf" srcId="{D58319D8-84A3-4D37-9D84-215DF8AD02EF}" destId="{A011E68B-3105-4D7F-825D-814EC7C89E2E}" srcOrd="1" destOrd="0" presId="urn:microsoft.com/office/officeart/2018/2/layout/IconLabelList"/>
    <dgm:cxn modelId="{7C3D3C33-22CD-4E73-8A15-4A4FF1930B01}" type="presParOf" srcId="{D58319D8-84A3-4D37-9D84-215DF8AD02EF}" destId="{37B01CCE-48FE-43CC-98BB-46EF8C81B56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C4884-B59C-492F-BC52-577140520E1C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0E1D6A-2CEA-4F8B-9D4E-8EBEDD14FC80}">
      <dgm:prSet/>
      <dgm:spPr/>
      <dgm:t>
        <a:bodyPr/>
        <a:lstStyle/>
        <a:p>
          <a:r>
            <a:rPr lang="da-DK"/>
            <a:t>Lange </a:t>
          </a:r>
          <a:r>
            <a:rPr lang="da-DK" i="1"/>
            <a:t>indstillinger</a:t>
          </a:r>
          <a:r>
            <a:rPr lang="da-DK"/>
            <a:t>, hvor kameraet ofte gennem lange </a:t>
          </a:r>
          <a:r>
            <a:rPr lang="da-DK" i="1"/>
            <a:t>travellings</a:t>
          </a:r>
          <a:r>
            <a:rPr lang="da-DK"/>
            <a:t> følger en person eller følger med i det, der sker i rummet (”fluen på væggen”)</a:t>
          </a:r>
          <a:endParaRPr lang="en-US"/>
        </a:p>
      </dgm:t>
    </dgm:pt>
    <dgm:pt modelId="{A82C4903-26B5-4728-B655-F94DF5FA3B49}" type="parTrans" cxnId="{4AB742D9-92DF-4F50-A152-A8171E8B27A8}">
      <dgm:prSet/>
      <dgm:spPr/>
      <dgm:t>
        <a:bodyPr/>
        <a:lstStyle/>
        <a:p>
          <a:endParaRPr lang="en-US"/>
        </a:p>
      </dgm:t>
    </dgm:pt>
    <dgm:pt modelId="{E4B1E54E-DBD6-47E7-93CE-092F2F9BDDEF}" type="sibTrans" cxnId="{4AB742D9-92DF-4F50-A152-A8171E8B27A8}">
      <dgm:prSet/>
      <dgm:spPr/>
      <dgm:t>
        <a:bodyPr/>
        <a:lstStyle/>
        <a:p>
          <a:endParaRPr lang="en-US"/>
        </a:p>
      </dgm:t>
    </dgm:pt>
    <dgm:pt modelId="{28E658EF-8623-4344-A009-3E2F0CCA7281}">
      <dgm:prSet/>
      <dgm:spPr/>
      <dgm:t>
        <a:bodyPr/>
        <a:lstStyle/>
        <a:p>
          <a:r>
            <a:rPr lang="da-DK"/>
            <a:t>Brug af </a:t>
          </a:r>
          <a:r>
            <a:rPr lang="da-DK" i="1"/>
            <a:t>panorering</a:t>
          </a:r>
          <a:r>
            <a:rPr lang="da-DK"/>
            <a:t> og evt. </a:t>
          </a:r>
          <a:r>
            <a:rPr lang="da-DK" i="1"/>
            <a:t>zoom</a:t>
          </a:r>
          <a:r>
            <a:rPr lang="da-DK"/>
            <a:t> i stedet for at klippe. Dette giver seeren fornemmelsen af selv at være til stede.</a:t>
          </a:r>
          <a:endParaRPr lang="en-US"/>
        </a:p>
      </dgm:t>
    </dgm:pt>
    <dgm:pt modelId="{247D0430-F77A-49A6-8EC3-D54EC31D8E42}" type="parTrans" cxnId="{B043D95E-ED82-4720-86E9-5CE3228598AD}">
      <dgm:prSet/>
      <dgm:spPr/>
      <dgm:t>
        <a:bodyPr/>
        <a:lstStyle/>
        <a:p>
          <a:endParaRPr lang="en-US"/>
        </a:p>
      </dgm:t>
    </dgm:pt>
    <dgm:pt modelId="{FE84C626-158D-433E-A70A-5FE0F8BABA1B}" type="sibTrans" cxnId="{B043D95E-ED82-4720-86E9-5CE3228598AD}">
      <dgm:prSet/>
      <dgm:spPr/>
      <dgm:t>
        <a:bodyPr/>
        <a:lstStyle/>
        <a:p>
          <a:endParaRPr lang="en-US"/>
        </a:p>
      </dgm:t>
    </dgm:pt>
    <dgm:pt modelId="{98BDFA56-851C-4AB6-BC64-40EF6C6707E2}">
      <dgm:prSet/>
      <dgm:spPr/>
      <dgm:t>
        <a:bodyPr/>
        <a:lstStyle/>
        <a:p>
          <a:r>
            <a:rPr lang="da-DK"/>
            <a:t>Mange </a:t>
          </a:r>
          <a:r>
            <a:rPr lang="da-DK" i="1"/>
            <a:t>nærbilleder</a:t>
          </a:r>
          <a:r>
            <a:rPr lang="da-DK"/>
            <a:t> af ansigter, der giver seeren mulighed for indlevelse og identfikation med personerne og situationerne.</a:t>
          </a:r>
          <a:endParaRPr lang="en-US"/>
        </a:p>
      </dgm:t>
    </dgm:pt>
    <dgm:pt modelId="{B093BDEE-C8C7-41DD-84B9-F4BDA038EF19}" type="parTrans" cxnId="{4B045BD5-E318-481E-84A0-51942A0C909D}">
      <dgm:prSet/>
      <dgm:spPr/>
      <dgm:t>
        <a:bodyPr/>
        <a:lstStyle/>
        <a:p>
          <a:endParaRPr lang="en-US"/>
        </a:p>
      </dgm:t>
    </dgm:pt>
    <dgm:pt modelId="{39D60366-DCAB-4BB4-A7CD-F01A2E3C6E55}" type="sibTrans" cxnId="{4B045BD5-E318-481E-84A0-51942A0C909D}">
      <dgm:prSet/>
      <dgm:spPr/>
      <dgm:t>
        <a:bodyPr/>
        <a:lstStyle/>
        <a:p>
          <a:endParaRPr lang="en-US"/>
        </a:p>
      </dgm:t>
    </dgm:pt>
    <dgm:pt modelId="{D5382715-0B60-4954-ACD5-E964B0B212FC}">
      <dgm:prSet/>
      <dgm:spPr/>
      <dgm:t>
        <a:bodyPr/>
        <a:lstStyle/>
        <a:p>
          <a:r>
            <a:rPr lang="da-DK"/>
            <a:t>Brug af </a:t>
          </a:r>
          <a:r>
            <a:rPr lang="da-DK" i="1"/>
            <a:t>håndholdt kamera og reallyd</a:t>
          </a:r>
          <a:endParaRPr lang="en-US"/>
        </a:p>
      </dgm:t>
    </dgm:pt>
    <dgm:pt modelId="{6FD3E93E-9CCD-4684-9498-45632CEB62A2}" type="parTrans" cxnId="{DA26B623-8302-4889-9194-528347E03B80}">
      <dgm:prSet/>
      <dgm:spPr/>
      <dgm:t>
        <a:bodyPr/>
        <a:lstStyle/>
        <a:p>
          <a:endParaRPr lang="en-US"/>
        </a:p>
      </dgm:t>
    </dgm:pt>
    <dgm:pt modelId="{E901A8D3-B135-49CD-94C4-2F82D621ECA6}" type="sibTrans" cxnId="{DA26B623-8302-4889-9194-528347E03B80}">
      <dgm:prSet/>
      <dgm:spPr/>
      <dgm:t>
        <a:bodyPr/>
        <a:lstStyle/>
        <a:p>
          <a:endParaRPr lang="en-US"/>
        </a:p>
      </dgm:t>
    </dgm:pt>
    <dgm:pt modelId="{FD8C3AFB-5F62-4D72-A1F8-7741EE34F6EF}">
      <dgm:prSet/>
      <dgm:spPr/>
      <dgm:t>
        <a:bodyPr/>
        <a:lstStyle/>
        <a:p>
          <a:r>
            <a:rPr lang="da-DK"/>
            <a:t>Mosaikstruktur, hvor der </a:t>
          </a:r>
          <a:r>
            <a:rPr lang="da-DK" i="1"/>
            <a:t>kryds- eller parallelklippes </a:t>
          </a:r>
          <a:r>
            <a:rPr lang="da-DK"/>
            <a:t>mellem (de mange) handlingstråde.</a:t>
          </a:r>
          <a:endParaRPr lang="en-US"/>
        </a:p>
      </dgm:t>
    </dgm:pt>
    <dgm:pt modelId="{9D51A7BA-90CC-4AC7-B7B6-BAD757DEDAE7}" type="parTrans" cxnId="{2D3E6722-AFB0-46A1-B4C5-9A8D7EFC0B5D}">
      <dgm:prSet/>
      <dgm:spPr/>
      <dgm:t>
        <a:bodyPr/>
        <a:lstStyle/>
        <a:p>
          <a:endParaRPr lang="en-US"/>
        </a:p>
      </dgm:t>
    </dgm:pt>
    <dgm:pt modelId="{3AF4EF79-1718-43B1-B850-80C4B77192E6}" type="sibTrans" cxnId="{2D3E6722-AFB0-46A1-B4C5-9A8D7EFC0B5D}">
      <dgm:prSet/>
      <dgm:spPr/>
      <dgm:t>
        <a:bodyPr/>
        <a:lstStyle/>
        <a:p>
          <a:endParaRPr lang="en-US"/>
        </a:p>
      </dgm:t>
    </dgm:pt>
    <dgm:pt modelId="{5CBE7EA0-1881-4F74-ABEC-34B54AB8BC21}">
      <dgm:prSet/>
      <dgm:spPr/>
      <dgm:t>
        <a:bodyPr/>
        <a:lstStyle/>
        <a:p>
          <a:r>
            <a:rPr lang="da-DK" dirty="0"/>
            <a:t>Svært at lave en 100% observerende dokumentar, men dokumentaristen Lars Engels er rigtig god til det</a:t>
          </a:r>
          <a:endParaRPr lang="en-US" dirty="0"/>
        </a:p>
      </dgm:t>
    </dgm:pt>
    <dgm:pt modelId="{9AF9CA26-8C26-44CD-A632-6ABD79BB34DE}" type="parTrans" cxnId="{940729B3-237F-489D-9522-C7B12CA23CBE}">
      <dgm:prSet/>
      <dgm:spPr/>
      <dgm:t>
        <a:bodyPr/>
        <a:lstStyle/>
        <a:p>
          <a:endParaRPr lang="en-US"/>
        </a:p>
      </dgm:t>
    </dgm:pt>
    <dgm:pt modelId="{592EC233-87F5-4B49-9027-18E342223B0D}" type="sibTrans" cxnId="{940729B3-237F-489D-9522-C7B12CA23CBE}">
      <dgm:prSet/>
      <dgm:spPr/>
      <dgm:t>
        <a:bodyPr/>
        <a:lstStyle/>
        <a:p>
          <a:endParaRPr lang="en-US"/>
        </a:p>
      </dgm:t>
    </dgm:pt>
    <dgm:pt modelId="{1098BE5A-F02C-7D40-A1C2-20B34B397923}">
      <dgm:prSet/>
      <dgm:spPr/>
      <dgm:t>
        <a:bodyPr/>
        <a:lstStyle/>
        <a:p>
          <a:r>
            <a:rPr lang="da-DK" dirty="0"/>
            <a:t>Objektiv fortælleform</a:t>
          </a:r>
        </a:p>
      </dgm:t>
    </dgm:pt>
    <dgm:pt modelId="{E909E573-623A-B341-8681-DDD296CB42A6}" type="parTrans" cxnId="{BE31ABC7-45F1-C641-87E6-5ADDC10DAC03}">
      <dgm:prSet/>
      <dgm:spPr/>
      <dgm:t>
        <a:bodyPr/>
        <a:lstStyle/>
        <a:p>
          <a:endParaRPr lang="da-DK"/>
        </a:p>
      </dgm:t>
    </dgm:pt>
    <dgm:pt modelId="{D2C51C05-5D2F-484A-B19D-3357D4A9A919}" type="sibTrans" cxnId="{BE31ABC7-45F1-C641-87E6-5ADDC10DAC03}">
      <dgm:prSet/>
      <dgm:spPr/>
      <dgm:t>
        <a:bodyPr/>
        <a:lstStyle/>
        <a:p>
          <a:endParaRPr lang="da-DK"/>
        </a:p>
      </dgm:t>
    </dgm:pt>
    <dgm:pt modelId="{A2305F31-828F-9742-A609-100051527106}">
      <dgm:prSet/>
      <dgm:spPr/>
      <dgm:t>
        <a:bodyPr/>
        <a:lstStyle/>
        <a:p>
          <a:r>
            <a:rPr lang="da-DK" dirty="0"/>
            <a:t>Tilbageholden i sin brug af filmiske virkemidler</a:t>
          </a:r>
        </a:p>
      </dgm:t>
    </dgm:pt>
    <dgm:pt modelId="{5DFBFC10-0CAB-9944-B122-8465421C1A51}" type="parTrans" cxnId="{F06C79FE-1E77-8C49-87B9-53E027C4C548}">
      <dgm:prSet/>
      <dgm:spPr/>
      <dgm:t>
        <a:bodyPr/>
        <a:lstStyle/>
        <a:p>
          <a:endParaRPr lang="da-DK"/>
        </a:p>
      </dgm:t>
    </dgm:pt>
    <dgm:pt modelId="{FB2BFBAC-5DCE-1D48-98CC-07E8182B0FF7}" type="sibTrans" cxnId="{F06C79FE-1E77-8C49-87B9-53E027C4C548}">
      <dgm:prSet/>
      <dgm:spPr/>
      <dgm:t>
        <a:bodyPr/>
        <a:lstStyle/>
        <a:p>
          <a:endParaRPr lang="da-DK"/>
        </a:p>
      </dgm:t>
    </dgm:pt>
    <dgm:pt modelId="{3722FEAE-5864-694A-8AFC-ACEDA0E716EB}" type="pres">
      <dgm:prSet presAssocID="{87FC4884-B59C-492F-BC52-577140520E1C}" presName="diagram" presStyleCnt="0">
        <dgm:presLayoutVars>
          <dgm:dir/>
          <dgm:resizeHandles val="exact"/>
        </dgm:presLayoutVars>
      </dgm:prSet>
      <dgm:spPr/>
    </dgm:pt>
    <dgm:pt modelId="{6E16B53E-76C1-A848-96E2-E8BEAA037776}" type="pres">
      <dgm:prSet presAssocID="{4F0E1D6A-2CEA-4F8B-9D4E-8EBEDD14FC80}" presName="node" presStyleLbl="node1" presStyleIdx="0" presStyleCnt="8">
        <dgm:presLayoutVars>
          <dgm:bulletEnabled val="1"/>
        </dgm:presLayoutVars>
      </dgm:prSet>
      <dgm:spPr/>
    </dgm:pt>
    <dgm:pt modelId="{6B84A19D-BEDA-3145-B4BD-4F00B16DB2B0}" type="pres">
      <dgm:prSet presAssocID="{E4B1E54E-DBD6-47E7-93CE-092F2F9BDDEF}" presName="sibTrans" presStyleCnt="0"/>
      <dgm:spPr/>
    </dgm:pt>
    <dgm:pt modelId="{0C872F40-C69A-0045-BED5-013B1C82B80F}" type="pres">
      <dgm:prSet presAssocID="{28E658EF-8623-4344-A009-3E2F0CCA7281}" presName="node" presStyleLbl="node1" presStyleIdx="1" presStyleCnt="8">
        <dgm:presLayoutVars>
          <dgm:bulletEnabled val="1"/>
        </dgm:presLayoutVars>
      </dgm:prSet>
      <dgm:spPr/>
    </dgm:pt>
    <dgm:pt modelId="{A2C7D366-0F9C-DC4E-B89B-39E44CD3666C}" type="pres">
      <dgm:prSet presAssocID="{FE84C626-158D-433E-A70A-5FE0F8BABA1B}" presName="sibTrans" presStyleCnt="0"/>
      <dgm:spPr/>
    </dgm:pt>
    <dgm:pt modelId="{8BA30143-6CC5-914E-A494-5E4B82DC0C58}" type="pres">
      <dgm:prSet presAssocID="{98BDFA56-851C-4AB6-BC64-40EF6C6707E2}" presName="node" presStyleLbl="node1" presStyleIdx="2" presStyleCnt="8">
        <dgm:presLayoutVars>
          <dgm:bulletEnabled val="1"/>
        </dgm:presLayoutVars>
      </dgm:prSet>
      <dgm:spPr/>
    </dgm:pt>
    <dgm:pt modelId="{F6747E48-AE3A-4C4B-9B5C-DC6194AFA579}" type="pres">
      <dgm:prSet presAssocID="{39D60366-DCAB-4BB4-A7CD-F01A2E3C6E55}" presName="sibTrans" presStyleCnt="0"/>
      <dgm:spPr/>
    </dgm:pt>
    <dgm:pt modelId="{E6A860CD-5DF2-CE4F-86BB-D5F69DCCBF4C}" type="pres">
      <dgm:prSet presAssocID="{D5382715-0B60-4954-ACD5-E964B0B212FC}" presName="node" presStyleLbl="node1" presStyleIdx="3" presStyleCnt="8">
        <dgm:presLayoutVars>
          <dgm:bulletEnabled val="1"/>
        </dgm:presLayoutVars>
      </dgm:prSet>
      <dgm:spPr/>
    </dgm:pt>
    <dgm:pt modelId="{1019CEE6-3BA9-C848-B8CD-B1C7D6C205C0}" type="pres">
      <dgm:prSet presAssocID="{E901A8D3-B135-49CD-94C4-2F82D621ECA6}" presName="sibTrans" presStyleCnt="0"/>
      <dgm:spPr/>
    </dgm:pt>
    <dgm:pt modelId="{E91784E2-84AF-4C46-BC2C-AFC74ABAB7E8}" type="pres">
      <dgm:prSet presAssocID="{FD8C3AFB-5F62-4D72-A1F8-7741EE34F6EF}" presName="node" presStyleLbl="node1" presStyleIdx="4" presStyleCnt="8">
        <dgm:presLayoutVars>
          <dgm:bulletEnabled val="1"/>
        </dgm:presLayoutVars>
      </dgm:prSet>
      <dgm:spPr/>
    </dgm:pt>
    <dgm:pt modelId="{01CCA59C-5D2C-EF48-A886-157E20C615D2}" type="pres">
      <dgm:prSet presAssocID="{3AF4EF79-1718-43B1-B850-80C4B77192E6}" presName="sibTrans" presStyleCnt="0"/>
      <dgm:spPr/>
    </dgm:pt>
    <dgm:pt modelId="{EDBF6720-D957-5D4A-B0C5-530DD371F37C}" type="pres">
      <dgm:prSet presAssocID="{5CBE7EA0-1881-4F74-ABEC-34B54AB8BC21}" presName="node" presStyleLbl="node1" presStyleIdx="5" presStyleCnt="8">
        <dgm:presLayoutVars>
          <dgm:bulletEnabled val="1"/>
        </dgm:presLayoutVars>
      </dgm:prSet>
      <dgm:spPr/>
    </dgm:pt>
    <dgm:pt modelId="{932EA431-9DDF-3B4B-86B7-F51BE34444D2}" type="pres">
      <dgm:prSet presAssocID="{592EC233-87F5-4B49-9027-18E342223B0D}" presName="sibTrans" presStyleCnt="0"/>
      <dgm:spPr/>
    </dgm:pt>
    <dgm:pt modelId="{7204536F-9435-9043-8C30-190627C3BD19}" type="pres">
      <dgm:prSet presAssocID="{1098BE5A-F02C-7D40-A1C2-20B34B397923}" presName="node" presStyleLbl="node1" presStyleIdx="6" presStyleCnt="8">
        <dgm:presLayoutVars>
          <dgm:bulletEnabled val="1"/>
        </dgm:presLayoutVars>
      </dgm:prSet>
      <dgm:spPr/>
    </dgm:pt>
    <dgm:pt modelId="{C863A8E4-1084-6B46-A7AE-38C2305C0C65}" type="pres">
      <dgm:prSet presAssocID="{D2C51C05-5D2F-484A-B19D-3357D4A9A919}" presName="sibTrans" presStyleCnt="0"/>
      <dgm:spPr/>
    </dgm:pt>
    <dgm:pt modelId="{645DA5EE-9B0B-834F-9F81-DD4A90426A70}" type="pres">
      <dgm:prSet presAssocID="{A2305F31-828F-9742-A609-100051527106}" presName="node" presStyleLbl="node1" presStyleIdx="7" presStyleCnt="8">
        <dgm:presLayoutVars>
          <dgm:bulletEnabled val="1"/>
        </dgm:presLayoutVars>
      </dgm:prSet>
      <dgm:spPr/>
    </dgm:pt>
  </dgm:ptLst>
  <dgm:cxnLst>
    <dgm:cxn modelId="{7075B418-B351-2546-82F6-AF85694DD105}" type="presOf" srcId="{FD8C3AFB-5F62-4D72-A1F8-7741EE34F6EF}" destId="{E91784E2-84AF-4C46-BC2C-AFC74ABAB7E8}" srcOrd="0" destOrd="0" presId="urn:microsoft.com/office/officeart/2005/8/layout/default"/>
    <dgm:cxn modelId="{06A40222-9C0D-844B-8814-C263EED771E1}" type="presOf" srcId="{28E658EF-8623-4344-A009-3E2F0CCA7281}" destId="{0C872F40-C69A-0045-BED5-013B1C82B80F}" srcOrd="0" destOrd="0" presId="urn:microsoft.com/office/officeart/2005/8/layout/default"/>
    <dgm:cxn modelId="{2D3E6722-AFB0-46A1-B4C5-9A8D7EFC0B5D}" srcId="{87FC4884-B59C-492F-BC52-577140520E1C}" destId="{FD8C3AFB-5F62-4D72-A1F8-7741EE34F6EF}" srcOrd="4" destOrd="0" parTransId="{9D51A7BA-90CC-4AC7-B7B6-BAD757DEDAE7}" sibTransId="{3AF4EF79-1718-43B1-B850-80C4B77192E6}"/>
    <dgm:cxn modelId="{DA26B623-8302-4889-9194-528347E03B80}" srcId="{87FC4884-B59C-492F-BC52-577140520E1C}" destId="{D5382715-0B60-4954-ACD5-E964B0B212FC}" srcOrd="3" destOrd="0" parTransId="{6FD3E93E-9CCD-4684-9498-45632CEB62A2}" sibTransId="{E901A8D3-B135-49CD-94C4-2F82D621ECA6}"/>
    <dgm:cxn modelId="{157EF835-00AE-AC42-AF71-6BB43CDA859A}" type="presOf" srcId="{D5382715-0B60-4954-ACD5-E964B0B212FC}" destId="{E6A860CD-5DF2-CE4F-86BB-D5F69DCCBF4C}" srcOrd="0" destOrd="0" presId="urn:microsoft.com/office/officeart/2005/8/layout/default"/>
    <dgm:cxn modelId="{8B42644C-B01C-F147-BF71-D64D5ED8CC70}" type="presOf" srcId="{87FC4884-B59C-492F-BC52-577140520E1C}" destId="{3722FEAE-5864-694A-8AFC-ACEDA0E716EB}" srcOrd="0" destOrd="0" presId="urn:microsoft.com/office/officeart/2005/8/layout/default"/>
    <dgm:cxn modelId="{3E3DD14C-0B04-8A42-B831-D242F3D32C3F}" type="presOf" srcId="{A2305F31-828F-9742-A609-100051527106}" destId="{645DA5EE-9B0B-834F-9F81-DD4A90426A70}" srcOrd="0" destOrd="0" presId="urn:microsoft.com/office/officeart/2005/8/layout/default"/>
    <dgm:cxn modelId="{8D81D253-DCEF-E94D-9D30-CD9848CE8267}" type="presOf" srcId="{4F0E1D6A-2CEA-4F8B-9D4E-8EBEDD14FC80}" destId="{6E16B53E-76C1-A848-96E2-E8BEAA037776}" srcOrd="0" destOrd="0" presId="urn:microsoft.com/office/officeart/2005/8/layout/default"/>
    <dgm:cxn modelId="{B043D95E-ED82-4720-86E9-5CE3228598AD}" srcId="{87FC4884-B59C-492F-BC52-577140520E1C}" destId="{28E658EF-8623-4344-A009-3E2F0CCA7281}" srcOrd="1" destOrd="0" parTransId="{247D0430-F77A-49A6-8EC3-D54EC31D8E42}" sibTransId="{FE84C626-158D-433E-A70A-5FE0F8BABA1B}"/>
    <dgm:cxn modelId="{FA50B471-26B9-BC48-BDEB-2EFDE5EE50E2}" type="presOf" srcId="{1098BE5A-F02C-7D40-A1C2-20B34B397923}" destId="{7204536F-9435-9043-8C30-190627C3BD19}" srcOrd="0" destOrd="0" presId="urn:microsoft.com/office/officeart/2005/8/layout/default"/>
    <dgm:cxn modelId="{5B8742A5-7E9C-7249-9893-3AC2CFA7B08F}" type="presOf" srcId="{5CBE7EA0-1881-4F74-ABEC-34B54AB8BC21}" destId="{EDBF6720-D957-5D4A-B0C5-530DD371F37C}" srcOrd="0" destOrd="0" presId="urn:microsoft.com/office/officeart/2005/8/layout/default"/>
    <dgm:cxn modelId="{940729B3-237F-489D-9522-C7B12CA23CBE}" srcId="{87FC4884-B59C-492F-BC52-577140520E1C}" destId="{5CBE7EA0-1881-4F74-ABEC-34B54AB8BC21}" srcOrd="5" destOrd="0" parTransId="{9AF9CA26-8C26-44CD-A632-6ABD79BB34DE}" sibTransId="{592EC233-87F5-4B49-9027-18E342223B0D}"/>
    <dgm:cxn modelId="{BE31ABC7-45F1-C641-87E6-5ADDC10DAC03}" srcId="{87FC4884-B59C-492F-BC52-577140520E1C}" destId="{1098BE5A-F02C-7D40-A1C2-20B34B397923}" srcOrd="6" destOrd="0" parTransId="{E909E573-623A-B341-8681-DDD296CB42A6}" sibTransId="{D2C51C05-5D2F-484A-B19D-3357D4A9A919}"/>
    <dgm:cxn modelId="{4B045BD5-E318-481E-84A0-51942A0C909D}" srcId="{87FC4884-B59C-492F-BC52-577140520E1C}" destId="{98BDFA56-851C-4AB6-BC64-40EF6C6707E2}" srcOrd="2" destOrd="0" parTransId="{B093BDEE-C8C7-41DD-84B9-F4BDA038EF19}" sibTransId="{39D60366-DCAB-4BB4-A7CD-F01A2E3C6E55}"/>
    <dgm:cxn modelId="{4AB742D9-92DF-4F50-A152-A8171E8B27A8}" srcId="{87FC4884-B59C-492F-BC52-577140520E1C}" destId="{4F0E1D6A-2CEA-4F8B-9D4E-8EBEDD14FC80}" srcOrd="0" destOrd="0" parTransId="{A82C4903-26B5-4728-B655-F94DF5FA3B49}" sibTransId="{E4B1E54E-DBD6-47E7-93CE-092F2F9BDDEF}"/>
    <dgm:cxn modelId="{579B55E6-8E93-0746-AE25-FD63C51E401B}" type="presOf" srcId="{98BDFA56-851C-4AB6-BC64-40EF6C6707E2}" destId="{8BA30143-6CC5-914E-A494-5E4B82DC0C58}" srcOrd="0" destOrd="0" presId="urn:microsoft.com/office/officeart/2005/8/layout/default"/>
    <dgm:cxn modelId="{F06C79FE-1E77-8C49-87B9-53E027C4C548}" srcId="{87FC4884-B59C-492F-BC52-577140520E1C}" destId="{A2305F31-828F-9742-A609-100051527106}" srcOrd="7" destOrd="0" parTransId="{5DFBFC10-0CAB-9944-B122-8465421C1A51}" sibTransId="{FB2BFBAC-5DCE-1D48-98CC-07E8182B0FF7}"/>
    <dgm:cxn modelId="{15509634-9463-EC45-A84F-A1313524EA36}" type="presParOf" srcId="{3722FEAE-5864-694A-8AFC-ACEDA0E716EB}" destId="{6E16B53E-76C1-A848-96E2-E8BEAA037776}" srcOrd="0" destOrd="0" presId="urn:microsoft.com/office/officeart/2005/8/layout/default"/>
    <dgm:cxn modelId="{7387E6C3-BB99-FF41-8F51-AD23D0077497}" type="presParOf" srcId="{3722FEAE-5864-694A-8AFC-ACEDA0E716EB}" destId="{6B84A19D-BEDA-3145-B4BD-4F00B16DB2B0}" srcOrd="1" destOrd="0" presId="urn:microsoft.com/office/officeart/2005/8/layout/default"/>
    <dgm:cxn modelId="{9E9E5EA0-4B11-6D47-99FC-1C8671007DD3}" type="presParOf" srcId="{3722FEAE-5864-694A-8AFC-ACEDA0E716EB}" destId="{0C872F40-C69A-0045-BED5-013B1C82B80F}" srcOrd="2" destOrd="0" presId="urn:microsoft.com/office/officeart/2005/8/layout/default"/>
    <dgm:cxn modelId="{4C7052FF-5139-D849-A18F-2AC457FF3065}" type="presParOf" srcId="{3722FEAE-5864-694A-8AFC-ACEDA0E716EB}" destId="{A2C7D366-0F9C-DC4E-B89B-39E44CD3666C}" srcOrd="3" destOrd="0" presId="urn:microsoft.com/office/officeart/2005/8/layout/default"/>
    <dgm:cxn modelId="{510F2662-2E42-A347-9203-0A25C2DDD218}" type="presParOf" srcId="{3722FEAE-5864-694A-8AFC-ACEDA0E716EB}" destId="{8BA30143-6CC5-914E-A494-5E4B82DC0C58}" srcOrd="4" destOrd="0" presId="urn:microsoft.com/office/officeart/2005/8/layout/default"/>
    <dgm:cxn modelId="{E9FBEDFB-BF46-E34D-8B05-46DEF2EA26C9}" type="presParOf" srcId="{3722FEAE-5864-694A-8AFC-ACEDA0E716EB}" destId="{F6747E48-AE3A-4C4B-9B5C-DC6194AFA579}" srcOrd="5" destOrd="0" presId="urn:microsoft.com/office/officeart/2005/8/layout/default"/>
    <dgm:cxn modelId="{9E35729A-5853-C84C-9CD2-538830F045E8}" type="presParOf" srcId="{3722FEAE-5864-694A-8AFC-ACEDA0E716EB}" destId="{E6A860CD-5DF2-CE4F-86BB-D5F69DCCBF4C}" srcOrd="6" destOrd="0" presId="urn:microsoft.com/office/officeart/2005/8/layout/default"/>
    <dgm:cxn modelId="{19D01BD6-04EC-CB46-85D2-867DAF612410}" type="presParOf" srcId="{3722FEAE-5864-694A-8AFC-ACEDA0E716EB}" destId="{1019CEE6-3BA9-C848-B8CD-B1C7D6C205C0}" srcOrd="7" destOrd="0" presId="urn:microsoft.com/office/officeart/2005/8/layout/default"/>
    <dgm:cxn modelId="{B8BF201F-EAC7-0D48-96CE-6393918A3FF2}" type="presParOf" srcId="{3722FEAE-5864-694A-8AFC-ACEDA0E716EB}" destId="{E91784E2-84AF-4C46-BC2C-AFC74ABAB7E8}" srcOrd="8" destOrd="0" presId="urn:microsoft.com/office/officeart/2005/8/layout/default"/>
    <dgm:cxn modelId="{F54E1643-4C1B-1A47-9C87-8B3EAF4A18FC}" type="presParOf" srcId="{3722FEAE-5864-694A-8AFC-ACEDA0E716EB}" destId="{01CCA59C-5D2C-EF48-A886-157E20C615D2}" srcOrd="9" destOrd="0" presId="urn:microsoft.com/office/officeart/2005/8/layout/default"/>
    <dgm:cxn modelId="{275CA52B-3531-7F46-B059-1C8F8BA8E865}" type="presParOf" srcId="{3722FEAE-5864-694A-8AFC-ACEDA0E716EB}" destId="{EDBF6720-D957-5D4A-B0C5-530DD371F37C}" srcOrd="10" destOrd="0" presId="urn:microsoft.com/office/officeart/2005/8/layout/default"/>
    <dgm:cxn modelId="{1DD02035-AAFF-9949-AB2B-24FD186BB5BA}" type="presParOf" srcId="{3722FEAE-5864-694A-8AFC-ACEDA0E716EB}" destId="{932EA431-9DDF-3B4B-86B7-F51BE34444D2}" srcOrd="11" destOrd="0" presId="urn:microsoft.com/office/officeart/2005/8/layout/default"/>
    <dgm:cxn modelId="{1A9BA246-06BA-FC46-BB18-46330C6988FB}" type="presParOf" srcId="{3722FEAE-5864-694A-8AFC-ACEDA0E716EB}" destId="{7204536F-9435-9043-8C30-190627C3BD19}" srcOrd="12" destOrd="0" presId="urn:microsoft.com/office/officeart/2005/8/layout/default"/>
    <dgm:cxn modelId="{9CD9B561-2096-8940-A82B-120D3A6BD788}" type="presParOf" srcId="{3722FEAE-5864-694A-8AFC-ACEDA0E716EB}" destId="{C863A8E4-1084-6B46-A7AE-38C2305C0C65}" srcOrd="13" destOrd="0" presId="urn:microsoft.com/office/officeart/2005/8/layout/default"/>
    <dgm:cxn modelId="{2338AD42-567E-A74E-99EA-A16F9F434659}" type="presParOf" srcId="{3722FEAE-5864-694A-8AFC-ACEDA0E716EB}" destId="{645DA5EE-9B0B-834F-9F81-DD4A90426A7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9AF85-2747-4C1C-ACEA-5C5EEB9BDE41}">
      <dsp:nvSpPr>
        <dsp:cNvPr id="0" name=""/>
        <dsp:cNvSpPr/>
      </dsp:nvSpPr>
      <dsp:spPr>
        <a:xfrm>
          <a:off x="1684784" y="7604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704D3-6F0B-4121-B3FE-7B23EF8F5C45}">
      <dsp:nvSpPr>
        <dsp:cNvPr id="0" name=""/>
        <dsp:cNvSpPr/>
      </dsp:nvSpPr>
      <dsp:spPr>
        <a:xfrm>
          <a:off x="518440" y="2380143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Inden vi går i gang, så skal du lige finde 2 andre med samme hårfarve.</a:t>
          </a:r>
          <a:endParaRPr lang="en-US" sz="1800" kern="1200"/>
        </a:p>
      </dsp:txBody>
      <dsp:txXfrm>
        <a:off x="518440" y="2380143"/>
        <a:ext cx="4241250" cy="720000"/>
      </dsp:txXfrm>
    </dsp:sp>
    <dsp:sp modelId="{D73EEBE2-E47D-4D8F-9BE0-5D0F95DFDED5}">
      <dsp:nvSpPr>
        <dsp:cNvPr id="0" name=""/>
        <dsp:cNvSpPr/>
      </dsp:nvSpPr>
      <dsp:spPr>
        <a:xfrm>
          <a:off x="6668253" y="7604"/>
          <a:ext cx="1908562" cy="190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1CCE-48FE-43CC-98BB-46EF8C81B566}">
      <dsp:nvSpPr>
        <dsp:cNvPr id="0" name=""/>
        <dsp:cNvSpPr/>
      </dsp:nvSpPr>
      <dsp:spPr>
        <a:xfrm>
          <a:off x="5501909" y="2380143"/>
          <a:ext cx="424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Tal i 5 minutter om autenticitetsmarkører og </a:t>
          </a:r>
          <a:r>
            <a:rPr lang="da-DK" sz="1800" kern="1200" dirty="0" err="1"/>
            <a:t>faktakoder</a:t>
          </a:r>
          <a:r>
            <a:rPr lang="da-DK" sz="1800" kern="1200"/>
            <a:t> (</a:t>
          </a:r>
          <a:r>
            <a:rPr lang="da-DK" sz="1800" kern="1200" dirty="0" err="1"/>
            <a:t>recap</a:t>
          </a:r>
          <a:r>
            <a:rPr lang="da-DK" sz="1800" kern="1200" dirty="0"/>
            <a:t> fra sidste modul). Hvad kan I huske?</a:t>
          </a:r>
          <a:endParaRPr lang="en-US" sz="1800" kern="1200" dirty="0"/>
        </a:p>
      </dsp:txBody>
      <dsp:txXfrm>
        <a:off x="5501909" y="2380143"/>
        <a:ext cx="424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6B53E-76C1-A848-96E2-E8BEAA037776}">
      <dsp:nvSpPr>
        <dsp:cNvPr id="0" name=""/>
        <dsp:cNvSpPr/>
      </dsp:nvSpPr>
      <dsp:spPr>
        <a:xfrm>
          <a:off x="0" y="27781"/>
          <a:ext cx="2099468" cy="1259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Lange </a:t>
          </a:r>
          <a:r>
            <a:rPr lang="da-DK" sz="1400" i="1" kern="1200"/>
            <a:t>indstillinger</a:t>
          </a:r>
          <a:r>
            <a:rPr lang="da-DK" sz="1400" kern="1200"/>
            <a:t>, hvor kameraet ofte gennem lange </a:t>
          </a:r>
          <a:r>
            <a:rPr lang="da-DK" sz="1400" i="1" kern="1200"/>
            <a:t>travellings</a:t>
          </a:r>
          <a:r>
            <a:rPr lang="da-DK" sz="1400" kern="1200"/>
            <a:t> følger en person eller følger med i det, der sker i rummet (”fluen på væggen”)</a:t>
          </a:r>
          <a:endParaRPr lang="en-US" sz="1400" kern="1200"/>
        </a:p>
      </dsp:txBody>
      <dsp:txXfrm>
        <a:off x="0" y="27781"/>
        <a:ext cx="2099468" cy="1259681"/>
      </dsp:txXfrm>
    </dsp:sp>
    <dsp:sp modelId="{0C872F40-C69A-0045-BED5-013B1C82B80F}">
      <dsp:nvSpPr>
        <dsp:cNvPr id="0" name=""/>
        <dsp:cNvSpPr/>
      </dsp:nvSpPr>
      <dsp:spPr>
        <a:xfrm>
          <a:off x="2309415" y="27781"/>
          <a:ext cx="2099468" cy="1259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Brug af </a:t>
          </a:r>
          <a:r>
            <a:rPr lang="da-DK" sz="1400" i="1" kern="1200"/>
            <a:t>panorering</a:t>
          </a:r>
          <a:r>
            <a:rPr lang="da-DK" sz="1400" kern="1200"/>
            <a:t> og evt. </a:t>
          </a:r>
          <a:r>
            <a:rPr lang="da-DK" sz="1400" i="1" kern="1200"/>
            <a:t>zoom</a:t>
          </a:r>
          <a:r>
            <a:rPr lang="da-DK" sz="1400" kern="1200"/>
            <a:t> i stedet for at klippe. Dette giver seeren fornemmelsen af selv at være til stede.</a:t>
          </a:r>
          <a:endParaRPr lang="en-US" sz="1400" kern="1200"/>
        </a:p>
      </dsp:txBody>
      <dsp:txXfrm>
        <a:off x="2309415" y="27781"/>
        <a:ext cx="2099468" cy="1259681"/>
      </dsp:txXfrm>
    </dsp:sp>
    <dsp:sp modelId="{8BA30143-6CC5-914E-A494-5E4B82DC0C58}">
      <dsp:nvSpPr>
        <dsp:cNvPr id="0" name=""/>
        <dsp:cNvSpPr/>
      </dsp:nvSpPr>
      <dsp:spPr>
        <a:xfrm>
          <a:off x="4618831" y="27781"/>
          <a:ext cx="2099468" cy="1259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Mange </a:t>
          </a:r>
          <a:r>
            <a:rPr lang="da-DK" sz="1400" i="1" kern="1200"/>
            <a:t>nærbilleder</a:t>
          </a:r>
          <a:r>
            <a:rPr lang="da-DK" sz="1400" kern="1200"/>
            <a:t> af ansigter, der giver seeren mulighed for indlevelse og identfikation med personerne og situationerne.</a:t>
          </a:r>
          <a:endParaRPr lang="en-US" sz="1400" kern="1200"/>
        </a:p>
      </dsp:txBody>
      <dsp:txXfrm>
        <a:off x="4618831" y="27781"/>
        <a:ext cx="2099468" cy="1259681"/>
      </dsp:txXfrm>
    </dsp:sp>
    <dsp:sp modelId="{E6A860CD-5DF2-CE4F-86BB-D5F69DCCBF4C}">
      <dsp:nvSpPr>
        <dsp:cNvPr id="0" name=""/>
        <dsp:cNvSpPr/>
      </dsp:nvSpPr>
      <dsp:spPr>
        <a:xfrm>
          <a:off x="0" y="1497409"/>
          <a:ext cx="2099468" cy="1259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Brug af </a:t>
          </a:r>
          <a:r>
            <a:rPr lang="da-DK" sz="1400" i="1" kern="1200"/>
            <a:t>håndholdt kamera og reallyd</a:t>
          </a:r>
          <a:endParaRPr lang="en-US" sz="1400" kern="1200"/>
        </a:p>
      </dsp:txBody>
      <dsp:txXfrm>
        <a:off x="0" y="1497409"/>
        <a:ext cx="2099468" cy="1259681"/>
      </dsp:txXfrm>
    </dsp:sp>
    <dsp:sp modelId="{E91784E2-84AF-4C46-BC2C-AFC74ABAB7E8}">
      <dsp:nvSpPr>
        <dsp:cNvPr id="0" name=""/>
        <dsp:cNvSpPr/>
      </dsp:nvSpPr>
      <dsp:spPr>
        <a:xfrm>
          <a:off x="2309415" y="1497409"/>
          <a:ext cx="2099468" cy="1259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Mosaikstruktur, hvor der </a:t>
          </a:r>
          <a:r>
            <a:rPr lang="da-DK" sz="1400" i="1" kern="1200"/>
            <a:t>kryds- eller parallelklippes </a:t>
          </a:r>
          <a:r>
            <a:rPr lang="da-DK" sz="1400" kern="1200"/>
            <a:t>mellem (de mange) handlingstråde.</a:t>
          </a:r>
          <a:endParaRPr lang="en-US" sz="1400" kern="1200"/>
        </a:p>
      </dsp:txBody>
      <dsp:txXfrm>
        <a:off x="2309415" y="1497409"/>
        <a:ext cx="2099468" cy="1259681"/>
      </dsp:txXfrm>
    </dsp:sp>
    <dsp:sp modelId="{EDBF6720-D957-5D4A-B0C5-530DD371F37C}">
      <dsp:nvSpPr>
        <dsp:cNvPr id="0" name=""/>
        <dsp:cNvSpPr/>
      </dsp:nvSpPr>
      <dsp:spPr>
        <a:xfrm>
          <a:off x="4618831" y="1497409"/>
          <a:ext cx="2099468" cy="1259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Svært at lave en 100% observerende dokumentar, men dokumentaristen Lars Engels er rigtig god til det</a:t>
          </a:r>
          <a:endParaRPr lang="en-US" sz="1400" kern="1200" dirty="0"/>
        </a:p>
      </dsp:txBody>
      <dsp:txXfrm>
        <a:off x="4618831" y="1497409"/>
        <a:ext cx="2099468" cy="1259681"/>
      </dsp:txXfrm>
    </dsp:sp>
    <dsp:sp modelId="{7204536F-9435-9043-8C30-190627C3BD19}">
      <dsp:nvSpPr>
        <dsp:cNvPr id="0" name=""/>
        <dsp:cNvSpPr/>
      </dsp:nvSpPr>
      <dsp:spPr>
        <a:xfrm>
          <a:off x="1154707" y="2967037"/>
          <a:ext cx="2099468" cy="1259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Objektiv fortælleform</a:t>
          </a:r>
        </a:p>
      </dsp:txBody>
      <dsp:txXfrm>
        <a:off x="1154707" y="2967037"/>
        <a:ext cx="2099468" cy="1259681"/>
      </dsp:txXfrm>
    </dsp:sp>
    <dsp:sp modelId="{645DA5EE-9B0B-834F-9F81-DD4A90426A70}">
      <dsp:nvSpPr>
        <dsp:cNvPr id="0" name=""/>
        <dsp:cNvSpPr/>
      </dsp:nvSpPr>
      <dsp:spPr>
        <a:xfrm>
          <a:off x="3464123" y="2967037"/>
          <a:ext cx="2099468" cy="12596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Tilbageholden i sin brug af filmiske virkemidler</a:t>
          </a:r>
        </a:p>
      </dsp:txBody>
      <dsp:txXfrm>
        <a:off x="3464123" y="2967037"/>
        <a:ext cx="2099468" cy="1259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itcfu.dk/mm/player/Default7.aspx?faust=CFUTV1138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EF5F35-BE2A-9124-4F66-B2E37596E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b="1"/>
              <a:t>”Kreativ bearbejdning af virkeligheden” </a:t>
            </a:r>
            <a:br>
              <a:rPr lang="en-US" sz="2000" b="1"/>
            </a:br>
            <a:r>
              <a:rPr lang="en-US" sz="2000"/>
              <a:t>Dokumentarfilmtyper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CD8BBA-C6CC-DD7F-8166-88342A123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858703"/>
            <a:ext cx="5397500" cy="361353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rgbClr val="FFFFFF"/>
                </a:solidFill>
                <a:effectLst/>
              </a:rPr>
              <a:t>Den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amerikanske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medieforsker</a:t>
            </a:r>
            <a:r>
              <a:rPr lang="en-US" sz="2200" dirty="0">
                <a:solidFill>
                  <a:srgbClr val="FFFFFF"/>
                </a:solidFill>
                <a:effectLst/>
              </a:rPr>
              <a:t> Bill Nichols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skelner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mellem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b="1" dirty="0">
                <a:solidFill>
                  <a:srgbClr val="FFFFFF"/>
                </a:solidFill>
                <a:effectLst/>
              </a:rPr>
              <a:t>6 </a:t>
            </a:r>
            <a:r>
              <a:rPr lang="en-US" sz="2200" b="1" dirty="0" err="1">
                <a:solidFill>
                  <a:srgbClr val="FFFFFF"/>
                </a:solidFill>
                <a:effectLst/>
              </a:rPr>
              <a:t>forskellige</a:t>
            </a:r>
            <a:r>
              <a:rPr lang="en-US" sz="22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effectLst/>
              </a:rPr>
              <a:t>dokumentarfilmtyper</a:t>
            </a:r>
            <a:r>
              <a:rPr lang="en-US" sz="2200" dirty="0">
                <a:solidFill>
                  <a:srgbClr val="FFFFFF"/>
                </a:solidFill>
                <a:effectLst/>
              </a:rPr>
              <a:t>. </a:t>
            </a:r>
          </a:p>
          <a:p>
            <a:pPr algn="l">
              <a:lnSpc>
                <a:spcPct val="90000"/>
              </a:lnSpc>
              <a:spcAft>
                <a:spcPts val="800"/>
              </a:spcAft>
            </a:pPr>
            <a:r>
              <a:rPr lang="en-US" sz="2200" dirty="0">
                <a:solidFill>
                  <a:srgbClr val="FFFFFF"/>
                </a:solidFill>
                <a:effectLst/>
              </a:rPr>
              <a:t>Det er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vigtigt</a:t>
            </a:r>
            <a:r>
              <a:rPr lang="en-US" sz="2200" dirty="0">
                <a:solidFill>
                  <a:srgbClr val="FFFFFF"/>
                </a:solidFill>
                <a:effectLst/>
              </a:rPr>
              <a:t> at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understrege</a:t>
            </a:r>
            <a:r>
              <a:rPr lang="en-US" sz="2200" dirty="0">
                <a:solidFill>
                  <a:srgbClr val="FFFFFF"/>
                </a:solidFill>
                <a:effectLst/>
              </a:rPr>
              <a:t>, at den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enkelte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dokumentarfilm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godt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kan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gå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på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tværs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af</a:t>
            </a:r>
            <a:r>
              <a:rPr lang="en-US" sz="2200" dirty="0">
                <a:solidFill>
                  <a:srgbClr val="FFFFFF"/>
                </a:solidFill>
                <a:effectLst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enkelte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typer</a:t>
            </a:r>
            <a:r>
              <a:rPr lang="en-US" sz="2200" dirty="0">
                <a:solidFill>
                  <a:srgbClr val="FFFFFF"/>
                </a:solidFill>
                <a:effectLst/>
              </a:rPr>
              <a:t>, men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som</a:t>
            </a:r>
            <a:r>
              <a:rPr lang="en-US" sz="2200" dirty="0">
                <a:solidFill>
                  <a:srgbClr val="FFFFFF"/>
                </a:solidFill>
                <a:effectLst/>
              </a:rPr>
              <a:t> regel med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én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af</a:t>
            </a:r>
            <a:r>
              <a:rPr lang="en-US" sz="2200" dirty="0">
                <a:solidFill>
                  <a:srgbClr val="FFFFFF"/>
                </a:solidFill>
                <a:effectLst/>
              </a:rPr>
              <a:t> dem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som</a:t>
            </a:r>
            <a:r>
              <a:rPr lang="en-US" sz="2200" dirty="0">
                <a:solidFill>
                  <a:srgbClr val="FFFFFF"/>
                </a:solidFill>
                <a:effectLst/>
              </a:rPr>
              <a:t> den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dominerende</a:t>
            </a:r>
            <a:r>
              <a:rPr lang="en-US" sz="2200" dirty="0">
                <a:solidFill>
                  <a:srgbClr val="FFFFFF"/>
                </a:solidFill>
                <a:effectLst/>
              </a:rPr>
              <a:t>. </a:t>
            </a:r>
          </a:p>
          <a:p>
            <a:pPr algn="l">
              <a:lnSpc>
                <a:spcPct val="90000"/>
              </a:lnSpc>
              <a:spcAft>
                <a:spcPts val="800"/>
              </a:spcAft>
            </a:pPr>
            <a:r>
              <a:rPr lang="en-US" sz="2200" dirty="0" err="1">
                <a:solidFill>
                  <a:srgbClr val="FFFFFF"/>
                </a:solidFill>
                <a:effectLst/>
              </a:rPr>
              <a:t>Sagen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og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vinklingen</a:t>
            </a:r>
            <a:r>
              <a:rPr lang="en-US" sz="2200" dirty="0">
                <a:solidFill>
                  <a:srgbClr val="FFFFFF"/>
                </a:solidFill>
                <a:effectLst/>
              </a:rPr>
              <a:t> er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altid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interessant</a:t>
            </a:r>
            <a:r>
              <a:rPr lang="en-US" sz="2200" dirty="0">
                <a:solidFill>
                  <a:srgbClr val="FFFFFF"/>
                </a:solidFill>
                <a:effectLst/>
              </a:rPr>
              <a:t>!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</a:p>
          <a:p>
            <a:pPr indent="-228600" algn="l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spcAft>
                <a:spcPts val="8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FFFFFF"/>
                </a:solidFill>
              </a:rPr>
              <a:t>Kilder</a:t>
            </a:r>
            <a:r>
              <a:rPr lang="en-US" sz="1600" dirty="0">
                <a:solidFill>
                  <a:srgbClr val="FFFFFF"/>
                </a:solidFill>
              </a:rPr>
              <a:t>: Fra </a:t>
            </a:r>
            <a:r>
              <a:rPr lang="en-US" sz="1600" i="1" dirty="0">
                <a:solidFill>
                  <a:srgbClr val="FFFFFF"/>
                </a:solidFill>
              </a:rPr>
              <a:t>”</a:t>
            </a:r>
            <a:r>
              <a:rPr lang="en-US" sz="1600" i="1" dirty="0" err="1">
                <a:solidFill>
                  <a:srgbClr val="FFFFFF"/>
                </a:solidFill>
              </a:rPr>
              <a:t>Håndbog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til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dansk</a:t>
            </a:r>
            <a:r>
              <a:rPr lang="en-US" sz="1600" i="1" dirty="0">
                <a:solidFill>
                  <a:srgbClr val="FFFFFF"/>
                </a:solidFill>
              </a:rPr>
              <a:t>”, </a:t>
            </a:r>
            <a:r>
              <a:rPr lang="en-US" sz="1600" i="1" dirty="0" err="1">
                <a:solidFill>
                  <a:srgbClr val="FFFFFF"/>
                </a:solidFill>
              </a:rPr>
              <a:t>Systime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og</a:t>
            </a:r>
            <a:r>
              <a:rPr lang="en-US" sz="1600" i="1" dirty="0">
                <a:solidFill>
                  <a:srgbClr val="FFFFFF"/>
                </a:solidFill>
              </a:rPr>
              <a:t> ”Dox, </a:t>
            </a:r>
            <a:r>
              <a:rPr lang="en-US" sz="1600" i="1" dirty="0" err="1">
                <a:solidFill>
                  <a:srgbClr val="FFFFFF"/>
                </a:solidFill>
              </a:rPr>
              <a:t>forløb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i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medier</a:t>
            </a:r>
            <a:r>
              <a:rPr lang="en-US" sz="1600" i="1" dirty="0">
                <a:solidFill>
                  <a:srgbClr val="FFFFFF"/>
                </a:solidFill>
              </a:rPr>
              <a:t>”, </a:t>
            </a:r>
            <a:r>
              <a:rPr lang="en-US" sz="1600" i="1" dirty="0" err="1">
                <a:solidFill>
                  <a:srgbClr val="FFFFFF"/>
                </a:solidFill>
              </a:rPr>
              <a:t>Lindhardt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og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Ringhof</a:t>
            </a:r>
            <a:endParaRPr lang="en-US" sz="1600" dirty="0">
              <a:solidFill>
                <a:srgbClr val="FFFFFF"/>
              </a:solidFill>
            </a:endParaRPr>
          </a:p>
          <a:p>
            <a:pPr indent="-228600" algn="l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ffectLst/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Bånd med forskellige poster">
            <a:extLst>
              <a:ext uri="{FF2B5EF4-FFF2-40B4-BE49-F238E27FC236}">
                <a16:creationId xmlns:a16="http://schemas.microsoft.com/office/drawing/2014/main" id="{F8ABD21A-2791-7288-33B7-3711D4F65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6" r="900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9331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60CF1-1F7A-CEEE-6AB9-A17A25AB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 err="1"/>
              <a:t>Meeeeen</a:t>
            </a:r>
            <a:r>
              <a:rPr lang="da-DK" dirty="0"/>
              <a:t> …	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89BB7B8C-FCCD-D9CC-7DAE-B9B4120F6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128496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61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60AC8F-AE22-5CEA-7E22-9D4600C2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1. </a:t>
            </a:r>
            <a:br>
              <a:rPr lang="da-DK" sz="2400" dirty="0">
                <a:solidFill>
                  <a:schemeClr val="bg1"/>
                </a:solidFill>
              </a:rPr>
            </a:br>
            <a:r>
              <a:rPr lang="da-DK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 observerende dokumentar </a:t>
            </a:r>
            <a:br>
              <a:rPr lang="da-DK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a-DK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”Fluen på væggen”</a:t>
            </a:r>
            <a:br>
              <a:rPr lang="da-DK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733868-058A-9BAA-E884-E034C7D0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2638044"/>
            <a:ext cx="6984999" cy="38516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 observerende dokumentar lader virkeligheden tale for sig selv; altså den observerer virkeligheden og en bid af virkeligheden.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 fravælger den synlige fortæller, og instruktøren fungerer i stedet som </a:t>
            </a:r>
            <a:r>
              <a:rPr lang="da-DK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"fluen på væggen</a:t>
            </a: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", der observerer hvad der sker. Den observerende dokumentar fremsætter ikke bestemte påstande, som den forsøger at argumentere for, men er dog stadig interesseret i at afdække bestemte forhold i virkeligheden.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ideal for den observerende dokumentar er, at instruktøren eller filmen ikke påvirker de forhold, der afdækkes. Instruktøren er en slags</a:t>
            </a:r>
            <a:r>
              <a:rPr lang="da-DK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forsker</a:t>
            </a: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der er på feltarbejde og så neutralt som muligt iagttager de fænomener, der undersøges.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Ofte benyttes lange indstillinger, nærbilleder og håndholdt kamera, hvor begivenheder og mennesker taler for sig selv. Men spørgsmålet er selvfølgelig, hvor neutral instruktøren kan være jf. ”</a:t>
            </a:r>
            <a:r>
              <a:rPr lang="da-DK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 kreative bearbejdning af virkeligheden”</a:t>
            </a: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!!!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Den observerende dokumentar har typisk fokus på mennesker i almindelige hverdagsmiljøer eller har karakter af portrætter af enkeltindivider eller -grupper. Et eksempel på den observerende dokumentar er Lars Engels dokumentar Dømt til behandling (DR 1997) </a:t>
            </a:r>
            <a:r>
              <a:rPr lang="da-DK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da-DK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På røven i Nakskov, TV2, 2015) og Armadillo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Skildrer ofte ukendte eller marginaliserede (fx hjemløs, narkomaner) miljøer eller mere almindelige miljø (fx jeres liv på gymnasiet)</a:t>
            </a:r>
            <a:endParaRPr lang="da-DK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onanza | Dokumentar | Dømt til behandling">
            <a:extLst>
              <a:ext uri="{FF2B5EF4-FFF2-40B4-BE49-F238E27FC236}">
                <a16:creationId xmlns:a16="http://schemas.microsoft.com/office/drawing/2014/main" id="{B00E38F9-2966-4D44-86A8-A48BC59A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8" y="672868"/>
            <a:ext cx="3419524" cy="25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nanza | Dømt til behandling | Dømt til behandling, 1:3">
            <a:extLst>
              <a:ext uri="{FF2B5EF4-FFF2-40B4-BE49-F238E27FC236}">
                <a16:creationId xmlns:a16="http://schemas.microsoft.com/office/drawing/2014/main" id="{6A3A2CD5-E6C5-BF54-5BB4-41CE3EE1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4121" y="3589867"/>
            <a:ext cx="3289298" cy="24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8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A2F3A-B14D-A6EC-4DDF-9F6DC5CA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/>
              <a:t>Overblik over den observerende dokumentar</a:t>
            </a:r>
          </a:p>
        </p:txBody>
      </p:sp>
      <p:pic>
        <p:nvPicPr>
          <p:cNvPr id="2050" name="Picture 2" descr="Bonanza | Lars Engels' Vesterbro | Alle disse dage.">
            <a:extLst>
              <a:ext uri="{FF2B5EF4-FFF2-40B4-BE49-F238E27FC236}">
                <a16:creationId xmlns:a16="http://schemas.microsoft.com/office/drawing/2014/main" id="{49AE5B09-3D59-F4C6-CB91-BC112B2FB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8" b="3"/>
          <a:stretch/>
        </p:blipFill>
        <p:spPr bwMode="auto">
          <a:xfrm>
            <a:off x="8267700" y="2654301"/>
            <a:ext cx="2814319" cy="229870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1763FD63-9FA7-940C-C3F5-97B23FBC4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047787"/>
              </p:ext>
            </p:extLst>
          </p:nvPr>
        </p:nvGraphicFramePr>
        <p:xfrm>
          <a:off x="965200" y="2603500"/>
          <a:ext cx="6718300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FB5B94E8-38F0-464D-11E8-B4A0261F0329}"/>
              </a:ext>
            </a:extLst>
          </p:cNvPr>
          <p:cNvSpPr txBox="1"/>
          <p:nvPr/>
        </p:nvSpPr>
        <p:spPr>
          <a:xfrm rot="1647278">
            <a:off x="10162772" y="1201264"/>
            <a:ext cx="184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Dokumentaristen Lars Engels!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5A85814-F704-9E24-03B1-5AED77E738CD}"/>
              </a:ext>
            </a:extLst>
          </p:cNvPr>
          <p:cNvSpPr txBox="1"/>
          <p:nvPr/>
        </p:nvSpPr>
        <p:spPr>
          <a:xfrm rot="554925">
            <a:off x="8267700" y="5371223"/>
            <a:ext cx="308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Giver seeren en følelse af, at det vi ser, er ægte/autentisk – et stykke virkelighed.</a:t>
            </a:r>
          </a:p>
        </p:txBody>
      </p:sp>
    </p:spTree>
    <p:extLst>
      <p:ext uri="{BB962C8B-B14F-4D97-AF65-F5344CB8AC3E}">
        <p14:creationId xmlns:p14="http://schemas.microsoft.com/office/powerpoint/2010/main" val="137772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4C2465-5955-A398-ACC8-8E28341C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da-DK" dirty="0"/>
              <a:t>Hvad ser vi </a:t>
            </a:r>
            <a:r>
              <a:rPr lang="da-DK" u="sng" dirty="0"/>
              <a:t>sjældent</a:t>
            </a:r>
            <a:r>
              <a:rPr lang="da-DK" dirty="0"/>
              <a:t> i observerende dokumentarer?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9DBF0E-A182-3E95-A2EE-E8E22A05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404040"/>
                </a:solidFill>
              </a:rPr>
              <a:t>Voice over</a:t>
            </a:r>
          </a:p>
          <a:p>
            <a:r>
              <a:rPr lang="da-DK" dirty="0">
                <a:solidFill>
                  <a:srgbClr val="404040"/>
                </a:solidFill>
              </a:rPr>
              <a:t>Underlægningsmusik og lydeffekter</a:t>
            </a:r>
          </a:p>
          <a:p>
            <a:r>
              <a:rPr lang="da-DK" dirty="0">
                <a:solidFill>
                  <a:srgbClr val="404040"/>
                </a:solidFill>
              </a:rPr>
              <a:t>Dramatiseringer, fx rekonstruktioner</a:t>
            </a:r>
          </a:p>
          <a:p>
            <a:r>
              <a:rPr lang="da-DK" dirty="0">
                <a:solidFill>
                  <a:srgbClr val="404040"/>
                </a:solidFill>
              </a:rPr>
              <a:t>Interviews (hvis der optræder interviews er intervieweren ”usynlig”, dvs. at man kun hører hans/hendes spørgsmål, dan han/hun befinder sig uden for billedet)</a:t>
            </a:r>
          </a:p>
          <a:p>
            <a:r>
              <a:rPr lang="da-DK" dirty="0">
                <a:solidFill>
                  <a:srgbClr val="404040"/>
                </a:solidFill>
              </a:rPr>
              <a:t>Tekstskilte </a:t>
            </a:r>
          </a:p>
        </p:txBody>
      </p:sp>
    </p:spTree>
    <p:extLst>
      <p:ext uri="{BB962C8B-B14F-4D97-AF65-F5344CB8AC3E}">
        <p14:creationId xmlns:p14="http://schemas.microsoft.com/office/powerpoint/2010/main" val="68113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F4810-D1A2-1E55-D85D-F8C79449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Tjek selv!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B3BBFE-D914-CD44-8944-63A4A5E12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858703"/>
            <a:ext cx="6197599" cy="37960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b="1" dirty="0">
                <a:solidFill>
                  <a:schemeClr val="tx1"/>
                </a:solidFill>
              </a:rPr>
              <a:t>Vi ser sammen de første 5 minutter af Lars Engels dokumentar </a:t>
            </a:r>
            <a:r>
              <a:rPr lang="da-DK" b="1" i="1" dirty="0">
                <a:solidFill>
                  <a:schemeClr val="tx1"/>
                </a:solidFill>
              </a:rPr>
              <a:t>Dømt til behandling” (DR, 1997): </a:t>
            </a:r>
            <a:r>
              <a:rPr lang="da-DK" b="1" i="1" dirty="0">
                <a:solidFill>
                  <a:schemeClr val="tx1"/>
                </a:solidFill>
                <a:hlinkClick r:id="rId2"/>
              </a:rPr>
              <a:t>https://mitcfu.dk/mm/player/Default7.aspx?faust=CFUTV1138287</a:t>
            </a:r>
            <a:r>
              <a:rPr lang="da-DK" b="1" i="1" dirty="0">
                <a:solidFill>
                  <a:schemeClr val="tx1"/>
                </a:solidFill>
              </a:rPr>
              <a:t> </a:t>
            </a:r>
            <a:endParaRPr lang="da-DK" sz="1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1400" b="1" dirty="0">
                <a:solidFill>
                  <a:schemeClr val="tx1"/>
                </a:solidFill>
              </a:rPr>
              <a:t>(20 min.) I grupper skal I besvare nedenstående spørgsmål (skriv ned!)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rgbClr val="FFFFFF"/>
                </a:solidFill>
              </a:rPr>
              <a:t>1. Hvordan kan I se, at dette er en observerende dokumentar – både ift. Indhold og brug af virkemidler?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rgbClr val="FFFFFF"/>
                </a:solidFill>
              </a:rPr>
              <a:t>2. Hvilke filmiske virkemidler bliver der brugt – og hvilke virkemidler bruges der ikke? Hvorfor tror I, Lars Engels har valgt – og fravalgt – disse virkemidler?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rgbClr val="FFFFFF"/>
                </a:solidFill>
              </a:rPr>
              <a:t>3. Dømt til behandling foregår på en retspsykiatrisk afdeling. Hvordan passer skildringen/fremstillingen af dette sted og de medvirkende personer med den observerende dokumentar?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dirty="0">
                <a:solidFill>
                  <a:srgbClr val="FFFFFF"/>
                </a:solidFill>
              </a:rPr>
              <a:t>4. Sammenlign med ”På røven i Nakskov” (TV2, 2015)</a:t>
            </a:r>
          </a:p>
          <a:p>
            <a:pPr marL="0" indent="0">
              <a:lnSpc>
                <a:spcPct val="90000"/>
              </a:lnSpc>
              <a:buNone/>
            </a:pPr>
            <a:endParaRPr lang="da-DK" sz="1100" dirty="0">
              <a:solidFill>
                <a:srgbClr val="FFFFFF"/>
              </a:solidFill>
            </a:endParaRPr>
          </a:p>
        </p:txBody>
      </p:sp>
      <p:pic>
        <p:nvPicPr>
          <p:cNvPr id="2054" name="Picture 6" descr="Bonanza | Dokumentar | Dømt til behandling">
            <a:extLst>
              <a:ext uri="{FF2B5EF4-FFF2-40B4-BE49-F238E27FC236}">
                <a16:creationId xmlns:a16="http://schemas.microsoft.com/office/drawing/2014/main" id="{54BDFB03-8741-8B56-8828-C5C5C03E9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r="7883" b="1"/>
          <a:stretch/>
        </p:blipFill>
        <p:spPr bwMode="auto">
          <a:xfrm>
            <a:off x="6876939" y="-2"/>
            <a:ext cx="5315061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nanza | Dømt til behandling | Dømt til behandling, 2:3">
            <a:extLst>
              <a:ext uri="{FF2B5EF4-FFF2-40B4-BE49-F238E27FC236}">
                <a16:creationId xmlns:a16="http://schemas.microsoft.com/office/drawing/2014/main" id="{6E7A766F-F25E-F813-C1B6-7217599EB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867"/>
          <a:stretch/>
        </p:blipFill>
        <p:spPr bwMode="auto">
          <a:xfrm>
            <a:off x="6876939" y="3429001"/>
            <a:ext cx="531506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6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å ubestemt tid' (1:2) mandag 20.45 // DR1 | På et tidspunkt skal de være  egnet til at være din nabo. Mandag møder vi nogle af de farligste sindssyge  kriminelle i Danmark,">
            <a:extLst>
              <a:ext uri="{FF2B5EF4-FFF2-40B4-BE49-F238E27FC236}">
                <a16:creationId xmlns:a16="http://schemas.microsoft.com/office/drawing/2014/main" id="{897223F8-B9BF-9F3C-343F-0719A92CF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184" b="1"/>
          <a:stretch/>
        </p:blipFill>
        <p:spPr bwMode="auto">
          <a:xfrm>
            <a:off x="20" y="3429001"/>
            <a:ext cx="53150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121B2E-75DB-FC48-4084-979C5B80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Tjek selv!</a:t>
            </a:r>
          </a:p>
        </p:txBody>
      </p:sp>
      <p:pic>
        <p:nvPicPr>
          <p:cNvPr id="3076" name="Picture 4" descr="På Ubestemt Tid - Säsong 1 Avsnitt 2">
            <a:extLst>
              <a:ext uri="{FF2B5EF4-FFF2-40B4-BE49-F238E27FC236}">
                <a16:creationId xmlns:a16="http://schemas.microsoft.com/office/drawing/2014/main" id="{B38AE386-9AAB-C2CA-75B0-FFBEF7A4F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12790" b="1"/>
          <a:stretch/>
        </p:blipFill>
        <p:spPr bwMode="auto">
          <a:xfrm>
            <a:off x="20" y="-2"/>
            <a:ext cx="5315041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49078C-81B7-C2E5-5F3F-8F0062D1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2858703"/>
            <a:ext cx="6159500" cy="36817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600" dirty="0">
                <a:solidFill>
                  <a:srgbClr val="FFFFFF"/>
                </a:solidFill>
              </a:rPr>
              <a:t>I mange observerende dokumentarfilm vil man opleve, at der både er observerende sekvenser og bruges filmiske virkemidler, der ikke hører formen til.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600" dirty="0">
                <a:solidFill>
                  <a:srgbClr val="FFFFFF"/>
                </a:solidFill>
              </a:rPr>
              <a:t>Vi ser sammen et eksempel på dette i dokumentaren </a:t>
            </a:r>
            <a:r>
              <a:rPr lang="da-DK" sz="1600" i="1" dirty="0">
                <a:solidFill>
                  <a:srgbClr val="FFFFFF"/>
                </a:solidFill>
              </a:rPr>
              <a:t>På ubestemt tid </a:t>
            </a:r>
            <a:r>
              <a:rPr lang="da-DK" sz="1600" dirty="0">
                <a:solidFill>
                  <a:srgbClr val="FFFFFF"/>
                </a:solidFill>
              </a:rPr>
              <a:t>(DR, 2015) af tilrettelæggeren Maria Lyhne Høj (00:00-06:03)</a:t>
            </a:r>
          </a:p>
          <a:p>
            <a:pPr>
              <a:lnSpc>
                <a:spcPct val="90000"/>
              </a:lnSpc>
            </a:pPr>
            <a:endParaRPr lang="da-DK" sz="1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a-DK" sz="1400" b="1" dirty="0">
                <a:solidFill>
                  <a:schemeClr val="tx1"/>
                </a:solidFill>
              </a:rPr>
              <a:t>I par: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b="1" dirty="0">
                <a:solidFill>
                  <a:schemeClr val="tx1"/>
                </a:solidFill>
              </a:rPr>
              <a:t>Skriv en kort tekst til disse 3 spørgsmål: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a-DK" sz="1400" dirty="0">
                <a:solidFill>
                  <a:srgbClr val="FFFFFF"/>
                </a:solidFill>
              </a:rPr>
              <a:t>- Hvordan bruges den observerende fortælleform i dette citat?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a-DK" sz="1400" dirty="0">
                <a:solidFill>
                  <a:srgbClr val="FFFFFF"/>
                </a:solidFill>
              </a:rPr>
              <a:t>- Hvordan afviger dokumentaren fra den ‘rene’ observerende form?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a-DK" sz="1400" dirty="0">
                <a:solidFill>
                  <a:srgbClr val="FFFFFF"/>
                </a:solidFill>
              </a:rPr>
              <a:t>- </a:t>
            </a:r>
            <a:r>
              <a:rPr lang="da-DK" sz="1400">
                <a:solidFill>
                  <a:srgbClr val="FFFFFF"/>
                </a:solidFill>
              </a:rPr>
              <a:t>Hvad gør </a:t>
            </a:r>
            <a:r>
              <a:rPr lang="da-DK" sz="1400" dirty="0">
                <a:solidFill>
                  <a:srgbClr val="FFFFFF"/>
                </a:solidFill>
              </a:rPr>
              <a:t>brugen af virkemidler ved fremstillingen af miljøet?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400" b="1" dirty="0">
                <a:solidFill>
                  <a:schemeClr val="tx1"/>
                </a:solidFill>
              </a:rPr>
              <a:t>Udvalgte par læser højt.</a:t>
            </a:r>
          </a:p>
        </p:txBody>
      </p:sp>
    </p:spTree>
    <p:extLst>
      <p:ext uri="{BB962C8B-B14F-4D97-AF65-F5344CB8AC3E}">
        <p14:creationId xmlns:p14="http://schemas.microsoft.com/office/powerpoint/2010/main" val="1265534513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</Template>
  <TotalTime>6492</TotalTime>
  <Words>805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Pakke</vt:lpstr>
      <vt:lpstr>”Kreativ bearbejdning af virkeligheden”  Dokumentarfilmtyper</vt:lpstr>
      <vt:lpstr>Meeeeen … </vt:lpstr>
      <vt:lpstr>1.  Den observerende dokumentar  ”Fluen på væggen” </vt:lpstr>
      <vt:lpstr>Overblik over den observerende dokumentar</vt:lpstr>
      <vt:lpstr>Hvad ser vi sjældent i observerende dokumentarer?</vt:lpstr>
      <vt:lpstr>Tjek selv!</vt:lpstr>
      <vt:lpstr>Tjek selv!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”Kreativ bearbejdning af virkeligheden”  Dokumentarfilmtyper</dc:title>
  <dc:creator>Pia Bjerre</dc:creator>
  <cp:lastModifiedBy>Pia Bjerre</cp:lastModifiedBy>
  <cp:revision>20</cp:revision>
  <dcterms:created xsi:type="dcterms:W3CDTF">2024-02-19T13:42:42Z</dcterms:created>
  <dcterms:modified xsi:type="dcterms:W3CDTF">2025-02-17T08:13:00Z</dcterms:modified>
</cp:coreProperties>
</file>