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76" r:id="rId2"/>
    <p:sldId id="267" r:id="rId3"/>
    <p:sldId id="270" r:id="rId4"/>
    <p:sldId id="27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843"/>
    <p:restoredTop sz="96197"/>
  </p:normalViewPr>
  <p:slideViewPr>
    <p:cSldViewPr snapToGrid="0">
      <p:cViewPr varScale="1">
        <p:scale>
          <a:sx n="76" d="100"/>
          <a:sy n="76" d="100"/>
        </p:scale>
        <p:origin x="216" y="5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FA5545-160A-4751-B2B0-C0F68419B74A}"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28D2CFC3-5824-4651-A704-0BDD3A5C54BB}">
      <dgm:prSet/>
      <dgm:spPr/>
      <dgm:t>
        <a:bodyPr/>
        <a:lstStyle/>
        <a:p>
          <a:r>
            <a:rPr lang="da-DK"/>
            <a:t>Dokumentaristen er synlig! Vi ofte både ser og hører ham/hende!</a:t>
          </a:r>
          <a:endParaRPr lang="en-US"/>
        </a:p>
      </dgm:t>
    </dgm:pt>
    <dgm:pt modelId="{DFF1A5FE-06D3-4652-B3CF-0C7828968BB7}" type="parTrans" cxnId="{2D2B5B4C-06AD-4522-93CA-B31B3DA65DB4}">
      <dgm:prSet/>
      <dgm:spPr/>
      <dgm:t>
        <a:bodyPr/>
        <a:lstStyle/>
        <a:p>
          <a:endParaRPr lang="en-US"/>
        </a:p>
      </dgm:t>
    </dgm:pt>
    <dgm:pt modelId="{AFF9912C-8C3F-4017-8572-F1EA13E7424B}" type="sibTrans" cxnId="{2D2B5B4C-06AD-4522-93CA-B31B3DA65DB4}">
      <dgm:prSet/>
      <dgm:spPr/>
      <dgm:t>
        <a:bodyPr/>
        <a:lstStyle/>
        <a:p>
          <a:endParaRPr lang="en-US"/>
        </a:p>
      </dgm:t>
    </dgm:pt>
    <dgm:pt modelId="{89F56FC3-2A57-40DE-BCB3-BEA511C6D567}">
      <dgm:prSet/>
      <dgm:spPr/>
      <dgm:t>
        <a:bodyPr/>
        <a:lstStyle/>
        <a:p>
          <a:r>
            <a:rPr lang="da-DK" i="1"/>
            <a:t>Voice over </a:t>
          </a:r>
          <a:r>
            <a:rPr lang="da-DK"/>
            <a:t>er som regel dokumentaristens stemme (eller lydbroer fra mange interviews og samtaler)</a:t>
          </a:r>
          <a:endParaRPr lang="en-US"/>
        </a:p>
      </dgm:t>
    </dgm:pt>
    <dgm:pt modelId="{B7AB79D9-FD59-4813-973B-87BC58E43C08}" type="parTrans" cxnId="{464B6979-A038-41EB-83E7-E26B88229FD9}">
      <dgm:prSet/>
      <dgm:spPr/>
      <dgm:t>
        <a:bodyPr/>
        <a:lstStyle/>
        <a:p>
          <a:endParaRPr lang="en-US"/>
        </a:p>
      </dgm:t>
    </dgm:pt>
    <dgm:pt modelId="{48C76242-93CD-4FC0-907A-0A3CECBE875B}" type="sibTrans" cxnId="{464B6979-A038-41EB-83E7-E26B88229FD9}">
      <dgm:prSet/>
      <dgm:spPr/>
      <dgm:t>
        <a:bodyPr/>
        <a:lstStyle/>
        <a:p>
          <a:endParaRPr lang="en-US"/>
        </a:p>
      </dgm:t>
    </dgm:pt>
    <dgm:pt modelId="{DB78C935-A38B-4A92-8A22-AADD0EC7DB8E}">
      <dgm:prSet/>
      <dgm:spPr/>
      <dgm:t>
        <a:bodyPr/>
        <a:lstStyle/>
        <a:p>
          <a:r>
            <a:rPr lang="da-DK" dirty="0"/>
            <a:t>Dokumentaristen har et klart ærinde: han søger eller udforsker et emne eller et miljø, og han er selv meget aktiv og deltagende i processen. (=”Fluen i suppen”)</a:t>
          </a:r>
          <a:endParaRPr lang="en-US" dirty="0"/>
        </a:p>
      </dgm:t>
    </dgm:pt>
    <dgm:pt modelId="{9B3A2706-58A7-4207-9B1E-D8854AAF020B}" type="parTrans" cxnId="{9EE926FB-05F9-42B2-8EA1-37E0B38804C7}">
      <dgm:prSet/>
      <dgm:spPr/>
      <dgm:t>
        <a:bodyPr/>
        <a:lstStyle/>
        <a:p>
          <a:endParaRPr lang="en-US"/>
        </a:p>
      </dgm:t>
    </dgm:pt>
    <dgm:pt modelId="{E4167AEA-FAAA-4B8E-A661-62E3AA27F823}" type="sibTrans" cxnId="{9EE926FB-05F9-42B2-8EA1-37E0B38804C7}">
      <dgm:prSet/>
      <dgm:spPr/>
      <dgm:t>
        <a:bodyPr/>
        <a:lstStyle/>
        <a:p>
          <a:endParaRPr lang="en-US"/>
        </a:p>
      </dgm:t>
    </dgm:pt>
    <dgm:pt modelId="{F6AAB8FB-E44A-41A0-9A14-4E35250338C1}">
      <dgm:prSet/>
      <dgm:spPr/>
      <dgm:t>
        <a:bodyPr/>
        <a:lstStyle/>
        <a:p>
          <a:r>
            <a:rPr lang="da-DK"/>
            <a:t>Der er MANGE interviews: dokumentaristen møder mange forskellige mennesker, og det er gennem samtaler eller interviews med disse, at historien udvikler sig.</a:t>
          </a:r>
          <a:endParaRPr lang="en-US"/>
        </a:p>
      </dgm:t>
    </dgm:pt>
    <dgm:pt modelId="{F4F999DE-39AD-4D9C-89A8-FCF2E5C0E825}" type="parTrans" cxnId="{81BDF67E-DB64-4854-A08D-F382A05D9407}">
      <dgm:prSet/>
      <dgm:spPr/>
      <dgm:t>
        <a:bodyPr/>
        <a:lstStyle/>
        <a:p>
          <a:endParaRPr lang="en-US"/>
        </a:p>
      </dgm:t>
    </dgm:pt>
    <dgm:pt modelId="{1255B21D-6BB6-4BE9-98C1-878398A724A3}" type="sibTrans" cxnId="{81BDF67E-DB64-4854-A08D-F382A05D9407}">
      <dgm:prSet/>
      <dgm:spPr/>
      <dgm:t>
        <a:bodyPr/>
        <a:lstStyle/>
        <a:p>
          <a:endParaRPr lang="en-US"/>
        </a:p>
      </dgm:t>
    </dgm:pt>
    <dgm:pt modelId="{ECAAB60D-F9B6-4E54-9B5B-060C7A28FB2A}">
      <dgm:prSet/>
      <dgm:spPr/>
      <dgm:t>
        <a:bodyPr/>
        <a:lstStyle/>
        <a:p>
          <a:r>
            <a:rPr lang="da-DK"/>
            <a:t>Revolverjournalistik= hård spørgeteknik/konfronterer.</a:t>
          </a:r>
          <a:endParaRPr lang="en-US"/>
        </a:p>
      </dgm:t>
    </dgm:pt>
    <dgm:pt modelId="{0DACF0EF-4B34-4299-9943-315D0EC5A59E}" type="parTrans" cxnId="{58F10C2D-7CA0-4182-8C29-93DA9B900B21}">
      <dgm:prSet/>
      <dgm:spPr/>
      <dgm:t>
        <a:bodyPr/>
        <a:lstStyle/>
        <a:p>
          <a:endParaRPr lang="en-US"/>
        </a:p>
      </dgm:t>
    </dgm:pt>
    <dgm:pt modelId="{B65D56B0-D669-4878-B7DE-E7CDFB4559D6}" type="sibTrans" cxnId="{58F10C2D-7CA0-4182-8C29-93DA9B900B21}">
      <dgm:prSet/>
      <dgm:spPr/>
      <dgm:t>
        <a:bodyPr/>
        <a:lstStyle/>
        <a:p>
          <a:endParaRPr lang="en-US"/>
        </a:p>
      </dgm:t>
    </dgm:pt>
    <dgm:pt modelId="{A61FBFCF-4664-4B83-88C1-5F6ADCB622C2}">
      <dgm:prSet/>
      <dgm:spPr/>
      <dgm:t>
        <a:bodyPr/>
        <a:lstStyle/>
        <a:p>
          <a:r>
            <a:rPr lang="da-DK"/>
            <a:t>Dokumentaristen undersøger et emne, en sag eller miljø – tit med sig selv som hovedperson.</a:t>
          </a:r>
          <a:endParaRPr lang="en-US"/>
        </a:p>
      </dgm:t>
    </dgm:pt>
    <dgm:pt modelId="{51E913D8-B740-414A-B813-35CF1433BDF2}" type="parTrans" cxnId="{A6EFF67D-A638-45BC-A589-9E2D1204AF81}">
      <dgm:prSet/>
      <dgm:spPr/>
      <dgm:t>
        <a:bodyPr/>
        <a:lstStyle/>
        <a:p>
          <a:endParaRPr lang="en-US"/>
        </a:p>
      </dgm:t>
    </dgm:pt>
    <dgm:pt modelId="{E9699296-CEEE-45CF-A675-CFEF297E52E9}" type="sibTrans" cxnId="{A6EFF67D-A638-45BC-A589-9E2D1204AF81}">
      <dgm:prSet/>
      <dgm:spPr/>
      <dgm:t>
        <a:bodyPr/>
        <a:lstStyle/>
        <a:p>
          <a:endParaRPr lang="en-US"/>
        </a:p>
      </dgm:t>
    </dgm:pt>
    <dgm:pt modelId="{FCA982C2-FCAE-4F42-9F6A-062EF7A4ED10}">
      <dgm:prSet/>
      <dgm:spPr/>
      <dgm:t>
        <a:bodyPr/>
        <a:lstStyle/>
        <a:p>
          <a:r>
            <a:rPr lang="da-DK"/>
            <a:t>Intruktøren er en slags detektiv.</a:t>
          </a:r>
          <a:endParaRPr lang="en-US"/>
        </a:p>
      </dgm:t>
    </dgm:pt>
    <dgm:pt modelId="{FDB50F14-A9C5-4632-943E-371B580D5C4D}" type="parTrans" cxnId="{6D7714E0-61DA-4310-AC09-78379FE5A554}">
      <dgm:prSet/>
      <dgm:spPr/>
      <dgm:t>
        <a:bodyPr/>
        <a:lstStyle/>
        <a:p>
          <a:endParaRPr lang="en-US"/>
        </a:p>
      </dgm:t>
    </dgm:pt>
    <dgm:pt modelId="{99616679-A44B-4D64-B278-90DE09479EA3}" type="sibTrans" cxnId="{6D7714E0-61DA-4310-AC09-78379FE5A554}">
      <dgm:prSet/>
      <dgm:spPr/>
      <dgm:t>
        <a:bodyPr/>
        <a:lstStyle/>
        <a:p>
          <a:endParaRPr lang="en-US"/>
        </a:p>
      </dgm:t>
    </dgm:pt>
    <dgm:pt modelId="{BA55478F-BB9A-4070-B46D-BF91E1C9BFDC}">
      <dgm:prSet/>
      <dgm:spPr/>
      <dgm:t>
        <a:bodyPr/>
        <a:lstStyle/>
        <a:p>
          <a:r>
            <a:rPr lang="da-DK"/>
            <a:t>Gør brug af iscenesættelse og mange forskellige filmiske virkemidler til at skabe spænding.</a:t>
          </a:r>
          <a:endParaRPr lang="en-US"/>
        </a:p>
      </dgm:t>
    </dgm:pt>
    <dgm:pt modelId="{6EB87BDF-F8F3-42F3-A220-FB9B37FFC698}" type="parTrans" cxnId="{A26E5A40-7605-4BEC-803C-09BF0D613C69}">
      <dgm:prSet/>
      <dgm:spPr/>
      <dgm:t>
        <a:bodyPr/>
        <a:lstStyle/>
        <a:p>
          <a:endParaRPr lang="en-US"/>
        </a:p>
      </dgm:t>
    </dgm:pt>
    <dgm:pt modelId="{AAAD5444-86E6-4254-BF34-01E324F574ED}" type="sibTrans" cxnId="{A26E5A40-7605-4BEC-803C-09BF0D613C69}">
      <dgm:prSet/>
      <dgm:spPr/>
      <dgm:t>
        <a:bodyPr/>
        <a:lstStyle/>
        <a:p>
          <a:endParaRPr lang="en-US"/>
        </a:p>
      </dgm:t>
    </dgm:pt>
    <dgm:pt modelId="{37A396F3-EAEC-B945-996F-12385F797363}" type="pres">
      <dgm:prSet presAssocID="{A5FA5545-160A-4751-B2B0-C0F68419B74A}" presName="diagram" presStyleCnt="0">
        <dgm:presLayoutVars>
          <dgm:dir/>
          <dgm:resizeHandles val="exact"/>
        </dgm:presLayoutVars>
      </dgm:prSet>
      <dgm:spPr/>
    </dgm:pt>
    <dgm:pt modelId="{DAEC84DF-EA59-AF4D-8438-05DEF942C577}" type="pres">
      <dgm:prSet presAssocID="{28D2CFC3-5824-4651-A704-0BDD3A5C54BB}" presName="node" presStyleLbl="node1" presStyleIdx="0" presStyleCnt="8">
        <dgm:presLayoutVars>
          <dgm:bulletEnabled val="1"/>
        </dgm:presLayoutVars>
      </dgm:prSet>
      <dgm:spPr/>
    </dgm:pt>
    <dgm:pt modelId="{141C51E4-5FD8-BD4B-8E08-B637865189A8}" type="pres">
      <dgm:prSet presAssocID="{AFF9912C-8C3F-4017-8572-F1EA13E7424B}" presName="sibTrans" presStyleCnt="0"/>
      <dgm:spPr/>
    </dgm:pt>
    <dgm:pt modelId="{83A177D4-AD11-1244-A462-B78BDF6FE0BC}" type="pres">
      <dgm:prSet presAssocID="{89F56FC3-2A57-40DE-BCB3-BEA511C6D567}" presName="node" presStyleLbl="node1" presStyleIdx="1" presStyleCnt="8">
        <dgm:presLayoutVars>
          <dgm:bulletEnabled val="1"/>
        </dgm:presLayoutVars>
      </dgm:prSet>
      <dgm:spPr/>
    </dgm:pt>
    <dgm:pt modelId="{1E794829-42E7-4E40-9C48-6A17BFA4BFBE}" type="pres">
      <dgm:prSet presAssocID="{48C76242-93CD-4FC0-907A-0A3CECBE875B}" presName="sibTrans" presStyleCnt="0"/>
      <dgm:spPr/>
    </dgm:pt>
    <dgm:pt modelId="{9F3597C0-18E2-5546-8600-38F057523EE6}" type="pres">
      <dgm:prSet presAssocID="{DB78C935-A38B-4A92-8A22-AADD0EC7DB8E}" presName="node" presStyleLbl="node1" presStyleIdx="2" presStyleCnt="8">
        <dgm:presLayoutVars>
          <dgm:bulletEnabled val="1"/>
        </dgm:presLayoutVars>
      </dgm:prSet>
      <dgm:spPr/>
    </dgm:pt>
    <dgm:pt modelId="{A73D1EC6-F303-EE4A-8E8B-C56F059F43FA}" type="pres">
      <dgm:prSet presAssocID="{E4167AEA-FAAA-4B8E-A661-62E3AA27F823}" presName="sibTrans" presStyleCnt="0"/>
      <dgm:spPr/>
    </dgm:pt>
    <dgm:pt modelId="{223680DD-AB0F-734E-B3B1-F41434FB4445}" type="pres">
      <dgm:prSet presAssocID="{F6AAB8FB-E44A-41A0-9A14-4E35250338C1}" presName="node" presStyleLbl="node1" presStyleIdx="3" presStyleCnt="8">
        <dgm:presLayoutVars>
          <dgm:bulletEnabled val="1"/>
        </dgm:presLayoutVars>
      </dgm:prSet>
      <dgm:spPr/>
    </dgm:pt>
    <dgm:pt modelId="{9907A539-9E46-0646-ABF4-12DF2017F994}" type="pres">
      <dgm:prSet presAssocID="{1255B21D-6BB6-4BE9-98C1-878398A724A3}" presName="sibTrans" presStyleCnt="0"/>
      <dgm:spPr/>
    </dgm:pt>
    <dgm:pt modelId="{C23238A9-C677-7640-A5EC-3DD88CE697B2}" type="pres">
      <dgm:prSet presAssocID="{ECAAB60D-F9B6-4E54-9B5B-060C7A28FB2A}" presName="node" presStyleLbl="node1" presStyleIdx="4" presStyleCnt="8">
        <dgm:presLayoutVars>
          <dgm:bulletEnabled val="1"/>
        </dgm:presLayoutVars>
      </dgm:prSet>
      <dgm:spPr/>
    </dgm:pt>
    <dgm:pt modelId="{C326865E-797A-7A40-A326-E8127C5F55F4}" type="pres">
      <dgm:prSet presAssocID="{B65D56B0-D669-4878-B7DE-E7CDFB4559D6}" presName="sibTrans" presStyleCnt="0"/>
      <dgm:spPr/>
    </dgm:pt>
    <dgm:pt modelId="{349DE536-C4F3-CB46-9F04-19B06E55DB5B}" type="pres">
      <dgm:prSet presAssocID="{A61FBFCF-4664-4B83-88C1-5F6ADCB622C2}" presName="node" presStyleLbl="node1" presStyleIdx="5" presStyleCnt="8">
        <dgm:presLayoutVars>
          <dgm:bulletEnabled val="1"/>
        </dgm:presLayoutVars>
      </dgm:prSet>
      <dgm:spPr/>
    </dgm:pt>
    <dgm:pt modelId="{5C9D25E2-3189-3043-BEED-E72089ABEB2C}" type="pres">
      <dgm:prSet presAssocID="{E9699296-CEEE-45CF-A675-CFEF297E52E9}" presName="sibTrans" presStyleCnt="0"/>
      <dgm:spPr/>
    </dgm:pt>
    <dgm:pt modelId="{6CB3BB08-F28D-C346-839B-7F8B461F5591}" type="pres">
      <dgm:prSet presAssocID="{FCA982C2-FCAE-4F42-9F6A-062EF7A4ED10}" presName="node" presStyleLbl="node1" presStyleIdx="6" presStyleCnt="8">
        <dgm:presLayoutVars>
          <dgm:bulletEnabled val="1"/>
        </dgm:presLayoutVars>
      </dgm:prSet>
      <dgm:spPr/>
    </dgm:pt>
    <dgm:pt modelId="{B9C6ADAD-B7A5-3648-84A3-39B524DAA79F}" type="pres">
      <dgm:prSet presAssocID="{99616679-A44B-4D64-B278-90DE09479EA3}" presName="sibTrans" presStyleCnt="0"/>
      <dgm:spPr/>
    </dgm:pt>
    <dgm:pt modelId="{B08CCD7E-2AAB-334A-AC1F-1579D92B814E}" type="pres">
      <dgm:prSet presAssocID="{BA55478F-BB9A-4070-B46D-BF91E1C9BFDC}" presName="node" presStyleLbl="node1" presStyleIdx="7" presStyleCnt="8">
        <dgm:presLayoutVars>
          <dgm:bulletEnabled val="1"/>
        </dgm:presLayoutVars>
      </dgm:prSet>
      <dgm:spPr/>
    </dgm:pt>
  </dgm:ptLst>
  <dgm:cxnLst>
    <dgm:cxn modelId="{36662B07-DB99-D949-A464-8721754CD3D2}" type="presOf" srcId="{FCA982C2-FCAE-4F42-9F6A-062EF7A4ED10}" destId="{6CB3BB08-F28D-C346-839B-7F8B461F5591}" srcOrd="0" destOrd="0" presId="urn:microsoft.com/office/officeart/2005/8/layout/default"/>
    <dgm:cxn modelId="{58F10C2D-7CA0-4182-8C29-93DA9B900B21}" srcId="{A5FA5545-160A-4751-B2B0-C0F68419B74A}" destId="{ECAAB60D-F9B6-4E54-9B5B-060C7A28FB2A}" srcOrd="4" destOrd="0" parTransId="{0DACF0EF-4B34-4299-9943-315D0EC5A59E}" sibTransId="{B65D56B0-D669-4878-B7DE-E7CDFB4559D6}"/>
    <dgm:cxn modelId="{EA18FC35-8527-3047-B9F6-8869B89752D8}" type="presOf" srcId="{A61FBFCF-4664-4B83-88C1-5F6ADCB622C2}" destId="{349DE536-C4F3-CB46-9F04-19B06E55DB5B}" srcOrd="0" destOrd="0" presId="urn:microsoft.com/office/officeart/2005/8/layout/default"/>
    <dgm:cxn modelId="{A26E5A40-7605-4BEC-803C-09BF0D613C69}" srcId="{A5FA5545-160A-4751-B2B0-C0F68419B74A}" destId="{BA55478F-BB9A-4070-B46D-BF91E1C9BFDC}" srcOrd="7" destOrd="0" parTransId="{6EB87BDF-F8F3-42F3-A220-FB9B37FFC698}" sibTransId="{AAAD5444-86E6-4254-BF34-01E324F574ED}"/>
    <dgm:cxn modelId="{D36A3C41-39DE-6F46-B106-048C867E9326}" type="presOf" srcId="{89F56FC3-2A57-40DE-BCB3-BEA511C6D567}" destId="{83A177D4-AD11-1244-A462-B78BDF6FE0BC}" srcOrd="0" destOrd="0" presId="urn:microsoft.com/office/officeart/2005/8/layout/default"/>
    <dgm:cxn modelId="{CABFBD4A-FF92-F547-83BC-AEB1310224B3}" type="presOf" srcId="{A5FA5545-160A-4751-B2B0-C0F68419B74A}" destId="{37A396F3-EAEC-B945-996F-12385F797363}" srcOrd="0" destOrd="0" presId="urn:microsoft.com/office/officeart/2005/8/layout/default"/>
    <dgm:cxn modelId="{2D2B5B4C-06AD-4522-93CA-B31B3DA65DB4}" srcId="{A5FA5545-160A-4751-B2B0-C0F68419B74A}" destId="{28D2CFC3-5824-4651-A704-0BDD3A5C54BB}" srcOrd="0" destOrd="0" parTransId="{DFF1A5FE-06D3-4652-B3CF-0C7828968BB7}" sibTransId="{AFF9912C-8C3F-4017-8572-F1EA13E7424B}"/>
    <dgm:cxn modelId="{464B6979-A038-41EB-83E7-E26B88229FD9}" srcId="{A5FA5545-160A-4751-B2B0-C0F68419B74A}" destId="{89F56FC3-2A57-40DE-BCB3-BEA511C6D567}" srcOrd="1" destOrd="0" parTransId="{B7AB79D9-FD59-4813-973B-87BC58E43C08}" sibTransId="{48C76242-93CD-4FC0-907A-0A3CECBE875B}"/>
    <dgm:cxn modelId="{A6EFF67D-A638-45BC-A589-9E2D1204AF81}" srcId="{A5FA5545-160A-4751-B2B0-C0F68419B74A}" destId="{A61FBFCF-4664-4B83-88C1-5F6ADCB622C2}" srcOrd="5" destOrd="0" parTransId="{51E913D8-B740-414A-B813-35CF1433BDF2}" sibTransId="{E9699296-CEEE-45CF-A675-CFEF297E52E9}"/>
    <dgm:cxn modelId="{81BDF67E-DB64-4854-A08D-F382A05D9407}" srcId="{A5FA5545-160A-4751-B2B0-C0F68419B74A}" destId="{F6AAB8FB-E44A-41A0-9A14-4E35250338C1}" srcOrd="3" destOrd="0" parTransId="{F4F999DE-39AD-4D9C-89A8-FCF2E5C0E825}" sibTransId="{1255B21D-6BB6-4BE9-98C1-878398A724A3}"/>
    <dgm:cxn modelId="{6D09ED83-3C9A-B643-9B1B-179EA187333F}" type="presOf" srcId="{DB78C935-A38B-4A92-8A22-AADD0EC7DB8E}" destId="{9F3597C0-18E2-5546-8600-38F057523EE6}" srcOrd="0" destOrd="0" presId="urn:microsoft.com/office/officeart/2005/8/layout/default"/>
    <dgm:cxn modelId="{77E93387-13E2-0540-90F8-2B2377B5394F}" type="presOf" srcId="{ECAAB60D-F9B6-4E54-9B5B-060C7A28FB2A}" destId="{C23238A9-C677-7640-A5EC-3DD88CE697B2}" srcOrd="0" destOrd="0" presId="urn:microsoft.com/office/officeart/2005/8/layout/default"/>
    <dgm:cxn modelId="{070720A3-63A7-2847-B5DF-3CB96998D291}" type="presOf" srcId="{28D2CFC3-5824-4651-A704-0BDD3A5C54BB}" destId="{DAEC84DF-EA59-AF4D-8438-05DEF942C577}" srcOrd="0" destOrd="0" presId="urn:microsoft.com/office/officeart/2005/8/layout/default"/>
    <dgm:cxn modelId="{8387FAB1-611F-1A4B-B27C-057F86874386}" type="presOf" srcId="{BA55478F-BB9A-4070-B46D-BF91E1C9BFDC}" destId="{B08CCD7E-2AAB-334A-AC1F-1579D92B814E}" srcOrd="0" destOrd="0" presId="urn:microsoft.com/office/officeart/2005/8/layout/default"/>
    <dgm:cxn modelId="{6D7714E0-61DA-4310-AC09-78379FE5A554}" srcId="{A5FA5545-160A-4751-B2B0-C0F68419B74A}" destId="{FCA982C2-FCAE-4F42-9F6A-062EF7A4ED10}" srcOrd="6" destOrd="0" parTransId="{FDB50F14-A9C5-4632-943E-371B580D5C4D}" sibTransId="{99616679-A44B-4D64-B278-90DE09479EA3}"/>
    <dgm:cxn modelId="{9124EFF1-81AB-5642-B73F-34B2A789C5A2}" type="presOf" srcId="{F6AAB8FB-E44A-41A0-9A14-4E35250338C1}" destId="{223680DD-AB0F-734E-B3B1-F41434FB4445}" srcOrd="0" destOrd="0" presId="urn:microsoft.com/office/officeart/2005/8/layout/default"/>
    <dgm:cxn modelId="{9EE926FB-05F9-42B2-8EA1-37E0B38804C7}" srcId="{A5FA5545-160A-4751-B2B0-C0F68419B74A}" destId="{DB78C935-A38B-4A92-8A22-AADD0EC7DB8E}" srcOrd="2" destOrd="0" parTransId="{9B3A2706-58A7-4207-9B1E-D8854AAF020B}" sibTransId="{E4167AEA-FAAA-4B8E-A661-62E3AA27F823}"/>
    <dgm:cxn modelId="{DA9372C4-844D-A94C-9C0F-98626B305487}" type="presParOf" srcId="{37A396F3-EAEC-B945-996F-12385F797363}" destId="{DAEC84DF-EA59-AF4D-8438-05DEF942C577}" srcOrd="0" destOrd="0" presId="urn:microsoft.com/office/officeart/2005/8/layout/default"/>
    <dgm:cxn modelId="{EC372F56-8C09-0F48-9769-47927F14E660}" type="presParOf" srcId="{37A396F3-EAEC-B945-996F-12385F797363}" destId="{141C51E4-5FD8-BD4B-8E08-B637865189A8}" srcOrd="1" destOrd="0" presId="urn:microsoft.com/office/officeart/2005/8/layout/default"/>
    <dgm:cxn modelId="{BEAEE9D5-144D-1B40-B2E9-47AF1375CDB4}" type="presParOf" srcId="{37A396F3-EAEC-B945-996F-12385F797363}" destId="{83A177D4-AD11-1244-A462-B78BDF6FE0BC}" srcOrd="2" destOrd="0" presId="urn:microsoft.com/office/officeart/2005/8/layout/default"/>
    <dgm:cxn modelId="{D37BF698-E497-D547-86EE-6B0791A84BB9}" type="presParOf" srcId="{37A396F3-EAEC-B945-996F-12385F797363}" destId="{1E794829-42E7-4E40-9C48-6A17BFA4BFBE}" srcOrd="3" destOrd="0" presId="urn:microsoft.com/office/officeart/2005/8/layout/default"/>
    <dgm:cxn modelId="{9B095B37-4432-D94B-A961-ADB3A586CB2B}" type="presParOf" srcId="{37A396F3-EAEC-B945-996F-12385F797363}" destId="{9F3597C0-18E2-5546-8600-38F057523EE6}" srcOrd="4" destOrd="0" presId="urn:microsoft.com/office/officeart/2005/8/layout/default"/>
    <dgm:cxn modelId="{FD6C7574-BA6D-6E49-9C0B-221925C291D6}" type="presParOf" srcId="{37A396F3-EAEC-B945-996F-12385F797363}" destId="{A73D1EC6-F303-EE4A-8E8B-C56F059F43FA}" srcOrd="5" destOrd="0" presId="urn:microsoft.com/office/officeart/2005/8/layout/default"/>
    <dgm:cxn modelId="{BE822AFA-8E3A-6B43-8061-BADF9447FC1C}" type="presParOf" srcId="{37A396F3-EAEC-B945-996F-12385F797363}" destId="{223680DD-AB0F-734E-B3B1-F41434FB4445}" srcOrd="6" destOrd="0" presId="urn:microsoft.com/office/officeart/2005/8/layout/default"/>
    <dgm:cxn modelId="{A563BE3B-E791-174B-9E30-4A8F85A2A366}" type="presParOf" srcId="{37A396F3-EAEC-B945-996F-12385F797363}" destId="{9907A539-9E46-0646-ABF4-12DF2017F994}" srcOrd="7" destOrd="0" presId="urn:microsoft.com/office/officeart/2005/8/layout/default"/>
    <dgm:cxn modelId="{A5A4CB37-C375-5944-8E98-3F9ADAC3FD01}" type="presParOf" srcId="{37A396F3-EAEC-B945-996F-12385F797363}" destId="{C23238A9-C677-7640-A5EC-3DD88CE697B2}" srcOrd="8" destOrd="0" presId="urn:microsoft.com/office/officeart/2005/8/layout/default"/>
    <dgm:cxn modelId="{B136FD21-7C05-E04A-8D40-9886129C66D4}" type="presParOf" srcId="{37A396F3-EAEC-B945-996F-12385F797363}" destId="{C326865E-797A-7A40-A326-E8127C5F55F4}" srcOrd="9" destOrd="0" presId="urn:microsoft.com/office/officeart/2005/8/layout/default"/>
    <dgm:cxn modelId="{95D4FFDD-7D72-774A-90BD-62FE3B23A426}" type="presParOf" srcId="{37A396F3-EAEC-B945-996F-12385F797363}" destId="{349DE536-C4F3-CB46-9F04-19B06E55DB5B}" srcOrd="10" destOrd="0" presId="urn:microsoft.com/office/officeart/2005/8/layout/default"/>
    <dgm:cxn modelId="{78598F0E-DB9A-4849-AA0E-0811A4BF7D6E}" type="presParOf" srcId="{37A396F3-EAEC-B945-996F-12385F797363}" destId="{5C9D25E2-3189-3043-BEED-E72089ABEB2C}" srcOrd="11" destOrd="0" presId="urn:microsoft.com/office/officeart/2005/8/layout/default"/>
    <dgm:cxn modelId="{479D4DAC-1CCF-3F4C-A87D-213190B5CA60}" type="presParOf" srcId="{37A396F3-EAEC-B945-996F-12385F797363}" destId="{6CB3BB08-F28D-C346-839B-7F8B461F5591}" srcOrd="12" destOrd="0" presId="urn:microsoft.com/office/officeart/2005/8/layout/default"/>
    <dgm:cxn modelId="{7F3DE60A-5E94-FA42-85B8-5ABF1462095A}" type="presParOf" srcId="{37A396F3-EAEC-B945-996F-12385F797363}" destId="{B9C6ADAD-B7A5-3648-84A3-39B524DAA79F}" srcOrd="13" destOrd="0" presId="urn:microsoft.com/office/officeart/2005/8/layout/default"/>
    <dgm:cxn modelId="{2BD1ABE3-AA1E-F347-A652-F7BD1D181540}" type="presParOf" srcId="{37A396F3-EAEC-B945-996F-12385F797363}" destId="{B08CCD7E-2AAB-334A-AC1F-1579D92B814E}"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C84DF-EA59-AF4D-8438-05DEF942C577}">
      <dsp:nvSpPr>
        <dsp:cNvPr id="0" name=""/>
        <dsp:cNvSpPr/>
      </dsp:nvSpPr>
      <dsp:spPr>
        <a:xfrm>
          <a:off x="519072" y="2158"/>
          <a:ext cx="2207641" cy="132458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Dokumentaristen er synlig! Vi ofte både ser og hører ham/hende!</a:t>
          </a:r>
          <a:endParaRPr lang="en-US" sz="1300" kern="1200"/>
        </a:p>
      </dsp:txBody>
      <dsp:txXfrm>
        <a:off x="519072" y="2158"/>
        <a:ext cx="2207641" cy="1324585"/>
      </dsp:txXfrm>
    </dsp:sp>
    <dsp:sp modelId="{83A177D4-AD11-1244-A462-B78BDF6FE0BC}">
      <dsp:nvSpPr>
        <dsp:cNvPr id="0" name=""/>
        <dsp:cNvSpPr/>
      </dsp:nvSpPr>
      <dsp:spPr>
        <a:xfrm>
          <a:off x="2947479" y="2158"/>
          <a:ext cx="2207641" cy="1324585"/>
        </a:xfrm>
        <a:prstGeom prst="rect">
          <a:avLst/>
        </a:prstGeom>
        <a:solidFill>
          <a:schemeClr val="accent5">
            <a:hueOff val="-34268"/>
            <a:satOff val="-1271"/>
            <a:lumOff val="201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i="1" kern="1200"/>
            <a:t>Voice over </a:t>
          </a:r>
          <a:r>
            <a:rPr lang="da-DK" sz="1300" kern="1200"/>
            <a:t>er som regel dokumentaristens stemme (eller lydbroer fra mange interviews og samtaler)</a:t>
          </a:r>
          <a:endParaRPr lang="en-US" sz="1300" kern="1200"/>
        </a:p>
      </dsp:txBody>
      <dsp:txXfrm>
        <a:off x="2947479" y="2158"/>
        <a:ext cx="2207641" cy="1324585"/>
      </dsp:txXfrm>
    </dsp:sp>
    <dsp:sp modelId="{9F3597C0-18E2-5546-8600-38F057523EE6}">
      <dsp:nvSpPr>
        <dsp:cNvPr id="0" name=""/>
        <dsp:cNvSpPr/>
      </dsp:nvSpPr>
      <dsp:spPr>
        <a:xfrm>
          <a:off x="5375885" y="2158"/>
          <a:ext cx="2207641" cy="1324585"/>
        </a:xfrm>
        <a:prstGeom prst="rect">
          <a:avLst/>
        </a:prstGeom>
        <a:solidFill>
          <a:schemeClr val="accent5">
            <a:hueOff val="-68535"/>
            <a:satOff val="-2542"/>
            <a:lumOff val="403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dirty="0"/>
            <a:t>Dokumentaristen har et klart ærinde: han søger eller udforsker et emne eller et miljø, og han er selv meget aktiv og deltagende i processen. (=”Fluen i suppen”)</a:t>
          </a:r>
          <a:endParaRPr lang="en-US" sz="1300" kern="1200" dirty="0"/>
        </a:p>
      </dsp:txBody>
      <dsp:txXfrm>
        <a:off x="5375885" y="2158"/>
        <a:ext cx="2207641" cy="1324585"/>
      </dsp:txXfrm>
    </dsp:sp>
    <dsp:sp modelId="{223680DD-AB0F-734E-B3B1-F41434FB4445}">
      <dsp:nvSpPr>
        <dsp:cNvPr id="0" name=""/>
        <dsp:cNvSpPr/>
      </dsp:nvSpPr>
      <dsp:spPr>
        <a:xfrm>
          <a:off x="519072" y="1547507"/>
          <a:ext cx="2207641" cy="1324585"/>
        </a:xfrm>
        <a:prstGeom prst="rect">
          <a:avLst/>
        </a:prstGeom>
        <a:solidFill>
          <a:schemeClr val="accent5">
            <a:hueOff val="-102803"/>
            <a:satOff val="-3813"/>
            <a:lumOff val="605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Der er MANGE interviews: dokumentaristen møder mange forskellige mennesker, og det er gennem samtaler eller interviews med disse, at historien udvikler sig.</a:t>
          </a:r>
          <a:endParaRPr lang="en-US" sz="1300" kern="1200"/>
        </a:p>
      </dsp:txBody>
      <dsp:txXfrm>
        <a:off x="519072" y="1547507"/>
        <a:ext cx="2207641" cy="1324585"/>
      </dsp:txXfrm>
    </dsp:sp>
    <dsp:sp modelId="{C23238A9-C677-7640-A5EC-3DD88CE697B2}">
      <dsp:nvSpPr>
        <dsp:cNvPr id="0" name=""/>
        <dsp:cNvSpPr/>
      </dsp:nvSpPr>
      <dsp:spPr>
        <a:xfrm>
          <a:off x="2947479" y="1547507"/>
          <a:ext cx="2207641" cy="1324585"/>
        </a:xfrm>
        <a:prstGeom prst="rect">
          <a:avLst/>
        </a:prstGeom>
        <a:solidFill>
          <a:schemeClr val="accent5">
            <a:hueOff val="-137070"/>
            <a:satOff val="-5084"/>
            <a:lumOff val="806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Revolverjournalistik= hård spørgeteknik/konfronterer.</a:t>
          </a:r>
          <a:endParaRPr lang="en-US" sz="1300" kern="1200"/>
        </a:p>
      </dsp:txBody>
      <dsp:txXfrm>
        <a:off x="2947479" y="1547507"/>
        <a:ext cx="2207641" cy="1324585"/>
      </dsp:txXfrm>
    </dsp:sp>
    <dsp:sp modelId="{349DE536-C4F3-CB46-9F04-19B06E55DB5B}">
      <dsp:nvSpPr>
        <dsp:cNvPr id="0" name=""/>
        <dsp:cNvSpPr/>
      </dsp:nvSpPr>
      <dsp:spPr>
        <a:xfrm>
          <a:off x="5375885" y="1547507"/>
          <a:ext cx="2207641" cy="1324585"/>
        </a:xfrm>
        <a:prstGeom prst="rect">
          <a:avLst/>
        </a:prstGeom>
        <a:solidFill>
          <a:schemeClr val="accent5">
            <a:hueOff val="-171338"/>
            <a:satOff val="-6355"/>
            <a:lumOff val="1008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Dokumentaristen undersøger et emne, en sag eller miljø – tit med sig selv som hovedperson.</a:t>
          </a:r>
          <a:endParaRPr lang="en-US" sz="1300" kern="1200"/>
        </a:p>
      </dsp:txBody>
      <dsp:txXfrm>
        <a:off x="5375885" y="1547507"/>
        <a:ext cx="2207641" cy="1324585"/>
      </dsp:txXfrm>
    </dsp:sp>
    <dsp:sp modelId="{6CB3BB08-F28D-C346-839B-7F8B461F5591}">
      <dsp:nvSpPr>
        <dsp:cNvPr id="0" name=""/>
        <dsp:cNvSpPr/>
      </dsp:nvSpPr>
      <dsp:spPr>
        <a:xfrm>
          <a:off x="1733275" y="3092856"/>
          <a:ext cx="2207641" cy="1324585"/>
        </a:xfrm>
        <a:prstGeom prst="rect">
          <a:avLst/>
        </a:prstGeom>
        <a:solidFill>
          <a:schemeClr val="accent5">
            <a:hueOff val="-205605"/>
            <a:satOff val="-7626"/>
            <a:lumOff val="121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Intruktøren er en slags detektiv.</a:t>
          </a:r>
          <a:endParaRPr lang="en-US" sz="1300" kern="1200"/>
        </a:p>
      </dsp:txBody>
      <dsp:txXfrm>
        <a:off x="1733275" y="3092856"/>
        <a:ext cx="2207641" cy="1324585"/>
      </dsp:txXfrm>
    </dsp:sp>
    <dsp:sp modelId="{B08CCD7E-2AAB-334A-AC1F-1579D92B814E}">
      <dsp:nvSpPr>
        <dsp:cNvPr id="0" name=""/>
        <dsp:cNvSpPr/>
      </dsp:nvSpPr>
      <dsp:spPr>
        <a:xfrm>
          <a:off x="4161682" y="3092856"/>
          <a:ext cx="2207641" cy="1324585"/>
        </a:xfrm>
        <a:prstGeom prst="rect">
          <a:avLst/>
        </a:prstGeom>
        <a:solidFill>
          <a:schemeClr val="accent5">
            <a:hueOff val="-239873"/>
            <a:satOff val="-8897"/>
            <a:lumOff val="1411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da-DK" sz="1300" kern="1200"/>
            <a:t>Gør brug af iscenesættelse og mange forskellige filmiske virkemidler til at skabe spænding.</a:t>
          </a:r>
          <a:endParaRPr lang="en-US" sz="1300" kern="1200"/>
        </a:p>
      </dsp:txBody>
      <dsp:txXfrm>
        <a:off x="4161682" y="3092856"/>
        <a:ext cx="2207641" cy="132458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1160EA64-D806-43AC-9DF2-F8C432F32B4C}" type="datetimeFigureOut">
              <a:rPr lang="en-US" dirty="0"/>
              <a:t>2/17/26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2/17/26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583436" y="3143250"/>
            <a:ext cx="4270248" cy="259677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4F7D4976-E339-4826-83B7-FBD03F55ECF8}" type="datetimeFigureOut">
              <a:rPr lang="en-US" dirty="0"/>
              <a:t>2/17/26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a-DK"/>
              <a:t>Klik for at redigere titeltypografien i masteren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2/17/26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2/17/26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9" name="Date Placeholder 8"/>
          <p:cNvSpPr>
            <a:spLocks noGrp="1"/>
          </p:cNvSpPr>
          <p:nvPr>
            <p:ph type="dt" sz="half" idx="10"/>
          </p:nvPr>
        </p:nvSpPr>
        <p:spPr/>
        <p:txBody>
          <a:bodyPr/>
          <a:lstStyle/>
          <a:p>
            <a:fld id="{D1BE4249-C0D0-4B06-8692-E8BB871AF643}" type="datetimeFigureOut">
              <a:rPr lang="en-US" dirty="0"/>
              <a:t>2/17/26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2/17/26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2/17/26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CAA9575-D6CB-BD25-3E8F-5E7202462831}"/>
              </a:ext>
            </a:extLst>
          </p:cNvPr>
          <p:cNvSpPr>
            <a:spLocks noGrp="1"/>
          </p:cNvSpPr>
          <p:nvPr>
            <p:ph type="title"/>
          </p:nvPr>
        </p:nvSpPr>
        <p:spPr>
          <a:xfrm>
            <a:off x="643467" y="643467"/>
            <a:ext cx="3363974" cy="1728044"/>
          </a:xfrm>
          <a:noFill/>
          <a:ln>
            <a:solidFill>
              <a:schemeClr val="bg1"/>
            </a:solidFill>
          </a:ln>
        </p:spPr>
        <p:txBody>
          <a:bodyPr wrap="square">
            <a:normAutofit/>
          </a:bodyPr>
          <a:lstStyle/>
          <a:p>
            <a:r>
              <a:rPr lang="da-DK">
                <a:solidFill>
                  <a:schemeClr val="bg1"/>
                </a:solidFill>
              </a:rPr>
              <a:t>Recap</a:t>
            </a:r>
            <a:br>
              <a:rPr lang="da-DK">
                <a:solidFill>
                  <a:schemeClr val="bg1"/>
                </a:solidFill>
              </a:rPr>
            </a:br>
            <a:r>
              <a:rPr lang="da-DK">
                <a:solidFill>
                  <a:schemeClr val="bg1"/>
                </a:solidFill>
              </a:rPr>
              <a:t>”Fang en ekspert”</a:t>
            </a:r>
          </a:p>
        </p:txBody>
      </p:sp>
      <p:sp>
        <p:nvSpPr>
          <p:cNvPr id="3" name="Pladsholder til indhold 2">
            <a:extLst>
              <a:ext uri="{FF2B5EF4-FFF2-40B4-BE49-F238E27FC236}">
                <a16:creationId xmlns:a16="http://schemas.microsoft.com/office/drawing/2014/main" id="{1B2C6F35-F17D-2938-4452-B82602BCABCE}"/>
              </a:ext>
            </a:extLst>
          </p:cNvPr>
          <p:cNvSpPr>
            <a:spLocks noGrp="1"/>
          </p:cNvSpPr>
          <p:nvPr>
            <p:ph idx="1"/>
          </p:nvPr>
        </p:nvSpPr>
        <p:spPr>
          <a:xfrm>
            <a:off x="643468" y="2638044"/>
            <a:ext cx="3363974" cy="3415622"/>
          </a:xfrm>
        </p:spPr>
        <p:txBody>
          <a:bodyPr>
            <a:normAutofit/>
          </a:bodyPr>
          <a:lstStyle/>
          <a:p>
            <a:pPr marL="342900" indent="-342900">
              <a:buAutoNum type="arabicParenR"/>
            </a:pPr>
            <a:r>
              <a:rPr lang="da-DK" dirty="0">
                <a:solidFill>
                  <a:schemeClr val="bg1"/>
                </a:solidFill>
              </a:rPr>
              <a:t>Gå sammen to og to og fortæl hinanden ALT om den dybdeborende/autoritative dokumentar.</a:t>
            </a:r>
          </a:p>
          <a:p>
            <a:pPr marL="342900" indent="-342900">
              <a:buAutoNum type="arabicParenR"/>
            </a:pPr>
            <a:r>
              <a:rPr lang="da-DK" dirty="0">
                <a:solidFill>
                  <a:schemeClr val="bg1"/>
                </a:solidFill>
              </a:rPr>
              <a:t>Gå sammen to og to og fortæl hinanden ALT om den observerende dokumentar.</a:t>
            </a:r>
          </a:p>
        </p:txBody>
      </p:sp>
      <p:pic>
        <p:nvPicPr>
          <p:cNvPr id="5" name="Picture 4" descr="Forstørrelsesglas på klar baggrund">
            <a:extLst>
              <a:ext uri="{FF2B5EF4-FFF2-40B4-BE49-F238E27FC236}">
                <a16:creationId xmlns:a16="http://schemas.microsoft.com/office/drawing/2014/main" id="{6384FD69-4A70-B721-0385-ABD960C5AF32}"/>
              </a:ext>
            </a:extLst>
          </p:cNvPr>
          <p:cNvPicPr>
            <a:picLocks noChangeAspect="1"/>
          </p:cNvPicPr>
          <p:nvPr/>
        </p:nvPicPr>
        <p:blipFill rotWithShape="1">
          <a:blip r:embed="rId2"/>
          <a:srcRect l="26457" r="177" b="-1"/>
          <a:stretch/>
        </p:blipFill>
        <p:spPr>
          <a:xfrm>
            <a:off x="5449958" y="643467"/>
            <a:ext cx="5946379" cy="5410199"/>
          </a:xfrm>
          <a:prstGeom prst="rect">
            <a:avLst/>
          </a:prstGeom>
        </p:spPr>
      </p:pic>
    </p:spTree>
    <p:extLst>
      <p:ext uri="{BB962C8B-B14F-4D97-AF65-F5344CB8AC3E}">
        <p14:creationId xmlns:p14="http://schemas.microsoft.com/office/powerpoint/2010/main" val="72289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4853D81-AC72-4157-F5A9-303CCFF0DF47}"/>
              </a:ext>
            </a:extLst>
          </p:cNvPr>
          <p:cNvSpPr>
            <a:spLocks noGrp="1"/>
          </p:cNvSpPr>
          <p:nvPr>
            <p:ph type="title"/>
          </p:nvPr>
        </p:nvSpPr>
        <p:spPr>
          <a:xfrm>
            <a:off x="643466" y="643467"/>
            <a:ext cx="6242719" cy="1728044"/>
          </a:xfrm>
          <a:noFill/>
          <a:ln>
            <a:solidFill>
              <a:schemeClr val="bg1"/>
            </a:solidFill>
          </a:ln>
        </p:spPr>
        <p:txBody>
          <a:bodyPr wrap="square">
            <a:normAutofit fontScale="90000"/>
          </a:bodyPr>
          <a:lstStyle/>
          <a:p>
            <a:r>
              <a:rPr lang="da-DK" dirty="0">
                <a:solidFill>
                  <a:schemeClr val="bg1"/>
                </a:solidFill>
              </a:rPr>
              <a:t>3.</a:t>
            </a:r>
            <a:br>
              <a:rPr lang="da-DK" dirty="0">
                <a:solidFill>
                  <a:schemeClr val="bg1"/>
                </a:solidFill>
              </a:rPr>
            </a:br>
            <a:r>
              <a:rPr lang="da-DK" dirty="0">
                <a:solidFill>
                  <a:schemeClr val="bg1"/>
                </a:solidFill>
              </a:rPr>
              <a:t>Den deltagende dokumentar</a:t>
            </a:r>
            <a:br>
              <a:rPr lang="da-DK" dirty="0">
                <a:solidFill>
                  <a:schemeClr val="bg1"/>
                </a:solidFill>
              </a:rPr>
            </a:br>
            <a:r>
              <a:rPr lang="da-DK" dirty="0">
                <a:solidFill>
                  <a:schemeClr val="bg1"/>
                </a:solidFill>
              </a:rPr>
              <a:t>”Fluen i suppen”</a:t>
            </a:r>
          </a:p>
        </p:txBody>
      </p:sp>
      <p:sp>
        <p:nvSpPr>
          <p:cNvPr id="3" name="Pladsholder til indhold 2">
            <a:extLst>
              <a:ext uri="{FF2B5EF4-FFF2-40B4-BE49-F238E27FC236}">
                <a16:creationId xmlns:a16="http://schemas.microsoft.com/office/drawing/2014/main" id="{56C54829-84D1-BFA9-FB79-20C0496FE60E}"/>
              </a:ext>
            </a:extLst>
          </p:cNvPr>
          <p:cNvSpPr>
            <a:spLocks noGrp="1"/>
          </p:cNvSpPr>
          <p:nvPr>
            <p:ph idx="1"/>
          </p:nvPr>
        </p:nvSpPr>
        <p:spPr>
          <a:xfrm>
            <a:off x="643467" y="2638044"/>
            <a:ext cx="6242715" cy="3915156"/>
          </a:xfrm>
        </p:spPr>
        <p:txBody>
          <a:bodyPr>
            <a:normAutofit fontScale="92500" lnSpcReduction="10000"/>
          </a:bodyPr>
          <a:lstStyle/>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Den deltagende dokumentar er i familie med den dybdeborende/autoritative dokumentar, men instruktøren er nu ikke længere blot synlig som en </a:t>
            </a:r>
            <a:r>
              <a:rPr lang="da-DK" sz="1500" dirty="0" err="1">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voice</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over, men </a:t>
            </a:r>
            <a:r>
              <a:rPr lang="da-DK" sz="15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deltager selv i begivenhederne, iscenesætter dem og påvirker dem bevidst for at få ting til at ske</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p>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Derfor kalder man ofte lidt spøgende instruktøren i denne dokumentartype for </a:t>
            </a:r>
            <a:r>
              <a:rPr lang="da-DK" sz="15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"fluen i suppen".</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Instruktøren er både detektiven, der efterforsker, og en agent provocateur, der selv aktivt får ting til at ske. Samtidig kan han eller hun fungere som værten, der samler trådene for seerne og til tider taler direkte til kameraet. </a:t>
            </a:r>
          </a:p>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Instruktøren kan sammenlignes med litteraturens jeg-fortæller, der selv er til stede i handlingen. </a:t>
            </a:r>
          </a:p>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Den deltagende dokumentar har ofte fokus på afsløring af kriminalitet, magtmisbrug og uretfærdighed. </a:t>
            </a:r>
          </a:p>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Der bruges </a:t>
            </a:r>
            <a:r>
              <a:rPr lang="da-DK" sz="15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konfrontationsjournalistik og "skjult kamera</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hvor de medvirkende ikke ved, at de bliver optaget. </a:t>
            </a:r>
          </a:p>
          <a:p>
            <a:pPr marL="0" indent="0">
              <a:lnSpc>
                <a:spcPct val="90000"/>
              </a:lnSpc>
              <a:buNone/>
            </a:pP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Eksempler på den deltagende dokumentar er </a:t>
            </a:r>
            <a:r>
              <a:rPr lang="da-DK" sz="15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Michael Moores </a:t>
            </a:r>
            <a:r>
              <a:rPr lang="da-DK" sz="1500" i="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Bowling for Columbine</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(2002) og DR1-dokumentaren </a:t>
            </a:r>
            <a:r>
              <a:rPr lang="da-DK" sz="1500" i="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I skattely</a:t>
            </a:r>
            <a:r>
              <a:rPr lang="da-DK" sz="15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(2013), hvor en af filmens tilrettelæggere går undercover for at afsløre skattesnyd.</a:t>
            </a:r>
            <a:endParaRPr lang="da-DK" sz="1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da-DK" sz="1500" dirty="0">
              <a:solidFill>
                <a:schemeClr val="bg1"/>
              </a:solidFill>
            </a:endParaRPr>
          </a:p>
        </p:txBody>
      </p:sp>
      <p:pic>
        <p:nvPicPr>
          <p:cNvPr id="1026" name="Picture 2" descr="Fahrenheit 9/11 (DVD) - Laserdisken.dk - salg af DVD og Blu-ray film.">
            <a:extLst>
              <a:ext uri="{FF2B5EF4-FFF2-40B4-BE49-F238E27FC236}">
                <a16:creationId xmlns:a16="http://schemas.microsoft.com/office/drawing/2014/main" id="{0A5C897E-3860-0C4B-629F-82F3ECADC8C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838770" y="617557"/>
            <a:ext cx="1868106" cy="2629187"/>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48C04382-2789-D9A7-871A-5F753CCF5081}"/>
              </a:ext>
            </a:extLst>
          </p:cNvPr>
          <p:cNvSpPr txBox="1"/>
          <p:nvPr/>
        </p:nvSpPr>
        <p:spPr>
          <a:xfrm rot="20589793">
            <a:off x="7741822" y="699575"/>
            <a:ext cx="1933945" cy="1615827"/>
          </a:xfrm>
          <a:prstGeom prst="rect">
            <a:avLst/>
          </a:prstGeom>
          <a:noFill/>
          <a:ln>
            <a:solidFill>
              <a:schemeClr val="accent1"/>
            </a:solidFill>
          </a:ln>
        </p:spPr>
        <p:txBody>
          <a:bodyPr wrap="square" rtlCol="0">
            <a:spAutoFit/>
          </a:bodyPr>
          <a:lstStyle/>
          <a:p>
            <a:r>
              <a:rPr lang="da-DK" sz="1100" b="1" i="0" dirty="0">
                <a:effectLst/>
                <a:latin typeface="arial" panose="020B0604020202020204" pitchFamily="34" charset="0"/>
              </a:rPr>
              <a:t>Michael Moore er en amerikansk dokumentarfilminstruktør og forfatter, der er kendt for sine satiriske udgivelser og for sine markante, politiske synspunkter. Provokerer og konfronterer!</a:t>
            </a:r>
            <a:endParaRPr lang="da-DK" sz="1100" b="1" dirty="0"/>
          </a:p>
        </p:txBody>
      </p:sp>
      <p:pic>
        <p:nvPicPr>
          <p:cNvPr id="1030" name="Picture 6" descr="Vitser | rantisanti">
            <a:extLst>
              <a:ext uri="{FF2B5EF4-FFF2-40B4-BE49-F238E27FC236}">
                <a16:creationId xmlns:a16="http://schemas.microsoft.com/office/drawing/2014/main" id="{8D2161EF-D1B9-C4B1-6447-7062A19A67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2196" y="3503075"/>
            <a:ext cx="2589817" cy="2671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094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23268-7C05-352D-5E76-9DEF8DD6B62B}"/>
              </a:ext>
            </a:extLst>
          </p:cNvPr>
          <p:cNvSpPr>
            <a:spLocks noGrp="1"/>
          </p:cNvSpPr>
          <p:nvPr>
            <p:ph type="title"/>
          </p:nvPr>
        </p:nvSpPr>
        <p:spPr>
          <a:xfrm>
            <a:off x="2231136" y="964692"/>
            <a:ext cx="7729728" cy="1188720"/>
          </a:xfrm>
        </p:spPr>
        <p:txBody>
          <a:bodyPr>
            <a:normAutofit/>
          </a:bodyPr>
          <a:lstStyle/>
          <a:p>
            <a:r>
              <a:rPr lang="da-DK"/>
              <a:t>Overblik over den deltagende dokumentar</a:t>
            </a:r>
            <a:endParaRPr lang="da-DK" dirty="0"/>
          </a:p>
        </p:txBody>
      </p:sp>
      <p:pic>
        <p:nvPicPr>
          <p:cNvPr id="4" name="Picture 4" descr="From the Archives: Michael Moore on Gun Violence &amp; “Bowling For Columbine”  | Democracy Now!">
            <a:extLst>
              <a:ext uri="{FF2B5EF4-FFF2-40B4-BE49-F238E27FC236}">
                <a16:creationId xmlns:a16="http://schemas.microsoft.com/office/drawing/2014/main" id="{8986106C-E8A6-3055-4F4E-5C0D3928C3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258" r="32209" b="-1"/>
          <a:stretch/>
        </p:blipFill>
        <p:spPr bwMode="auto">
          <a:xfrm>
            <a:off x="923036" y="2590800"/>
            <a:ext cx="2436636" cy="2996827"/>
          </a:xfrm>
          <a:prstGeom prst="rect">
            <a:avLst/>
          </a:prstGeom>
          <a:noFill/>
          <a:ln w="31750" cap="sq">
            <a:solidFill>
              <a:srgbClr val="FFFFFF"/>
            </a:solidFill>
            <a:miter lim="800000"/>
          </a:ln>
          <a:extLst>
            <a:ext uri="{909E8E84-426E-40DD-AFC4-6F175D3DCCD1}">
              <a14:hiddenFill xmlns:a14="http://schemas.microsoft.com/office/drawing/2010/main">
                <a:solidFill>
                  <a:srgbClr val="FFFFFF"/>
                </a:solidFill>
              </a14:hiddenFill>
            </a:ext>
          </a:extLst>
        </p:spPr>
      </p:pic>
      <p:graphicFrame>
        <p:nvGraphicFramePr>
          <p:cNvPr id="5" name="Pladsholder til indhold 2">
            <a:extLst>
              <a:ext uri="{FF2B5EF4-FFF2-40B4-BE49-F238E27FC236}">
                <a16:creationId xmlns:a16="http://schemas.microsoft.com/office/drawing/2014/main" id="{DE422D96-4858-9F34-60AB-5B9E13BD2655}"/>
              </a:ext>
            </a:extLst>
          </p:cNvPr>
          <p:cNvGraphicFramePr>
            <a:graphicFrameLocks noGrp="1"/>
          </p:cNvGraphicFramePr>
          <p:nvPr>
            <p:ph idx="1"/>
            <p:extLst>
              <p:ext uri="{D42A27DB-BD31-4B8C-83A1-F6EECF244321}">
                <p14:modId xmlns:p14="http://schemas.microsoft.com/office/powerpoint/2010/main" val="1485171539"/>
              </p:ext>
            </p:extLst>
          </p:nvPr>
        </p:nvGraphicFramePr>
        <p:xfrm>
          <a:off x="3759200" y="2260600"/>
          <a:ext cx="8102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94775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F011D40-FBEA-F1C9-BF6B-124ABF23B4D3}"/>
              </a:ext>
            </a:extLst>
          </p:cNvPr>
          <p:cNvSpPr>
            <a:spLocks noGrp="1"/>
          </p:cNvSpPr>
          <p:nvPr>
            <p:ph type="title"/>
          </p:nvPr>
        </p:nvSpPr>
        <p:spPr>
          <a:xfrm>
            <a:off x="645297" y="1168400"/>
            <a:ext cx="3401568" cy="1495794"/>
          </a:xfrm>
          <a:solidFill>
            <a:srgbClr val="FFFFFF"/>
          </a:solidFill>
          <a:ln>
            <a:solidFill>
              <a:srgbClr val="262626"/>
            </a:solidFill>
          </a:ln>
        </p:spPr>
        <p:txBody>
          <a:bodyPr>
            <a:normAutofit/>
          </a:bodyPr>
          <a:lstStyle/>
          <a:p>
            <a:r>
              <a:rPr lang="da-DK" dirty="0"/>
              <a:t>Tjek selv!</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9EB92E62-723A-C127-3089-8393BBA8F303}"/>
              </a:ext>
            </a:extLst>
          </p:cNvPr>
          <p:cNvSpPr>
            <a:spLocks/>
          </p:cNvSpPr>
          <p:nvPr/>
        </p:nvSpPr>
        <p:spPr>
          <a:xfrm>
            <a:off x="4978400" y="508000"/>
            <a:ext cx="4301358" cy="5816599"/>
          </a:xfrm>
          <a:prstGeom prst="rect">
            <a:avLst/>
          </a:prstGeom>
        </p:spPr>
        <p:txBody>
          <a:bodyPr>
            <a:normAutofit/>
          </a:bodyPr>
          <a:lstStyle/>
          <a:p>
            <a:pPr defTabSz="246888">
              <a:lnSpc>
                <a:spcPct val="90000"/>
              </a:lnSpc>
            </a:pPr>
            <a:r>
              <a:rPr lang="da-DK" sz="1700" b="1" kern="1200" dirty="0">
                <a:solidFill>
                  <a:schemeClr val="tx1"/>
                </a:solidFill>
                <a:latin typeface="+mn-lt"/>
                <a:ea typeface="+mn-ea"/>
                <a:cs typeface="+mn-cs"/>
              </a:rPr>
              <a:t>Et eksempel er Michael Moores måde at lave deltagende dokumentarer på ses i hans film </a:t>
            </a:r>
            <a:r>
              <a:rPr lang="da-DK" sz="1700" b="1" kern="1200" cap="all" dirty="0" err="1">
                <a:solidFill>
                  <a:schemeClr val="tx1"/>
                </a:solidFill>
                <a:latin typeface="Calibri" panose="020F0502020204030204" pitchFamily="34" charset="0"/>
                <a:ea typeface="+mn-ea"/>
                <a:cs typeface="Times New Roman" panose="02020603050405020304" pitchFamily="18" charset="0"/>
              </a:rPr>
              <a:t>Sicko</a:t>
            </a:r>
            <a:r>
              <a:rPr lang="da-DK" sz="1700" b="1" kern="1200" cap="all" dirty="0">
                <a:solidFill>
                  <a:schemeClr val="tx1"/>
                </a:solidFill>
                <a:latin typeface="Calibri" panose="020F0502020204030204" pitchFamily="34" charset="0"/>
                <a:ea typeface="+mn-ea"/>
                <a:cs typeface="Times New Roman" panose="02020603050405020304" pitchFamily="18" charset="0"/>
              </a:rPr>
              <a:t> </a:t>
            </a:r>
            <a:r>
              <a:rPr lang="da-DK" sz="1700" b="1" kern="1200" dirty="0">
                <a:solidFill>
                  <a:schemeClr val="tx1"/>
                </a:solidFill>
                <a:latin typeface="Calibri" panose="020F0502020204030204" pitchFamily="34" charset="0"/>
                <a:ea typeface="+mn-ea"/>
                <a:cs typeface="Times New Roman" panose="02020603050405020304" pitchFamily="18" charset="0"/>
              </a:rPr>
              <a:t>(2007)</a:t>
            </a:r>
          </a:p>
          <a:p>
            <a:pPr defTabSz="246888">
              <a:lnSpc>
                <a:spcPct val="90000"/>
              </a:lnSpc>
            </a:pPr>
            <a:endParaRPr lang="da-DK" sz="1700" b="1" kern="1200" dirty="0">
              <a:solidFill>
                <a:schemeClr val="tx1"/>
              </a:solidFill>
              <a:latin typeface="Calibri" panose="020F0502020204030204" pitchFamily="34" charset="0"/>
              <a:ea typeface="+mn-ea"/>
              <a:cs typeface="Times New Roman" panose="02020603050405020304" pitchFamily="18" charset="0"/>
            </a:endParaRPr>
          </a:p>
          <a:p>
            <a:pPr defTabSz="246888">
              <a:lnSpc>
                <a:spcPct val="90000"/>
              </a:lnSpc>
              <a:spcAft>
                <a:spcPts val="540"/>
              </a:spcAft>
            </a:pPr>
            <a:r>
              <a:rPr lang="da-DK" sz="1700" kern="1200" dirty="0">
                <a:solidFill>
                  <a:schemeClr val="tx1"/>
                </a:solidFill>
                <a:latin typeface="Calibri" panose="020F0502020204030204" pitchFamily="34" charset="0"/>
                <a:ea typeface="+mn-ea"/>
                <a:cs typeface="Times New Roman" panose="02020603050405020304" pitchFamily="18" charset="0"/>
              </a:rPr>
              <a:t>I denne film ser Michael Moore (filmens Instruktør) på sundhedsvæsenet i USA. Det skildres, at sundhedsvæsenet drives af profitorienterede organisationer der ikke tænker på amerikanernes helbred, men kun på deres egen formue. Michael Moore sammenligner det amerikanske system med et frit og gratissystem i Canada, Storbritannien og Frankrig.</a:t>
            </a:r>
          </a:p>
          <a:p>
            <a:pPr defTabSz="246888">
              <a:lnSpc>
                <a:spcPct val="90000"/>
              </a:lnSpc>
              <a:spcAft>
                <a:spcPts val="540"/>
              </a:spcAft>
            </a:pPr>
            <a:r>
              <a:rPr lang="da-DK" sz="1700" kern="1200" dirty="0">
                <a:solidFill>
                  <a:schemeClr val="tx1"/>
                </a:solidFill>
                <a:latin typeface="Calibri" panose="020F0502020204030204" pitchFamily="34" charset="0"/>
                <a:ea typeface="+mn-ea"/>
                <a:cs typeface="Times New Roman" panose="02020603050405020304" pitchFamily="18" charset="0"/>
              </a:rPr>
              <a:t>I citatet har Michael Moore fundet et sted i Amerika hvor der er gratis sundhedspleje, nemlig på militærbasen </a:t>
            </a:r>
            <a:r>
              <a:rPr lang="da-DK" sz="1700" kern="1200" dirty="0" err="1">
                <a:solidFill>
                  <a:schemeClr val="tx1"/>
                </a:solidFill>
                <a:latin typeface="Calibri" panose="020F0502020204030204" pitchFamily="34" charset="0"/>
                <a:ea typeface="+mn-ea"/>
                <a:cs typeface="Times New Roman" panose="02020603050405020304" pitchFamily="18" charset="0"/>
              </a:rPr>
              <a:t>Guantanamo</a:t>
            </a:r>
            <a:r>
              <a:rPr lang="da-DK" sz="1700" kern="1200" dirty="0">
                <a:solidFill>
                  <a:schemeClr val="tx1"/>
                </a:solidFill>
                <a:latin typeface="Calibri" panose="020F0502020204030204" pitchFamily="34" charset="0"/>
                <a:ea typeface="+mn-ea"/>
                <a:cs typeface="Times New Roman" panose="02020603050405020304" pitchFamily="18" charset="0"/>
              </a:rPr>
              <a:t>. Han sejler dertil med en gruppe mennesker der er blevet syge efter hjælpearbejde d 11.september 2001 i New York (9/11).</a:t>
            </a:r>
          </a:p>
          <a:p>
            <a:pPr defTabSz="246888">
              <a:lnSpc>
                <a:spcPct val="90000"/>
              </a:lnSpc>
              <a:spcAft>
                <a:spcPts val="540"/>
              </a:spcAft>
            </a:pPr>
            <a:endParaRPr lang="da-DK" sz="1700" kern="1200" dirty="0">
              <a:solidFill>
                <a:schemeClr val="tx1"/>
              </a:solidFill>
              <a:latin typeface="Calibri" panose="020F0502020204030204" pitchFamily="34" charset="0"/>
              <a:ea typeface="+mn-ea"/>
              <a:cs typeface="Times New Roman" panose="02020603050405020304" pitchFamily="18" charset="0"/>
            </a:endParaRPr>
          </a:p>
          <a:p>
            <a:pPr defTabSz="246888">
              <a:lnSpc>
                <a:spcPct val="90000"/>
              </a:lnSpc>
              <a:spcAft>
                <a:spcPts val="540"/>
              </a:spcAft>
            </a:pPr>
            <a:r>
              <a:rPr lang="da-DK" sz="1700" kern="1200" dirty="0">
                <a:solidFill>
                  <a:schemeClr val="tx1"/>
                </a:solidFill>
                <a:latin typeface="Calibri" panose="020F0502020204030204" pitchFamily="34" charset="0"/>
                <a:ea typeface="+mn-ea"/>
                <a:cs typeface="Times New Roman" panose="02020603050405020304" pitchFamily="18" charset="0"/>
              </a:rPr>
              <a:t>Citatet varer 4.00 minutter. Det er placeret 1 time 40 minutter efter filmens begyndelse. Filmen varer 2 time og 3 minutter.</a:t>
            </a:r>
          </a:p>
          <a:p>
            <a:pPr>
              <a:lnSpc>
                <a:spcPct val="90000"/>
              </a:lnSpc>
            </a:pPr>
            <a:endParaRPr lang="da-DK" sz="1700" dirty="0"/>
          </a:p>
        </p:txBody>
      </p:sp>
      <p:sp>
        <p:nvSpPr>
          <p:cNvPr id="4" name="Tekstfelt 3">
            <a:extLst>
              <a:ext uri="{FF2B5EF4-FFF2-40B4-BE49-F238E27FC236}">
                <a16:creationId xmlns:a16="http://schemas.microsoft.com/office/drawing/2014/main" id="{3BD89183-B351-7272-FB91-7A13385EEC3D}"/>
              </a:ext>
            </a:extLst>
          </p:cNvPr>
          <p:cNvSpPr txBox="1"/>
          <p:nvPr/>
        </p:nvSpPr>
        <p:spPr>
          <a:xfrm>
            <a:off x="9279758" y="508001"/>
            <a:ext cx="2797942" cy="5816977"/>
          </a:xfrm>
          <a:prstGeom prst="rect">
            <a:avLst/>
          </a:prstGeom>
          <a:noFill/>
          <a:ln>
            <a:solidFill>
              <a:schemeClr val="accent1"/>
            </a:solidFill>
          </a:ln>
        </p:spPr>
        <p:txBody>
          <a:bodyPr wrap="square" rtlCol="0">
            <a:spAutoFit/>
          </a:bodyPr>
          <a:lstStyle/>
          <a:p>
            <a:pPr defTabSz="246888">
              <a:spcAft>
                <a:spcPts val="600"/>
              </a:spcAft>
            </a:pPr>
            <a:r>
              <a:rPr lang="da-DK" kern="1200" dirty="0">
                <a:solidFill>
                  <a:schemeClr val="tx1"/>
                </a:solidFill>
                <a:latin typeface="+mn-lt"/>
                <a:ea typeface="+mn-ea"/>
                <a:cs typeface="+mn-cs"/>
              </a:rPr>
              <a:t>Besvar i  5 grupper: </a:t>
            </a:r>
          </a:p>
          <a:p>
            <a:pPr defTabSz="246888">
              <a:spcAft>
                <a:spcPts val="600"/>
              </a:spcAft>
            </a:pPr>
            <a:endParaRPr lang="da-DK" kern="1200" dirty="0">
              <a:solidFill>
                <a:schemeClr val="tx1"/>
              </a:solidFill>
              <a:latin typeface="+mn-lt"/>
              <a:ea typeface="+mn-ea"/>
              <a:cs typeface="+mn-cs"/>
            </a:endParaRPr>
          </a:p>
          <a:p>
            <a:pPr marL="185166" indent="-185166" defTabSz="246888">
              <a:spcAft>
                <a:spcPts val="600"/>
              </a:spcAft>
              <a:buAutoNum type="arabicPeriod"/>
            </a:pPr>
            <a:r>
              <a:rPr lang="da-DK" kern="1200" dirty="0">
                <a:solidFill>
                  <a:schemeClr val="tx1"/>
                </a:solidFill>
                <a:latin typeface="+mn-lt"/>
                <a:ea typeface="+mn-ea"/>
                <a:cs typeface="+mn-cs"/>
              </a:rPr>
              <a:t>Hvordan bruger dokumentaren træk fra den deltagende dokumentar?</a:t>
            </a:r>
          </a:p>
          <a:p>
            <a:pPr marL="185166" indent="-185166" defTabSz="246888">
              <a:spcAft>
                <a:spcPts val="600"/>
              </a:spcAft>
              <a:buAutoNum type="arabicPeriod"/>
            </a:pPr>
            <a:r>
              <a:rPr lang="da-DK" kern="1200" dirty="0">
                <a:solidFill>
                  <a:schemeClr val="tx1"/>
                </a:solidFill>
                <a:latin typeface="+mn-lt"/>
                <a:ea typeface="+mn-ea"/>
                <a:cs typeface="+mn-cs"/>
              </a:rPr>
              <a:t>Hvordan fremstiller Michal Moore sagen, og hvordan inddrager han sig selv?</a:t>
            </a:r>
          </a:p>
          <a:p>
            <a:pPr marL="185166" indent="-185166" defTabSz="246888">
              <a:spcAft>
                <a:spcPts val="600"/>
              </a:spcAft>
              <a:buAutoNum type="arabicPeriod"/>
            </a:pPr>
            <a:r>
              <a:rPr lang="da-DK" kern="1200" dirty="0">
                <a:solidFill>
                  <a:schemeClr val="tx1"/>
                </a:solidFill>
                <a:latin typeface="+mn-lt"/>
                <a:ea typeface="+mn-ea"/>
                <a:cs typeface="+mn-cs"/>
              </a:rPr>
              <a:t>Hvordan bruges de filmiske virkemidler til at skabe spænding og dramatisere?</a:t>
            </a:r>
          </a:p>
          <a:p>
            <a:pPr marL="185166" indent="-185166" defTabSz="246888">
              <a:spcAft>
                <a:spcPts val="600"/>
              </a:spcAft>
              <a:buAutoNum type="arabicPeriod"/>
            </a:pPr>
            <a:r>
              <a:rPr lang="da-DK" kern="1200" dirty="0">
                <a:solidFill>
                  <a:schemeClr val="tx1"/>
                </a:solidFill>
                <a:latin typeface="+mn-lt"/>
                <a:ea typeface="+mn-ea"/>
                <a:cs typeface="+mn-cs"/>
              </a:rPr>
              <a:t>Undersøg klipningen.</a:t>
            </a:r>
          </a:p>
          <a:p>
            <a:pPr marL="185166" indent="-185166" defTabSz="246888">
              <a:spcAft>
                <a:spcPts val="600"/>
              </a:spcAft>
              <a:buAutoNum type="arabicPeriod"/>
            </a:pPr>
            <a:r>
              <a:rPr lang="da-DK" kern="1200" dirty="0">
                <a:solidFill>
                  <a:schemeClr val="tx1"/>
                </a:solidFill>
                <a:latin typeface="+mn-lt"/>
                <a:ea typeface="+mn-ea"/>
                <a:cs typeface="+mn-cs"/>
              </a:rPr>
              <a:t>Hvilke autenticitetsmarkører bruges, og med hvilket formål?</a:t>
            </a:r>
            <a:endParaRPr lang="da-DK" sz="4400" dirty="0"/>
          </a:p>
        </p:txBody>
      </p:sp>
      <p:pic>
        <p:nvPicPr>
          <p:cNvPr id="5122" name="Picture 2" descr="Prime Video: Sicko - Season 1">
            <a:extLst>
              <a:ext uri="{FF2B5EF4-FFF2-40B4-BE49-F238E27FC236}">
                <a16:creationId xmlns:a16="http://schemas.microsoft.com/office/drawing/2014/main" id="{4DCF3E3F-EDC5-0312-1BE7-86F1EAA5D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565" y="3239518"/>
            <a:ext cx="3289300" cy="246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210282"/>
      </p:ext>
    </p:extLst>
  </p:cSld>
  <p:clrMapOvr>
    <a:masterClrMapping/>
  </p:clrMapOvr>
</p:sld>
</file>

<file path=ppt/theme/theme1.xml><?xml version="1.0" encoding="utf-8"?>
<a:theme xmlns:a="http://schemas.openxmlformats.org/drawingml/2006/main" name="Pakk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Pakke</Template>
  <TotalTime>5266</TotalTime>
  <Words>600</Words>
  <Application>Microsoft Macintosh PowerPoint</Application>
  <PresentationFormat>Widescreen</PresentationFormat>
  <Paragraphs>34</Paragraphs>
  <Slides>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4</vt:i4>
      </vt:variant>
    </vt:vector>
  </HeadingPairs>
  <TitlesOfParts>
    <vt:vector size="9" baseType="lpstr">
      <vt:lpstr>arial</vt:lpstr>
      <vt:lpstr>arial</vt:lpstr>
      <vt:lpstr>Calibri</vt:lpstr>
      <vt:lpstr>Gill Sans MT</vt:lpstr>
      <vt:lpstr>Pakke</vt:lpstr>
      <vt:lpstr>Recap ”Fang en ekspert”</vt:lpstr>
      <vt:lpstr>3. Den deltagende dokumentar ”Fluen i suppen”</vt:lpstr>
      <vt:lpstr>Overblik over den deltagende dokumentar</vt:lpstr>
      <vt:lpstr>Tjek selv!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”Kreativ bearbejdning af virkeligheden”  Dokumentarfilmtyper</dc:title>
  <dc:creator>Pia Bjerre</dc:creator>
  <cp:lastModifiedBy>Pia Bjerre</cp:lastModifiedBy>
  <cp:revision>23</cp:revision>
  <dcterms:created xsi:type="dcterms:W3CDTF">2024-02-19T13:42:42Z</dcterms:created>
  <dcterms:modified xsi:type="dcterms:W3CDTF">2026-02-17T07:48:09Z</dcterms:modified>
</cp:coreProperties>
</file>