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73" r:id="rId3"/>
    <p:sldId id="262" r:id="rId4"/>
    <p:sldId id="263" r:id="rId5"/>
    <p:sldId id="274" r:id="rId6"/>
    <p:sldId id="268" r:id="rId7"/>
    <p:sldId id="269" r:id="rId8"/>
    <p:sldId id="258" r:id="rId9"/>
    <p:sldId id="259" r:id="rId10"/>
    <p:sldId id="260" r:id="rId11"/>
    <p:sldId id="261" r:id="rId12"/>
    <p:sldId id="276" r:id="rId13"/>
    <p:sldId id="267" r:id="rId14"/>
    <p:sldId id="270" r:id="rId15"/>
    <p:sldId id="275" r:id="rId16"/>
    <p:sldId id="271" r:id="rId17"/>
    <p:sldId id="272" r:id="rId18"/>
    <p:sldId id="265" r:id="rId19"/>
    <p:sldId id="266"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6197"/>
  </p:normalViewPr>
  <p:slideViewPr>
    <p:cSldViewPr snapToGrid="0">
      <p:cViewPr varScale="1">
        <p:scale>
          <a:sx n="76" d="100"/>
          <a:sy n="76" d="100"/>
        </p:scale>
        <p:origin x="21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EFD5C0-B722-4C12-B2AF-D34B7DB34FD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22AF82-AF52-4556-BB79-6453312FB409}">
      <dgm:prSet/>
      <dgm:spPr/>
      <dgm:t>
        <a:bodyPr/>
        <a:lstStyle/>
        <a:p>
          <a:r>
            <a:rPr lang="da-DK"/>
            <a:t>Inden vi går i gang, så skal du lige finde 2 andre med samme hårfarve.</a:t>
          </a:r>
          <a:endParaRPr lang="en-US"/>
        </a:p>
      </dgm:t>
    </dgm:pt>
    <dgm:pt modelId="{2A005DD3-97FE-49D8-9FA0-6B1FCEFE406C}" type="parTrans" cxnId="{1B7FFFE4-76FF-4DD9-86DD-4E202DEB87F9}">
      <dgm:prSet/>
      <dgm:spPr/>
      <dgm:t>
        <a:bodyPr/>
        <a:lstStyle/>
        <a:p>
          <a:endParaRPr lang="en-US"/>
        </a:p>
      </dgm:t>
    </dgm:pt>
    <dgm:pt modelId="{6D2DFF23-C4F2-4524-B4B5-6AAF79673825}" type="sibTrans" cxnId="{1B7FFFE4-76FF-4DD9-86DD-4E202DEB87F9}">
      <dgm:prSet/>
      <dgm:spPr/>
      <dgm:t>
        <a:bodyPr/>
        <a:lstStyle/>
        <a:p>
          <a:endParaRPr lang="en-US"/>
        </a:p>
      </dgm:t>
    </dgm:pt>
    <dgm:pt modelId="{AD6F3B6D-2423-49DA-B9AB-6FC401666925}">
      <dgm:prSet/>
      <dgm:spPr/>
      <dgm:t>
        <a:bodyPr/>
        <a:lstStyle/>
        <a:p>
          <a:r>
            <a:rPr lang="da-DK" dirty="0"/>
            <a:t>Tal i 5 minutter om autenticitetsmarkører og </a:t>
          </a:r>
          <a:r>
            <a:rPr lang="da-DK" dirty="0" err="1"/>
            <a:t>faktakoder</a:t>
          </a:r>
          <a:r>
            <a:rPr lang="da-DK"/>
            <a:t> (</a:t>
          </a:r>
          <a:r>
            <a:rPr lang="da-DK" dirty="0" err="1"/>
            <a:t>recap</a:t>
          </a:r>
          <a:r>
            <a:rPr lang="da-DK" dirty="0"/>
            <a:t> fra sidste modul). Hvad kan I huske?</a:t>
          </a:r>
          <a:endParaRPr lang="en-US" dirty="0"/>
        </a:p>
      </dgm:t>
    </dgm:pt>
    <dgm:pt modelId="{C740F3D5-A8B2-458B-B9B1-FD1AD809CB6F}" type="parTrans" cxnId="{9D5D5B3C-845E-41AE-A28C-A36EACCC19F7}">
      <dgm:prSet/>
      <dgm:spPr/>
      <dgm:t>
        <a:bodyPr/>
        <a:lstStyle/>
        <a:p>
          <a:endParaRPr lang="en-US"/>
        </a:p>
      </dgm:t>
    </dgm:pt>
    <dgm:pt modelId="{3908C35F-0B95-43BE-878D-92F8A4527FB9}" type="sibTrans" cxnId="{9D5D5B3C-845E-41AE-A28C-A36EACCC19F7}">
      <dgm:prSet/>
      <dgm:spPr/>
      <dgm:t>
        <a:bodyPr/>
        <a:lstStyle/>
        <a:p>
          <a:endParaRPr lang="en-US"/>
        </a:p>
      </dgm:t>
    </dgm:pt>
    <dgm:pt modelId="{24FB44F9-CED2-4D4B-BE62-341AECFAC581}" type="pres">
      <dgm:prSet presAssocID="{ADEFD5C0-B722-4C12-B2AF-D34B7DB34FD0}" presName="root" presStyleCnt="0">
        <dgm:presLayoutVars>
          <dgm:dir/>
          <dgm:resizeHandles val="exact"/>
        </dgm:presLayoutVars>
      </dgm:prSet>
      <dgm:spPr/>
    </dgm:pt>
    <dgm:pt modelId="{CAC7C934-B631-48A6-8FD5-ECC8C9DCAEDE}" type="pres">
      <dgm:prSet presAssocID="{D622AF82-AF52-4556-BB79-6453312FB409}" presName="compNode" presStyleCnt="0"/>
      <dgm:spPr/>
    </dgm:pt>
    <dgm:pt modelId="{DA49AF85-2747-4C1C-ACEA-5C5EEB9BDE41}" type="pres">
      <dgm:prSet presAssocID="{D622AF82-AF52-4556-BB79-6453312FB4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å"/>
        </a:ext>
      </dgm:extLst>
    </dgm:pt>
    <dgm:pt modelId="{E3DCDBB1-F4AF-4668-B448-4722D573E149}" type="pres">
      <dgm:prSet presAssocID="{D622AF82-AF52-4556-BB79-6453312FB409}" presName="spaceRect" presStyleCnt="0"/>
      <dgm:spPr/>
    </dgm:pt>
    <dgm:pt modelId="{C3A704D3-6F0B-4121-B3FE-7B23EF8F5C45}" type="pres">
      <dgm:prSet presAssocID="{D622AF82-AF52-4556-BB79-6453312FB409}" presName="textRect" presStyleLbl="revTx" presStyleIdx="0" presStyleCnt="2">
        <dgm:presLayoutVars>
          <dgm:chMax val="1"/>
          <dgm:chPref val="1"/>
        </dgm:presLayoutVars>
      </dgm:prSet>
      <dgm:spPr/>
    </dgm:pt>
    <dgm:pt modelId="{6E426DDA-6539-4316-9169-A22481B82EFC}" type="pres">
      <dgm:prSet presAssocID="{6D2DFF23-C4F2-4524-B4B5-6AAF79673825}" presName="sibTrans" presStyleCnt="0"/>
      <dgm:spPr/>
    </dgm:pt>
    <dgm:pt modelId="{D58319D8-84A3-4D37-9D84-215DF8AD02EF}" type="pres">
      <dgm:prSet presAssocID="{AD6F3B6D-2423-49DA-B9AB-6FC401666925}" presName="compNode" presStyleCnt="0"/>
      <dgm:spPr/>
    </dgm:pt>
    <dgm:pt modelId="{D73EEBE2-E47D-4D8F-9BE0-5D0F95DFDED5}" type="pres">
      <dgm:prSet presAssocID="{AD6F3B6D-2423-49DA-B9AB-6FC40166692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A011E68B-3105-4D7F-825D-814EC7C89E2E}" type="pres">
      <dgm:prSet presAssocID="{AD6F3B6D-2423-49DA-B9AB-6FC401666925}" presName="spaceRect" presStyleCnt="0"/>
      <dgm:spPr/>
    </dgm:pt>
    <dgm:pt modelId="{37B01CCE-48FE-43CC-98BB-46EF8C81B566}" type="pres">
      <dgm:prSet presAssocID="{AD6F3B6D-2423-49DA-B9AB-6FC401666925}" presName="textRect" presStyleLbl="revTx" presStyleIdx="1" presStyleCnt="2">
        <dgm:presLayoutVars>
          <dgm:chMax val="1"/>
          <dgm:chPref val="1"/>
        </dgm:presLayoutVars>
      </dgm:prSet>
      <dgm:spPr/>
    </dgm:pt>
  </dgm:ptLst>
  <dgm:cxnLst>
    <dgm:cxn modelId="{DABCD320-28C0-49D5-B33B-925293B4D33C}" type="presOf" srcId="{D622AF82-AF52-4556-BB79-6453312FB409}" destId="{C3A704D3-6F0B-4121-B3FE-7B23EF8F5C45}" srcOrd="0" destOrd="0" presId="urn:microsoft.com/office/officeart/2018/2/layout/IconLabelList"/>
    <dgm:cxn modelId="{9D5D5B3C-845E-41AE-A28C-A36EACCC19F7}" srcId="{ADEFD5C0-B722-4C12-B2AF-D34B7DB34FD0}" destId="{AD6F3B6D-2423-49DA-B9AB-6FC401666925}" srcOrd="1" destOrd="0" parTransId="{C740F3D5-A8B2-458B-B9B1-FD1AD809CB6F}" sibTransId="{3908C35F-0B95-43BE-878D-92F8A4527FB9}"/>
    <dgm:cxn modelId="{7412EC4E-E8ED-4EAC-8616-A7ACE8FAD5E8}" type="presOf" srcId="{AD6F3B6D-2423-49DA-B9AB-6FC401666925}" destId="{37B01CCE-48FE-43CC-98BB-46EF8C81B566}" srcOrd="0" destOrd="0" presId="urn:microsoft.com/office/officeart/2018/2/layout/IconLabelList"/>
    <dgm:cxn modelId="{393A8253-A579-4912-950D-AF8D59B060EE}" type="presOf" srcId="{ADEFD5C0-B722-4C12-B2AF-D34B7DB34FD0}" destId="{24FB44F9-CED2-4D4B-BE62-341AECFAC581}" srcOrd="0" destOrd="0" presId="urn:microsoft.com/office/officeart/2018/2/layout/IconLabelList"/>
    <dgm:cxn modelId="{1B7FFFE4-76FF-4DD9-86DD-4E202DEB87F9}" srcId="{ADEFD5C0-B722-4C12-B2AF-D34B7DB34FD0}" destId="{D622AF82-AF52-4556-BB79-6453312FB409}" srcOrd="0" destOrd="0" parTransId="{2A005DD3-97FE-49D8-9FA0-6B1FCEFE406C}" sibTransId="{6D2DFF23-C4F2-4524-B4B5-6AAF79673825}"/>
    <dgm:cxn modelId="{5B602042-00F4-4D8B-90F7-92038708A237}" type="presParOf" srcId="{24FB44F9-CED2-4D4B-BE62-341AECFAC581}" destId="{CAC7C934-B631-48A6-8FD5-ECC8C9DCAEDE}" srcOrd="0" destOrd="0" presId="urn:microsoft.com/office/officeart/2018/2/layout/IconLabelList"/>
    <dgm:cxn modelId="{3801ABCE-AA04-403F-AD20-3544362DD273}" type="presParOf" srcId="{CAC7C934-B631-48A6-8FD5-ECC8C9DCAEDE}" destId="{DA49AF85-2747-4C1C-ACEA-5C5EEB9BDE41}" srcOrd="0" destOrd="0" presId="urn:microsoft.com/office/officeart/2018/2/layout/IconLabelList"/>
    <dgm:cxn modelId="{4DBDD958-F893-496A-98D3-F46B8691AAA2}" type="presParOf" srcId="{CAC7C934-B631-48A6-8FD5-ECC8C9DCAEDE}" destId="{E3DCDBB1-F4AF-4668-B448-4722D573E149}" srcOrd="1" destOrd="0" presId="urn:microsoft.com/office/officeart/2018/2/layout/IconLabelList"/>
    <dgm:cxn modelId="{1DD82D16-EA3B-41EE-85DE-F2B93429B4CF}" type="presParOf" srcId="{CAC7C934-B631-48A6-8FD5-ECC8C9DCAEDE}" destId="{C3A704D3-6F0B-4121-B3FE-7B23EF8F5C45}" srcOrd="2" destOrd="0" presId="urn:microsoft.com/office/officeart/2018/2/layout/IconLabelList"/>
    <dgm:cxn modelId="{37AF5FA6-6E16-460B-A355-9C2CFF01E135}" type="presParOf" srcId="{24FB44F9-CED2-4D4B-BE62-341AECFAC581}" destId="{6E426DDA-6539-4316-9169-A22481B82EFC}" srcOrd="1" destOrd="0" presId="urn:microsoft.com/office/officeart/2018/2/layout/IconLabelList"/>
    <dgm:cxn modelId="{F09FF583-4985-4B5F-9722-5143D12742ED}" type="presParOf" srcId="{24FB44F9-CED2-4D4B-BE62-341AECFAC581}" destId="{D58319D8-84A3-4D37-9D84-215DF8AD02EF}" srcOrd="2" destOrd="0" presId="urn:microsoft.com/office/officeart/2018/2/layout/IconLabelList"/>
    <dgm:cxn modelId="{49E50859-9FCA-4D5E-A8DB-53E7B886A9C7}" type="presParOf" srcId="{D58319D8-84A3-4D37-9D84-215DF8AD02EF}" destId="{D73EEBE2-E47D-4D8F-9BE0-5D0F95DFDED5}" srcOrd="0" destOrd="0" presId="urn:microsoft.com/office/officeart/2018/2/layout/IconLabelList"/>
    <dgm:cxn modelId="{33CE071A-FD6D-45D3-9D91-2921EDE9669C}" type="presParOf" srcId="{D58319D8-84A3-4D37-9D84-215DF8AD02EF}" destId="{A011E68B-3105-4D7F-825D-814EC7C89E2E}" srcOrd="1" destOrd="0" presId="urn:microsoft.com/office/officeart/2018/2/layout/IconLabelList"/>
    <dgm:cxn modelId="{7C3D3C33-22CD-4E73-8A15-4A4FF1930B01}" type="presParOf" srcId="{D58319D8-84A3-4D37-9D84-215DF8AD02EF}" destId="{37B01CCE-48FE-43CC-98BB-46EF8C81B56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C4884-B59C-492F-BC52-577140520E1C}"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4F0E1D6A-2CEA-4F8B-9D4E-8EBEDD14FC80}">
      <dgm:prSet/>
      <dgm:spPr/>
      <dgm:t>
        <a:bodyPr/>
        <a:lstStyle/>
        <a:p>
          <a:r>
            <a:rPr lang="da-DK"/>
            <a:t>Lange </a:t>
          </a:r>
          <a:r>
            <a:rPr lang="da-DK" i="1"/>
            <a:t>indstillinger</a:t>
          </a:r>
          <a:r>
            <a:rPr lang="da-DK"/>
            <a:t>, hvor kameraet ofte gennem lange </a:t>
          </a:r>
          <a:r>
            <a:rPr lang="da-DK" i="1"/>
            <a:t>travellings</a:t>
          </a:r>
          <a:r>
            <a:rPr lang="da-DK"/>
            <a:t> følger en person eller følger med i det, der sker i rummet (”fluen på væggen”)</a:t>
          </a:r>
          <a:endParaRPr lang="en-US"/>
        </a:p>
      </dgm:t>
    </dgm:pt>
    <dgm:pt modelId="{A82C4903-26B5-4728-B655-F94DF5FA3B49}" type="parTrans" cxnId="{4AB742D9-92DF-4F50-A152-A8171E8B27A8}">
      <dgm:prSet/>
      <dgm:spPr/>
      <dgm:t>
        <a:bodyPr/>
        <a:lstStyle/>
        <a:p>
          <a:endParaRPr lang="en-US"/>
        </a:p>
      </dgm:t>
    </dgm:pt>
    <dgm:pt modelId="{E4B1E54E-DBD6-47E7-93CE-092F2F9BDDEF}" type="sibTrans" cxnId="{4AB742D9-92DF-4F50-A152-A8171E8B27A8}">
      <dgm:prSet/>
      <dgm:spPr/>
      <dgm:t>
        <a:bodyPr/>
        <a:lstStyle/>
        <a:p>
          <a:endParaRPr lang="en-US"/>
        </a:p>
      </dgm:t>
    </dgm:pt>
    <dgm:pt modelId="{28E658EF-8623-4344-A009-3E2F0CCA7281}">
      <dgm:prSet/>
      <dgm:spPr/>
      <dgm:t>
        <a:bodyPr/>
        <a:lstStyle/>
        <a:p>
          <a:r>
            <a:rPr lang="da-DK"/>
            <a:t>Brug af </a:t>
          </a:r>
          <a:r>
            <a:rPr lang="da-DK" i="1"/>
            <a:t>panorering</a:t>
          </a:r>
          <a:r>
            <a:rPr lang="da-DK"/>
            <a:t> og evt. </a:t>
          </a:r>
          <a:r>
            <a:rPr lang="da-DK" i="1"/>
            <a:t>zoom</a:t>
          </a:r>
          <a:r>
            <a:rPr lang="da-DK"/>
            <a:t> i stedet for at klippe. Dette giver seeren fornemmelsen af selv at være til stede.</a:t>
          </a:r>
          <a:endParaRPr lang="en-US"/>
        </a:p>
      </dgm:t>
    </dgm:pt>
    <dgm:pt modelId="{247D0430-F77A-49A6-8EC3-D54EC31D8E42}" type="parTrans" cxnId="{B043D95E-ED82-4720-86E9-5CE3228598AD}">
      <dgm:prSet/>
      <dgm:spPr/>
      <dgm:t>
        <a:bodyPr/>
        <a:lstStyle/>
        <a:p>
          <a:endParaRPr lang="en-US"/>
        </a:p>
      </dgm:t>
    </dgm:pt>
    <dgm:pt modelId="{FE84C626-158D-433E-A70A-5FE0F8BABA1B}" type="sibTrans" cxnId="{B043D95E-ED82-4720-86E9-5CE3228598AD}">
      <dgm:prSet/>
      <dgm:spPr/>
      <dgm:t>
        <a:bodyPr/>
        <a:lstStyle/>
        <a:p>
          <a:endParaRPr lang="en-US"/>
        </a:p>
      </dgm:t>
    </dgm:pt>
    <dgm:pt modelId="{98BDFA56-851C-4AB6-BC64-40EF6C6707E2}">
      <dgm:prSet/>
      <dgm:spPr/>
      <dgm:t>
        <a:bodyPr/>
        <a:lstStyle/>
        <a:p>
          <a:r>
            <a:rPr lang="da-DK"/>
            <a:t>Mange </a:t>
          </a:r>
          <a:r>
            <a:rPr lang="da-DK" i="1"/>
            <a:t>nærbilleder</a:t>
          </a:r>
          <a:r>
            <a:rPr lang="da-DK"/>
            <a:t> af ansigter, der giver seeren mulighed for indlevelse og identfikation med personerne og situationerne.</a:t>
          </a:r>
          <a:endParaRPr lang="en-US"/>
        </a:p>
      </dgm:t>
    </dgm:pt>
    <dgm:pt modelId="{B093BDEE-C8C7-41DD-84B9-F4BDA038EF19}" type="parTrans" cxnId="{4B045BD5-E318-481E-84A0-51942A0C909D}">
      <dgm:prSet/>
      <dgm:spPr/>
      <dgm:t>
        <a:bodyPr/>
        <a:lstStyle/>
        <a:p>
          <a:endParaRPr lang="en-US"/>
        </a:p>
      </dgm:t>
    </dgm:pt>
    <dgm:pt modelId="{39D60366-DCAB-4BB4-A7CD-F01A2E3C6E55}" type="sibTrans" cxnId="{4B045BD5-E318-481E-84A0-51942A0C909D}">
      <dgm:prSet/>
      <dgm:spPr/>
      <dgm:t>
        <a:bodyPr/>
        <a:lstStyle/>
        <a:p>
          <a:endParaRPr lang="en-US"/>
        </a:p>
      </dgm:t>
    </dgm:pt>
    <dgm:pt modelId="{D5382715-0B60-4954-ACD5-E964B0B212FC}">
      <dgm:prSet/>
      <dgm:spPr/>
      <dgm:t>
        <a:bodyPr/>
        <a:lstStyle/>
        <a:p>
          <a:r>
            <a:rPr lang="da-DK"/>
            <a:t>Brug af </a:t>
          </a:r>
          <a:r>
            <a:rPr lang="da-DK" i="1"/>
            <a:t>håndholdt kamera og reallyd</a:t>
          </a:r>
          <a:endParaRPr lang="en-US"/>
        </a:p>
      </dgm:t>
    </dgm:pt>
    <dgm:pt modelId="{6FD3E93E-9CCD-4684-9498-45632CEB62A2}" type="parTrans" cxnId="{DA26B623-8302-4889-9194-528347E03B80}">
      <dgm:prSet/>
      <dgm:spPr/>
      <dgm:t>
        <a:bodyPr/>
        <a:lstStyle/>
        <a:p>
          <a:endParaRPr lang="en-US"/>
        </a:p>
      </dgm:t>
    </dgm:pt>
    <dgm:pt modelId="{E901A8D3-B135-49CD-94C4-2F82D621ECA6}" type="sibTrans" cxnId="{DA26B623-8302-4889-9194-528347E03B80}">
      <dgm:prSet/>
      <dgm:spPr/>
      <dgm:t>
        <a:bodyPr/>
        <a:lstStyle/>
        <a:p>
          <a:endParaRPr lang="en-US"/>
        </a:p>
      </dgm:t>
    </dgm:pt>
    <dgm:pt modelId="{FD8C3AFB-5F62-4D72-A1F8-7741EE34F6EF}">
      <dgm:prSet/>
      <dgm:spPr/>
      <dgm:t>
        <a:bodyPr/>
        <a:lstStyle/>
        <a:p>
          <a:r>
            <a:rPr lang="da-DK"/>
            <a:t>Mosaikstruktur, hvor der </a:t>
          </a:r>
          <a:r>
            <a:rPr lang="da-DK" i="1"/>
            <a:t>kryds- eller parallelklippes </a:t>
          </a:r>
          <a:r>
            <a:rPr lang="da-DK"/>
            <a:t>mellem (de mange) handlingstråde.</a:t>
          </a:r>
          <a:endParaRPr lang="en-US"/>
        </a:p>
      </dgm:t>
    </dgm:pt>
    <dgm:pt modelId="{9D51A7BA-90CC-4AC7-B7B6-BAD757DEDAE7}" type="parTrans" cxnId="{2D3E6722-AFB0-46A1-B4C5-9A8D7EFC0B5D}">
      <dgm:prSet/>
      <dgm:spPr/>
      <dgm:t>
        <a:bodyPr/>
        <a:lstStyle/>
        <a:p>
          <a:endParaRPr lang="en-US"/>
        </a:p>
      </dgm:t>
    </dgm:pt>
    <dgm:pt modelId="{3AF4EF79-1718-43B1-B850-80C4B77192E6}" type="sibTrans" cxnId="{2D3E6722-AFB0-46A1-B4C5-9A8D7EFC0B5D}">
      <dgm:prSet/>
      <dgm:spPr/>
      <dgm:t>
        <a:bodyPr/>
        <a:lstStyle/>
        <a:p>
          <a:endParaRPr lang="en-US"/>
        </a:p>
      </dgm:t>
    </dgm:pt>
    <dgm:pt modelId="{5CBE7EA0-1881-4F74-ABEC-34B54AB8BC21}">
      <dgm:prSet/>
      <dgm:spPr/>
      <dgm:t>
        <a:bodyPr/>
        <a:lstStyle/>
        <a:p>
          <a:r>
            <a:rPr lang="da-DK" dirty="0"/>
            <a:t>Svært at lave en 100% observerende dokumentar, men dokumentaristen Lars Engels er rigtig god til det</a:t>
          </a:r>
          <a:endParaRPr lang="en-US" dirty="0"/>
        </a:p>
      </dgm:t>
    </dgm:pt>
    <dgm:pt modelId="{9AF9CA26-8C26-44CD-A632-6ABD79BB34DE}" type="parTrans" cxnId="{940729B3-237F-489D-9522-C7B12CA23CBE}">
      <dgm:prSet/>
      <dgm:spPr/>
      <dgm:t>
        <a:bodyPr/>
        <a:lstStyle/>
        <a:p>
          <a:endParaRPr lang="en-US"/>
        </a:p>
      </dgm:t>
    </dgm:pt>
    <dgm:pt modelId="{592EC233-87F5-4B49-9027-18E342223B0D}" type="sibTrans" cxnId="{940729B3-237F-489D-9522-C7B12CA23CBE}">
      <dgm:prSet/>
      <dgm:spPr/>
      <dgm:t>
        <a:bodyPr/>
        <a:lstStyle/>
        <a:p>
          <a:endParaRPr lang="en-US"/>
        </a:p>
      </dgm:t>
    </dgm:pt>
    <dgm:pt modelId="{1098BE5A-F02C-7D40-A1C2-20B34B397923}">
      <dgm:prSet/>
      <dgm:spPr/>
      <dgm:t>
        <a:bodyPr/>
        <a:lstStyle/>
        <a:p>
          <a:r>
            <a:rPr lang="da-DK" dirty="0"/>
            <a:t>Objektiv fortælleform</a:t>
          </a:r>
        </a:p>
      </dgm:t>
    </dgm:pt>
    <dgm:pt modelId="{E909E573-623A-B341-8681-DDD296CB42A6}" type="parTrans" cxnId="{BE31ABC7-45F1-C641-87E6-5ADDC10DAC03}">
      <dgm:prSet/>
      <dgm:spPr/>
      <dgm:t>
        <a:bodyPr/>
        <a:lstStyle/>
        <a:p>
          <a:endParaRPr lang="da-DK"/>
        </a:p>
      </dgm:t>
    </dgm:pt>
    <dgm:pt modelId="{D2C51C05-5D2F-484A-B19D-3357D4A9A919}" type="sibTrans" cxnId="{BE31ABC7-45F1-C641-87E6-5ADDC10DAC03}">
      <dgm:prSet/>
      <dgm:spPr/>
      <dgm:t>
        <a:bodyPr/>
        <a:lstStyle/>
        <a:p>
          <a:endParaRPr lang="da-DK"/>
        </a:p>
      </dgm:t>
    </dgm:pt>
    <dgm:pt modelId="{A2305F31-828F-9742-A609-100051527106}">
      <dgm:prSet/>
      <dgm:spPr/>
      <dgm:t>
        <a:bodyPr/>
        <a:lstStyle/>
        <a:p>
          <a:r>
            <a:rPr lang="da-DK" dirty="0"/>
            <a:t>Tilbageholden i sin brug af filmiske virkemidler</a:t>
          </a:r>
        </a:p>
      </dgm:t>
    </dgm:pt>
    <dgm:pt modelId="{5DFBFC10-0CAB-9944-B122-8465421C1A51}" type="parTrans" cxnId="{F06C79FE-1E77-8C49-87B9-53E027C4C548}">
      <dgm:prSet/>
      <dgm:spPr/>
      <dgm:t>
        <a:bodyPr/>
        <a:lstStyle/>
        <a:p>
          <a:endParaRPr lang="da-DK"/>
        </a:p>
      </dgm:t>
    </dgm:pt>
    <dgm:pt modelId="{FB2BFBAC-5DCE-1D48-98CC-07E8182B0FF7}" type="sibTrans" cxnId="{F06C79FE-1E77-8C49-87B9-53E027C4C548}">
      <dgm:prSet/>
      <dgm:spPr/>
      <dgm:t>
        <a:bodyPr/>
        <a:lstStyle/>
        <a:p>
          <a:endParaRPr lang="da-DK"/>
        </a:p>
      </dgm:t>
    </dgm:pt>
    <dgm:pt modelId="{3722FEAE-5864-694A-8AFC-ACEDA0E716EB}" type="pres">
      <dgm:prSet presAssocID="{87FC4884-B59C-492F-BC52-577140520E1C}" presName="diagram" presStyleCnt="0">
        <dgm:presLayoutVars>
          <dgm:dir/>
          <dgm:resizeHandles val="exact"/>
        </dgm:presLayoutVars>
      </dgm:prSet>
      <dgm:spPr/>
    </dgm:pt>
    <dgm:pt modelId="{6E16B53E-76C1-A848-96E2-E8BEAA037776}" type="pres">
      <dgm:prSet presAssocID="{4F0E1D6A-2CEA-4F8B-9D4E-8EBEDD14FC80}" presName="node" presStyleLbl="node1" presStyleIdx="0" presStyleCnt="8">
        <dgm:presLayoutVars>
          <dgm:bulletEnabled val="1"/>
        </dgm:presLayoutVars>
      </dgm:prSet>
      <dgm:spPr/>
    </dgm:pt>
    <dgm:pt modelId="{6B84A19D-BEDA-3145-B4BD-4F00B16DB2B0}" type="pres">
      <dgm:prSet presAssocID="{E4B1E54E-DBD6-47E7-93CE-092F2F9BDDEF}" presName="sibTrans" presStyleCnt="0"/>
      <dgm:spPr/>
    </dgm:pt>
    <dgm:pt modelId="{0C872F40-C69A-0045-BED5-013B1C82B80F}" type="pres">
      <dgm:prSet presAssocID="{28E658EF-8623-4344-A009-3E2F0CCA7281}" presName="node" presStyleLbl="node1" presStyleIdx="1" presStyleCnt="8">
        <dgm:presLayoutVars>
          <dgm:bulletEnabled val="1"/>
        </dgm:presLayoutVars>
      </dgm:prSet>
      <dgm:spPr/>
    </dgm:pt>
    <dgm:pt modelId="{A2C7D366-0F9C-DC4E-B89B-39E44CD3666C}" type="pres">
      <dgm:prSet presAssocID="{FE84C626-158D-433E-A70A-5FE0F8BABA1B}" presName="sibTrans" presStyleCnt="0"/>
      <dgm:spPr/>
    </dgm:pt>
    <dgm:pt modelId="{8BA30143-6CC5-914E-A494-5E4B82DC0C58}" type="pres">
      <dgm:prSet presAssocID="{98BDFA56-851C-4AB6-BC64-40EF6C6707E2}" presName="node" presStyleLbl="node1" presStyleIdx="2" presStyleCnt="8">
        <dgm:presLayoutVars>
          <dgm:bulletEnabled val="1"/>
        </dgm:presLayoutVars>
      </dgm:prSet>
      <dgm:spPr/>
    </dgm:pt>
    <dgm:pt modelId="{F6747E48-AE3A-4C4B-9B5C-DC6194AFA579}" type="pres">
      <dgm:prSet presAssocID="{39D60366-DCAB-4BB4-A7CD-F01A2E3C6E55}" presName="sibTrans" presStyleCnt="0"/>
      <dgm:spPr/>
    </dgm:pt>
    <dgm:pt modelId="{E6A860CD-5DF2-CE4F-86BB-D5F69DCCBF4C}" type="pres">
      <dgm:prSet presAssocID="{D5382715-0B60-4954-ACD5-E964B0B212FC}" presName="node" presStyleLbl="node1" presStyleIdx="3" presStyleCnt="8">
        <dgm:presLayoutVars>
          <dgm:bulletEnabled val="1"/>
        </dgm:presLayoutVars>
      </dgm:prSet>
      <dgm:spPr/>
    </dgm:pt>
    <dgm:pt modelId="{1019CEE6-3BA9-C848-B8CD-B1C7D6C205C0}" type="pres">
      <dgm:prSet presAssocID="{E901A8D3-B135-49CD-94C4-2F82D621ECA6}" presName="sibTrans" presStyleCnt="0"/>
      <dgm:spPr/>
    </dgm:pt>
    <dgm:pt modelId="{E91784E2-84AF-4C46-BC2C-AFC74ABAB7E8}" type="pres">
      <dgm:prSet presAssocID="{FD8C3AFB-5F62-4D72-A1F8-7741EE34F6EF}" presName="node" presStyleLbl="node1" presStyleIdx="4" presStyleCnt="8">
        <dgm:presLayoutVars>
          <dgm:bulletEnabled val="1"/>
        </dgm:presLayoutVars>
      </dgm:prSet>
      <dgm:spPr/>
    </dgm:pt>
    <dgm:pt modelId="{01CCA59C-5D2C-EF48-A886-157E20C615D2}" type="pres">
      <dgm:prSet presAssocID="{3AF4EF79-1718-43B1-B850-80C4B77192E6}" presName="sibTrans" presStyleCnt="0"/>
      <dgm:spPr/>
    </dgm:pt>
    <dgm:pt modelId="{EDBF6720-D957-5D4A-B0C5-530DD371F37C}" type="pres">
      <dgm:prSet presAssocID="{5CBE7EA0-1881-4F74-ABEC-34B54AB8BC21}" presName="node" presStyleLbl="node1" presStyleIdx="5" presStyleCnt="8">
        <dgm:presLayoutVars>
          <dgm:bulletEnabled val="1"/>
        </dgm:presLayoutVars>
      </dgm:prSet>
      <dgm:spPr/>
    </dgm:pt>
    <dgm:pt modelId="{932EA431-9DDF-3B4B-86B7-F51BE34444D2}" type="pres">
      <dgm:prSet presAssocID="{592EC233-87F5-4B49-9027-18E342223B0D}" presName="sibTrans" presStyleCnt="0"/>
      <dgm:spPr/>
    </dgm:pt>
    <dgm:pt modelId="{7204536F-9435-9043-8C30-190627C3BD19}" type="pres">
      <dgm:prSet presAssocID="{1098BE5A-F02C-7D40-A1C2-20B34B397923}" presName="node" presStyleLbl="node1" presStyleIdx="6" presStyleCnt="8">
        <dgm:presLayoutVars>
          <dgm:bulletEnabled val="1"/>
        </dgm:presLayoutVars>
      </dgm:prSet>
      <dgm:spPr/>
    </dgm:pt>
    <dgm:pt modelId="{C863A8E4-1084-6B46-A7AE-38C2305C0C65}" type="pres">
      <dgm:prSet presAssocID="{D2C51C05-5D2F-484A-B19D-3357D4A9A919}" presName="sibTrans" presStyleCnt="0"/>
      <dgm:spPr/>
    </dgm:pt>
    <dgm:pt modelId="{645DA5EE-9B0B-834F-9F81-DD4A90426A70}" type="pres">
      <dgm:prSet presAssocID="{A2305F31-828F-9742-A609-100051527106}" presName="node" presStyleLbl="node1" presStyleIdx="7" presStyleCnt="8">
        <dgm:presLayoutVars>
          <dgm:bulletEnabled val="1"/>
        </dgm:presLayoutVars>
      </dgm:prSet>
      <dgm:spPr/>
    </dgm:pt>
  </dgm:ptLst>
  <dgm:cxnLst>
    <dgm:cxn modelId="{7075B418-B351-2546-82F6-AF85694DD105}" type="presOf" srcId="{FD8C3AFB-5F62-4D72-A1F8-7741EE34F6EF}" destId="{E91784E2-84AF-4C46-BC2C-AFC74ABAB7E8}" srcOrd="0" destOrd="0" presId="urn:microsoft.com/office/officeart/2005/8/layout/default"/>
    <dgm:cxn modelId="{06A40222-9C0D-844B-8814-C263EED771E1}" type="presOf" srcId="{28E658EF-8623-4344-A009-3E2F0CCA7281}" destId="{0C872F40-C69A-0045-BED5-013B1C82B80F}" srcOrd="0" destOrd="0" presId="urn:microsoft.com/office/officeart/2005/8/layout/default"/>
    <dgm:cxn modelId="{2D3E6722-AFB0-46A1-B4C5-9A8D7EFC0B5D}" srcId="{87FC4884-B59C-492F-BC52-577140520E1C}" destId="{FD8C3AFB-5F62-4D72-A1F8-7741EE34F6EF}" srcOrd="4" destOrd="0" parTransId="{9D51A7BA-90CC-4AC7-B7B6-BAD757DEDAE7}" sibTransId="{3AF4EF79-1718-43B1-B850-80C4B77192E6}"/>
    <dgm:cxn modelId="{DA26B623-8302-4889-9194-528347E03B80}" srcId="{87FC4884-B59C-492F-BC52-577140520E1C}" destId="{D5382715-0B60-4954-ACD5-E964B0B212FC}" srcOrd="3" destOrd="0" parTransId="{6FD3E93E-9CCD-4684-9498-45632CEB62A2}" sibTransId="{E901A8D3-B135-49CD-94C4-2F82D621ECA6}"/>
    <dgm:cxn modelId="{157EF835-00AE-AC42-AF71-6BB43CDA859A}" type="presOf" srcId="{D5382715-0B60-4954-ACD5-E964B0B212FC}" destId="{E6A860CD-5DF2-CE4F-86BB-D5F69DCCBF4C}" srcOrd="0" destOrd="0" presId="urn:microsoft.com/office/officeart/2005/8/layout/default"/>
    <dgm:cxn modelId="{8B42644C-B01C-F147-BF71-D64D5ED8CC70}" type="presOf" srcId="{87FC4884-B59C-492F-BC52-577140520E1C}" destId="{3722FEAE-5864-694A-8AFC-ACEDA0E716EB}" srcOrd="0" destOrd="0" presId="urn:microsoft.com/office/officeart/2005/8/layout/default"/>
    <dgm:cxn modelId="{3E3DD14C-0B04-8A42-B831-D242F3D32C3F}" type="presOf" srcId="{A2305F31-828F-9742-A609-100051527106}" destId="{645DA5EE-9B0B-834F-9F81-DD4A90426A70}" srcOrd="0" destOrd="0" presId="urn:microsoft.com/office/officeart/2005/8/layout/default"/>
    <dgm:cxn modelId="{8D81D253-DCEF-E94D-9D30-CD9848CE8267}" type="presOf" srcId="{4F0E1D6A-2CEA-4F8B-9D4E-8EBEDD14FC80}" destId="{6E16B53E-76C1-A848-96E2-E8BEAA037776}" srcOrd="0" destOrd="0" presId="urn:microsoft.com/office/officeart/2005/8/layout/default"/>
    <dgm:cxn modelId="{B043D95E-ED82-4720-86E9-5CE3228598AD}" srcId="{87FC4884-B59C-492F-BC52-577140520E1C}" destId="{28E658EF-8623-4344-A009-3E2F0CCA7281}" srcOrd="1" destOrd="0" parTransId="{247D0430-F77A-49A6-8EC3-D54EC31D8E42}" sibTransId="{FE84C626-158D-433E-A70A-5FE0F8BABA1B}"/>
    <dgm:cxn modelId="{FA50B471-26B9-BC48-BDEB-2EFDE5EE50E2}" type="presOf" srcId="{1098BE5A-F02C-7D40-A1C2-20B34B397923}" destId="{7204536F-9435-9043-8C30-190627C3BD19}" srcOrd="0" destOrd="0" presId="urn:microsoft.com/office/officeart/2005/8/layout/default"/>
    <dgm:cxn modelId="{5B8742A5-7E9C-7249-9893-3AC2CFA7B08F}" type="presOf" srcId="{5CBE7EA0-1881-4F74-ABEC-34B54AB8BC21}" destId="{EDBF6720-D957-5D4A-B0C5-530DD371F37C}" srcOrd="0" destOrd="0" presId="urn:microsoft.com/office/officeart/2005/8/layout/default"/>
    <dgm:cxn modelId="{940729B3-237F-489D-9522-C7B12CA23CBE}" srcId="{87FC4884-B59C-492F-BC52-577140520E1C}" destId="{5CBE7EA0-1881-4F74-ABEC-34B54AB8BC21}" srcOrd="5" destOrd="0" parTransId="{9AF9CA26-8C26-44CD-A632-6ABD79BB34DE}" sibTransId="{592EC233-87F5-4B49-9027-18E342223B0D}"/>
    <dgm:cxn modelId="{BE31ABC7-45F1-C641-87E6-5ADDC10DAC03}" srcId="{87FC4884-B59C-492F-BC52-577140520E1C}" destId="{1098BE5A-F02C-7D40-A1C2-20B34B397923}" srcOrd="6" destOrd="0" parTransId="{E909E573-623A-B341-8681-DDD296CB42A6}" sibTransId="{D2C51C05-5D2F-484A-B19D-3357D4A9A919}"/>
    <dgm:cxn modelId="{4B045BD5-E318-481E-84A0-51942A0C909D}" srcId="{87FC4884-B59C-492F-BC52-577140520E1C}" destId="{98BDFA56-851C-4AB6-BC64-40EF6C6707E2}" srcOrd="2" destOrd="0" parTransId="{B093BDEE-C8C7-41DD-84B9-F4BDA038EF19}" sibTransId="{39D60366-DCAB-4BB4-A7CD-F01A2E3C6E55}"/>
    <dgm:cxn modelId="{4AB742D9-92DF-4F50-A152-A8171E8B27A8}" srcId="{87FC4884-B59C-492F-BC52-577140520E1C}" destId="{4F0E1D6A-2CEA-4F8B-9D4E-8EBEDD14FC80}" srcOrd="0" destOrd="0" parTransId="{A82C4903-26B5-4728-B655-F94DF5FA3B49}" sibTransId="{E4B1E54E-DBD6-47E7-93CE-092F2F9BDDEF}"/>
    <dgm:cxn modelId="{579B55E6-8E93-0746-AE25-FD63C51E401B}" type="presOf" srcId="{98BDFA56-851C-4AB6-BC64-40EF6C6707E2}" destId="{8BA30143-6CC5-914E-A494-5E4B82DC0C58}" srcOrd="0" destOrd="0" presId="urn:microsoft.com/office/officeart/2005/8/layout/default"/>
    <dgm:cxn modelId="{F06C79FE-1E77-8C49-87B9-53E027C4C548}" srcId="{87FC4884-B59C-492F-BC52-577140520E1C}" destId="{A2305F31-828F-9742-A609-100051527106}" srcOrd="7" destOrd="0" parTransId="{5DFBFC10-0CAB-9944-B122-8465421C1A51}" sibTransId="{FB2BFBAC-5DCE-1D48-98CC-07E8182B0FF7}"/>
    <dgm:cxn modelId="{15509634-9463-EC45-A84F-A1313524EA36}" type="presParOf" srcId="{3722FEAE-5864-694A-8AFC-ACEDA0E716EB}" destId="{6E16B53E-76C1-A848-96E2-E8BEAA037776}" srcOrd="0" destOrd="0" presId="urn:microsoft.com/office/officeart/2005/8/layout/default"/>
    <dgm:cxn modelId="{7387E6C3-BB99-FF41-8F51-AD23D0077497}" type="presParOf" srcId="{3722FEAE-5864-694A-8AFC-ACEDA0E716EB}" destId="{6B84A19D-BEDA-3145-B4BD-4F00B16DB2B0}" srcOrd="1" destOrd="0" presId="urn:microsoft.com/office/officeart/2005/8/layout/default"/>
    <dgm:cxn modelId="{9E9E5EA0-4B11-6D47-99FC-1C8671007DD3}" type="presParOf" srcId="{3722FEAE-5864-694A-8AFC-ACEDA0E716EB}" destId="{0C872F40-C69A-0045-BED5-013B1C82B80F}" srcOrd="2" destOrd="0" presId="urn:microsoft.com/office/officeart/2005/8/layout/default"/>
    <dgm:cxn modelId="{4C7052FF-5139-D849-A18F-2AC457FF3065}" type="presParOf" srcId="{3722FEAE-5864-694A-8AFC-ACEDA0E716EB}" destId="{A2C7D366-0F9C-DC4E-B89B-39E44CD3666C}" srcOrd="3" destOrd="0" presId="urn:microsoft.com/office/officeart/2005/8/layout/default"/>
    <dgm:cxn modelId="{510F2662-2E42-A347-9203-0A25C2DDD218}" type="presParOf" srcId="{3722FEAE-5864-694A-8AFC-ACEDA0E716EB}" destId="{8BA30143-6CC5-914E-A494-5E4B82DC0C58}" srcOrd="4" destOrd="0" presId="urn:microsoft.com/office/officeart/2005/8/layout/default"/>
    <dgm:cxn modelId="{E9FBEDFB-BF46-E34D-8B05-46DEF2EA26C9}" type="presParOf" srcId="{3722FEAE-5864-694A-8AFC-ACEDA0E716EB}" destId="{F6747E48-AE3A-4C4B-9B5C-DC6194AFA579}" srcOrd="5" destOrd="0" presId="urn:microsoft.com/office/officeart/2005/8/layout/default"/>
    <dgm:cxn modelId="{9E35729A-5853-C84C-9CD2-538830F045E8}" type="presParOf" srcId="{3722FEAE-5864-694A-8AFC-ACEDA0E716EB}" destId="{E6A860CD-5DF2-CE4F-86BB-D5F69DCCBF4C}" srcOrd="6" destOrd="0" presId="urn:microsoft.com/office/officeart/2005/8/layout/default"/>
    <dgm:cxn modelId="{19D01BD6-04EC-CB46-85D2-867DAF612410}" type="presParOf" srcId="{3722FEAE-5864-694A-8AFC-ACEDA0E716EB}" destId="{1019CEE6-3BA9-C848-B8CD-B1C7D6C205C0}" srcOrd="7" destOrd="0" presId="urn:microsoft.com/office/officeart/2005/8/layout/default"/>
    <dgm:cxn modelId="{B8BF201F-EAC7-0D48-96CE-6393918A3FF2}" type="presParOf" srcId="{3722FEAE-5864-694A-8AFC-ACEDA0E716EB}" destId="{E91784E2-84AF-4C46-BC2C-AFC74ABAB7E8}" srcOrd="8" destOrd="0" presId="urn:microsoft.com/office/officeart/2005/8/layout/default"/>
    <dgm:cxn modelId="{F54E1643-4C1B-1A47-9C87-8B3EAF4A18FC}" type="presParOf" srcId="{3722FEAE-5864-694A-8AFC-ACEDA0E716EB}" destId="{01CCA59C-5D2C-EF48-A886-157E20C615D2}" srcOrd="9" destOrd="0" presId="urn:microsoft.com/office/officeart/2005/8/layout/default"/>
    <dgm:cxn modelId="{275CA52B-3531-7F46-B059-1C8F8BA8E865}" type="presParOf" srcId="{3722FEAE-5864-694A-8AFC-ACEDA0E716EB}" destId="{EDBF6720-D957-5D4A-B0C5-530DD371F37C}" srcOrd="10" destOrd="0" presId="urn:microsoft.com/office/officeart/2005/8/layout/default"/>
    <dgm:cxn modelId="{1DD02035-AAFF-9949-AB2B-24FD186BB5BA}" type="presParOf" srcId="{3722FEAE-5864-694A-8AFC-ACEDA0E716EB}" destId="{932EA431-9DDF-3B4B-86B7-F51BE34444D2}" srcOrd="11" destOrd="0" presId="urn:microsoft.com/office/officeart/2005/8/layout/default"/>
    <dgm:cxn modelId="{1A9BA246-06BA-FC46-BB18-46330C6988FB}" type="presParOf" srcId="{3722FEAE-5864-694A-8AFC-ACEDA0E716EB}" destId="{7204536F-9435-9043-8C30-190627C3BD19}" srcOrd="12" destOrd="0" presId="urn:microsoft.com/office/officeart/2005/8/layout/default"/>
    <dgm:cxn modelId="{9CD9B561-2096-8940-A82B-120D3A6BD788}" type="presParOf" srcId="{3722FEAE-5864-694A-8AFC-ACEDA0E716EB}" destId="{C863A8E4-1084-6B46-A7AE-38C2305C0C65}" srcOrd="13" destOrd="0" presId="urn:microsoft.com/office/officeart/2005/8/layout/default"/>
    <dgm:cxn modelId="{2338AD42-567E-A74E-99EA-A16F9F434659}" type="presParOf" srcId="{3722FEAE-5864-694A-8AFC-ACEDA0E716EB}" destId="{645DA5EE-9B0B-834F-9F81-DD4A90426A7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92CA0F-89F4-445E-87B0-EF0C82C61CA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DCC52B4-0859-4E78-B0AE-C87A816CB790}">
      <dgm:prSet/>
      <dgm:spPr/>
      <dgm:t>
        <a:bodyPr/>
        <a:lstStyle/>
        <a:p>
          <a:r>
            <a:rPr lang="da-DK" b="1" dirty="0"/>
            <a:t>En tydelig påstand, der fremsættes tidligt i dokumentaren.</a:t>
          </a:r>
          <a:endParaRPr lang="en-US" dirty="0"/>
        </a:p>
      </dgm:t>
    </dgm:pt>
    <dgm:pt modelId="{A420134D-7A58-4919-BA0E-277531F55D3D}" type="parTrans" cxnId="{6B19442A-A25D-4E7D-850D-0C6F09AE109F}">
      <dgm:prSet/>
      <dgm:spPr/>
      <dgm:t>
        <a:bodyPr/>
        <a:lstStyle/>
        <a:p>
          <a:endParaRPr lang="en-US"/>
        </a:p>
      </dgm:t>
    </dgm:pt>
    <dgm:pt modelId="{338E70A2-D4C2-4CF5-B53C-7C1862F92AF1}" type="sibTrans" cxnId="{6B19442A-A25D-4E7D-850D-0C6F09AE109F}">
      <dgm:prSet/>
      <dgm:spPr/>
      <dgm:t>
        <a:bodyPr/>
        <a:lstStyle/>
        <a:p>
          <a:endParaRPr lang="en-US"/>
        </a:p>
      </dgm:t>
    </dgm:pt>
    <dgm:pt modelId="{6FFFB96C-16EF-412C-97D7-363DB4226AD3}">
      <dgm:prSet/>
      <dgm:spPr/>
      <dgm:t>
        <a:bodyPr/>
        <a:lstStyle/>
        <a:p>
          <a:r>
            <a:rPr lang="da-DK" b="1"/>
            <a:t>Fortælleren er autoritativ og en ”</a:t>
          </a:r>
          <a:r>
            <a:rPr lang="da-DK" b="1" u="sng"/>
            <a:t>Voice of God</a:t>
          </a:r>
          <a:r>
            <a:rPr lang="da-DK" b="1"/>
            <a:t>”, der forklarer sagen for seeren.</a:t>
          </a:r>
          <a:endParaRPr lang="en-US"/>
        </a:p>
      </dgm:t>
    </dgm:pt>
    <dgm:pt modelId="{7B01F82E-5BD9-4E00-8AD4-7DB08EB3055C}" type="parTrans" cxnId="{DD2642F6-E35F-4C91-8933-E37E18CC6D2D}">
      <dgm:prSet/>
      <dgm:spPr/>
      <dgm:t>
        <a:bodyPr/>
        <a:lstStyle/>
        <a:p>
          <a:endParaRPr lang="en-US"/>
        </a:p>
      </dgm:t>
    </dgm:pt>
    <dgm:pt modelId="{C53CD5BB-D011-45CA-ACAF-45AAAEAEBA78}" type="sibTrans" cxnId="{DD2642F6-E35F-4C91-8933-E37E18CC6D2D}">
      <dgm:prSet/>
      <dgm:spPr/>
      <dgm:t>
        <a:bodyPr/>
        <a:lstStyle/>
        <a:p>
          <a:endParaRPr lang="en-US"/>
        </a:p>
      </dgm:t>
    </dgm:pt>
    <dgm:pt modelId="{C054A0EF-2EDE-4939-A407-73A619BE0C55}">
      <dgm:prSet/>
      <dgm:spPr/>
      <dgm:t>
        <a:bodyPr/>
        <a:lstStyle/>
        <a:p>
          <a:r>
            <a:rPr lang="da-DK" b="1" dirty="0"/>
            <a:t>Vil oplyse, </a:t>
          </a:r>
          <a:r>
            <a:rPr lang="da-DK" b="1" dirty="0" err="1"/>
            <a:t>vidensformidle</a:t>
          </a:r>
          <a:r>
            <a:rPr lang="da-DK" b="1" dirty="0"/>
            <a:t> og informere</a:t>
          </a:r>
          <a:endParaRPr lang="en-US" dirty="0"/>
        </a:p>
      </dgm:t>
    </dgm:pt>
    <dgm:pt modelId="{A035C5B0-72BB-4C6D-8321-93C0062187A9}" type="parTrans" cxnId="{944D26A0-605E-4423-B2FA-5E37B34B71EB}">
      <dgm:prSet/>
      <dgm:spPr/>
      <dgm:t>
        <a:bodyPr/>
        <a:lstStyle/>
        <a:p>
          <a:endParaRPr lang="en-US"/>
        </a:p>
      </dgm:t>
    </dgm:pt>
    <dgm:pt modelId="{F801D72D-6729-466E-90A4-0F9F1E70435E}" type="sibTrans" cxnId="{944D26A0-605E-4423-B2FA-5E37B34B71EB}">
      <dgm:prSet/>
      <dgm:spPr/>
      <dgm:t>
        <a:bodyPr/>
        <a:lstStyle/>
        <a:p>
          <a:endParaRPr lang="en-US"/>
        </a:p>
      </dgm:t>
    </dgm:pt>
    <dgm:pt modelId="{38054A56-3FBE-4D54-8138-16952CBA2851}">
      <dgm:prSet/>
      <dgm:spPr/>
      <dgm:t>
        <a:bodyPr/>
        <a:lstStyle/>
        <a:p>
          <a:r>
            <a:rPr lang="da-DK" b="1"/>
            <a:t>Ofte kronologisk opbygning</a:t>
          </a:r>
          <a:endParaRPr lang="en-US"/>
        </a:p>
      </dgm:t>
    </dgm:pt>
    <dgm:pt modelId="{5637E110-3E3B-4392-A58B-ADA9B11D5342}" type="parTrans" cxnId="{4A08B31B-9D1F-4120-8934-39AD5759EFF0}">
      <dgm:prSet/>
      <dgm:spPr/>
      <dgm:t>
        <a:bodyPr/>
        <a:lstStyle/>
        <a:p>
          <a:endParaRPr lang="en-US"/>
        </a:p>
      </dgm:t>
    </dgm:pt>
    <dgm:pt modelId="{C6E955C7-6B22-485A-8843-77A9B99B7669}" type="sibTrans" cxnId="{4A08B31B-9D1F-4120-8934-39AD5759EFF0}">
      <dgm:prSet/>
      <dgm:spPr/>
      <dgm:t>
        <a:bodyPr/>
        <a:lstStyle/>
        <a:p>
          <a:endParaRPr lang="en-US"/>
        </a:p>
      </dgm:t>
    </dgm:pt>
    <dgm:pt modelId="{8B5EB71C-C8EE-4987-828B-96741ADCDA0D}">
      <dgm:prSet/>
      <dgm:spPr/>
      <dgm:t>
        <a:bodyPr/>
        <a:lstStyle/>
        <a:p>
          <a:r>
            <a:rPr lang="da-DK" b="1"/>
            <a:t>Vil gerne være troværdig og overbevisende. </a:t>
          </a:r>
          <a:endParaRPr lang="en-US"/>
        </a:p>
      </dgm:t>
    </dgm:pt>
    <dgm:pt modelId="{3FBD778D-11DE-4FA3-BC72-BD98473B4F9E}" type="parTrans" cxnId="{3B124770-0D01-4019-98DF-9C91AC78B993}">
      <dgm:prSet/>
      <dgm:spPr/>
      <dgm:t>
        <a:bodyPr/>
        <a:lstStyle/>
        <a:p>
          <a:endParaRPr lang="en-US"/>
        </a:p>
      </dgm:t>
    </dgm:pt>
    <dgm:pt modelId="{3E0CEA1E-D6D4-42FC-A106-88766EB5B063}" type="sibTrans" cxnId="{3B124770-0D01-4019-98DF-9C91AC78B993}">
      <dgm:prSet/>
      <dgm:spPr/>
      <dgm:t>
        <a:bodyPr/>
        <a:lstStyle/>
        <a:p>
          <a:endParaRPr lang="en-US"/>
        </a:p>
      </dgm:t>
    </dgm:pt>
    <dgm:pt modelId="{98A72454-2EC1-436D-968C-49F1258F353D}">
      <dgm:prSet/>
      <dgm:spPr/>
      <dgm:t>
        <a:bodyPr/>
        <a:lstStyle/>
        <a:p>
          <a:r>
            <a:rPr lang="da-DK" b="1"/>
            <a:t>Har sagen i centrum. Undersøger grundigt og i dybden samt bygger på research.</a:t>
          </a:r>
          <a:endParaRPr lang="en-US"/>
        </a:p>
      </dgm:t>
    </dgm:pt>
    <dgm:pt modelId="{3861E56F-9B8C-45B8-86B6-9373D8361290}" type="parTrans" cxnId="{F9757C84-9D6E-455E-8E5B-4933476F6583}">
      <dgm:prSet/>
      <dgm:spPr/>
      <dgm:t>
        <a:bodyPr/>
        <a:lstStyle/>
        <a:p>
          <a:endParaRPr lang="en-US"/>
        </a:p>
      </dgm:t>
    </dgm:pt>
    <dgm:pt modelId="{2CAF8603-6F7C-4020-A8D0-57C213527D76}" type="sibTrans" cxnId="{F9757C84-9D6E-455E-8E5B-4933476F6583}">
      <dgm:prSet/>
      <dgm:spPr/>
      <dgm:t>
        <a:bodyPr/>
        <a:lstStyle/>
        <a:p>
          <a:endParaRPr lang="en-US"/>
        </a:p>
      </dgm:t>
    </dgm:pt>
    <dgm:pt modelId="{0F4D3D4F-E550-4C40-B0E0-85F2653AF938}">
      <dgm:prSet/>
      <dgm:spPr/>
      <dgm:t>
        <a:bodyPr/>
        <a:lstStyle/>
        <a:p>
          <a:r>
            <a:rPr lang="da-DK" b="1"/>
            <a:t>Bruger mange interviews til at belyse sagen.</a:t>
          </a:r>
          <a:endParaRPr lang="en-US"/>
        </a:p>
      </dgm:t>
    </dgm:pt>
    <dgm:pt modelId="{CBFDAE37-894C-489A-B323-875DA0179CEB}" type="parTrans" cxnId="{5F1B98F9-D830-42FC-98BD-2BC0CA84DC17}">
      <dgm:prSet/>
      <dgm:spPr/>
      <dgm:t>
        <a:bodyPr/>
        <a:lstStyle/>
        <a:p>
          <a:endParaRPr lang="en-US"/>
        </a:p>
      </dgm:t>
    </dgm:pt>
    <dgm:pt modelId="{98D96456-3932-4550-A23F-74F33D348AB4}" type="sibTrans" cxnId="{5F1B98F9-D830-42FC-98BD-2BC0CA84DC17}">
      <dgm:prSet/>
      <dgm:spPr/>
      <dgm:t>
        <a:bodyPr/>
        <a:lstStyle/>
        <a:p>
          <a:endParaRPr lang="en-US"/>
        </a:p>
      </dgm:t>
    </dgm:pt>
    <dgm:pt modelId="{F255483C-C2E2-4A39-93B0-3CB5F48279D6}">
      <dgm:prSet/>
      <dgm:spPr/>
      <dgm:t>
        <a:bodyPr/>
        <a:lstStyle/>
        <a:p>
          <a:r>
            <a:rPr lang="da-DK" b="1"/>
            <a:t>Ekspertinterviews med eksperter på området</a:t>
          </a:r>
          <a:endParaRPr lang="en-US"/>
        </a:p>
      </dgm:t>
    </dgm:pt>
    <dgm:pt modelId="{28D1AE52-FAA6-484A-A577-DFE5125EA999}" type="parTrans" cxnId="{09AF3A7A-9066-45A8-9D67-2D113AD58B1F}">
      <dgm:prSet/>
      <dgm:spPr/>
      <dgm:t>
        <a:bodyPr/>
        <a:lstStyle/>
        <a:p>
          <a:endParaRPr lang="en-US"/>
        </a:p>
      </dgm:t>
    </dgm:pt>
    <dgm:pt modelId="{730EC623-03A5-48F0-9120-ED5B94BC91D8}" type="sibTrans" cxnId="{09AF3A7A-9066-45A8-9D67-2D113AD58B1F}">
      <dgm:prSet/>
      <dgm:spPr/>
      <dgm:t>
        <a:bodyPr/>
        <a:lstStyle/>
        <a:p>
          <a:endParaRPr lang="en-US"/>
        </a:p>
      </dgm:t>
    </dgm:pt>
    <dgm:pt modelId="{3007C966-2969-4E4D-8810-A200F8C480DF}">
      <dgm:prSet/>
      <dgm:spPr/>
      <dgm:t>
        <a:bodyPr/>
        <a:lstStyle/>
        <a:p>
          <a:r>
            <a:rPr lang="da-DK" b="1"/>
            <a:t>Erfaringsinterviews, der giver den menneskelige vinkel på sagen (fx offeret eller vidnet)</a:t>
          </a:r>
          <a:endParaRPr lang="en-US"/>
        </a:p>
      </dgm:t>
    </dgm:pt>
    <dgm:pt modelId="{9C44AEC7-E8F8-4644-8A79-FA176991D747}" type="parTrans" cxnId="{87C49830-58A0-4EA9-A755-CEB6DD1034B8}">
      <dgm:prSet/>
      <dgm:spPr/>
      <dgm:t>
        <a:bodyPr/>
        <a:lstStyle/>
        <a:p>
          <a:endParaRPr lang="en-US"/>
        </a:p>
      </dgm:t>
    </dgm:pt>
    <dgm:pt modelId="{F2096DC8-15A4-4884-A081-12985AC822C6}" type="sibTrans" cxnId="{87C49830-58A0-4EA9-A755-CEB6DD1034B8}">
      <dgm:prSet/>
      <dgm:spPr/>
      <dgm:t>
        <a:bodyPr/>
        <a:lstStyle/>
        <a:p>
          <a:endParaRPr lang="en-US"/>
        </a:p>
      </dgm:t>
    </dgm:pt>
    <dgm:pt modelId="{4C0D9A36-79C4-4D7E-9427-FFCD1E378877}">
      <dgm:prSet/>
      <dgm:spPr/>
      <dgm:t>
        <a:bodyPr/>
        <a:lstStyle/>
        <a:p>
          <a:r>
            <a:rPr lang="da-DK" b="1"/>
            <a:t>Konfrontationsinterviews, når intervieweren konfronterer skurken</a:t>
          </a:r>
          <a:endParaRPr lang="en-US"/>
        </a:p>
      </dgm:t>
    </dgm:pt>
    <dgm:pt modelId="{3392E54B-E278-4810-A672-3BEC557DA726}" type="parTrans" cxnId="{B84B510A-63C8-4C2F-A434-4AAAC2F89334}">
      <dgm:prSet/>
      <dgm:spPr/>
      <dgm:t>
        <a:bodyPr/>
        <a:lstStyle/>
        <a:p>
          <a:endParaRPr lang="en-US"/>
        </a:p>
      </dgm:t>
    </dgm:pt>
    <dgm:pt modelId="{B55FEF46-68C7-409A-A76B-456D7EEDF404}" type="sibTrans" cxnId="{B84B510A-63C8-4C2F-A434-4AAAC2F89334}">
      <dgm:prSet/>
      <dgm:spPr/>
      <dgm:t>
        <a:bodyPr/>
        <a:lstStyle/>
        <a:p>
          <a:endParaRPr lang="en-US"/>
        </a:p>
      </dgm:t>
    </dgm:pt>
    <dgm:pt modelId="{36A94542-57C1-45DA-BFE1-E57AABA0F5D4}">
      <dgm:prSet/>
      <dgm:spPr/>
      <dgm:t>
        <a:bodyPr/>
        <a:lstStyle/>
        <a:p>
          <a:r>
            <a:rPr lang="da-DK" b="1"/>
            <a:t>Partsinterview, der viser fx to forskellige parters holdninger til en given sag. </a:t>
          </a:r>
          <a:endParaRPr lang="en-US"/>
        </a:p>
      </dgm:t>
    </dgm:pt>
    <dgm:pt modelId="{D3C530A3-5404-4E81-AC44-B3F071677B49}" type="parTrans" cxnId="{53343FDE-82F1-4867-B679-95C59B83D1A2}">
      <dgm:prSet/>
      <dgm:spPr/>
      <dgm:t>
        <a:bodyPr/>
        <a:lstStyle/>
        <a:p>
          <a:endParaRPr lang="en-US"/>
        </a:p>
      </dgm:t>
    </dgm:pt>
    <dgm:pt modelId="{DD8C0084-4DCE-4539-9C51-3E100E0099D7}" type="sibTrans" cxnId="{53343FDE-82F1-4867-B679-95C59B83D1A2}">
      <dgm:prSet/>
      <dgm:spPr/>
      <dgm:t>
        <a:bodyPr/>
        <a:lstStyle/>
        <a:p>
          <a:endParaRPr lang="en-US"/>
        </a:p>
      </dgm:t>
    </dgm:pt>
    <dgm:pt modelId="{3F34E94C-7151-4501-B5B2-CAF85745EB52}">
      <dgm:prSet/>
      <dgm:spPr/>
      <dgm:t>
        <a:bodyPr/>
        <a:lstStyle/>
        <a:p>
          <a:r>
            <a:rPr lang="da-DK" b="1" dirty="0"/>
            <a:t>Bruger autenticitetsmarkører og filmiske virkemidler som fx forklarende grafik (fx tabeller, landkort, tegninger), arkivmateriale (gamle billeder, avisudklip, klip fra gamle nyhedsindslag), stemningsskabende og dramatisk underlægningsmusik, rekonstruktioner/ iscenesættelse og skjult kamera.</a:t>
          </a:r>
          <a:endParaRPr lang="en-US" dirty="0"/>
        </a:p>
      </dgm:t>
    </dgm:pt>
    <dgm:pt modelId="{412C687E-ECD4-489D-9AC1-5C513322C0D8}" type="parTrans" cxnId="{315125F6-D28B-4CED-8E97-5B184523191B}">
      <dgm:prSet/>
      <dgm:spPr/>
      <dgm:t>
        <a:bodyPr/>
        <a:lstStyle/>
        <a:p>
          <a:endParaRPr lang="en-US"/>
        </a:p>
      </dgm:t>
    </dgm:pt>
    <dgm:pt modelId="{1B6D5ADB-F351-47A4-BC6D-D08A98D1A6A0}" type="sibTrans" cxnId="{315125F6-D28B-4CED-8E97-5B184523191B}">
      <dgm:prSet/>
      <dgm:spPr/>
      <dgm:t>
        <a:bodyPr/>
        <a:lstStyle/>
        <a:p>
          <a:endParaRPr lang="en-US"/>
        </a:p>
      </dgm:t>
    </dgm:pt>
    <dgm:pt modelId="{C341E592-1CFA-6D4D-9106-CF14D4D86FF5}" type="pres">
      <dgm:prSet presAssocID="{D192CA0F-89F4-445E-87B0-EF0C82C61CA3}" presName="diagram" presStyleCnt="0">
        <dgm:presLayoutVars>
          <dgm:dir/>
          <dgm:resizeHandles val="exact"/>
        </dgm:presLayoutVars>
      </dgm:prSet>
      <dgm:spPr/>
    </dgm:pt>
    <dgm:pt modelId="{D2B75619-08C2-A04B-96C4-D91E902A46C6}" type="pres">
      <dgm:prSet presAssocID="{9DCC52B4-0859-4E78-B0AE-C87A816CB790}" presName="node" presStyleLbl="node1" presStyleIdx="0" presStyleCnt="12" custScaleX="100138" custScaleY="100085">
        <dgm:presLayoutVars>
          <dgm:bulletEnabled val="1"/>
        </dgm:presLayoutVars>
      </dgm:prSet>
      <dgm:spPr/>
    </dgm:pt>
    <dgm:pt modelId="{B777E6A9-FAFA-F842-A657-BF0FB878CDDE}" type="pres">
      <dgm:prSet presAssocID="{338E70A2-D4C2-4CF5-B53C-7C1862F92AF1}" presName="sibTrans" presStyleCnt="0"/>
      <dgm:spPr/>
    </dgm:pt>
    <dgm:pt modelId="{8630F87E-0285-DD47-9477-D7FCCC397491}" type="pres">
      <dgm:prSet presAssocID="{6FFFB96C-16EF-412C-97D7-363DB4226AD3}" presName="node" presStyleLbl="node1" presStyleIdx="1" presStyleCnt="12">
        <dgm:presLayoutVars>
          <dgm:bulletEnabled val="1"/>
        </dgm:presLayoutVars>
      </dgm:prSet>
      <dgm:spPr/>
    </dgm:pt>
    <dgm:pt modelId="{EDD2720B-FC9E-3446-8B5B-7693227D72BA}" type="pres">
      <dgm:prSet presAssocID="{C53CD5BB-D011-45CA-ACAF-45AAAEAEBA78}" presName="sibTrans" presStyleCnt="0"/>
      <dgm:spPr/>
    </dgm:pt>
    <dgm:pt modelId="{C49D89F4-A841-1743-9E46-8603CEFC36AA}" type="pres">
      <dgm:prSet presAssocID="{C054A0EF-2EDE-4939-A407-73A619BE0C55}" presName="node" presStyleLbl="node1" presStyleIdx="2" presStyleCnt="12">
        <dgm:presLayoutVars>
          <dgm:bulletEnabled val="1"/>
        </dgm:presLayoutVars>
      </dgm:prSet>
      <dgm:spPr/>
    </dgm:pt>
    <dgm:pt modelId="{14794EF4-DA4E-7048-BDEF-D0AC42029E93}" type="pres">
      <dgm:prSet presAssocID="{F801D72D-6729-466E-90A4-0F9F1E70435E}" presName="sibTrans" presStyleCnt="0"/>
      <dgm:spPr/>
    </dgm:pt>
    <dgm:pt modelId="{2E28CF07-E557-C64F-801D-1468CEAE1876}" type="pres">
      <dgm:prSet presAssocID="{38054A56-3FBE-4D54-8138-16952CBA2851}" presName="node" presStyleLbl="node1" presStyleIdx="3" presStyleCnt="12">
        <dgm:presLayoutVars>
          <dgm:bulletEnabled val="1"/>
        </dgm:presLayoutVars>
      </dgm:prSet>
      <dgm:spPr/>
    </dgm:pt>
    <dgm:pt modelId="{25ECE622-AFF8-C842-AAE6-E7E138EC7B88}" type="pres">
      <dgm:prSet presAssocID="{C6E955C7-6B22-485A-8843-77A9B99B7669}" presName="sibTrans" presStyleCnt="0"/>
      <dgm:spPr/>
    </dgm:pt>
    <dgm:pt modelId="{21D1ED50-8246-8B4D-AC19-28944D0D6DB9}" type="pres">
      <dgm:prSet presAssocID="{8B5EB71C-C8EE-4987-828B-96741ADCDA0D}" presName="node" presStyleLbl="node1" presStyleIdx="4" presStyleCnt="12">
        <dgm:presLayoutVars>
          <dgm:bulletEnabled val="1"/>
        </dgm:presLayoutVars>
      </dgm:prSet>
      <dgm:spPr/>
    </dgm:pt>
    <dgm:pt modelId="{A36775D1-EB5F-1C48-8A75-235B21C83DB8}" type="pres">
      <dgm:prSet presAssocID="{3E0CEA1E-D6D4-42FC-A106-88766EB5B063}" presName="sibTrans" presStyleCnt="0"/>
      <dgm:spPr/>
    </dgm:pt>
    <dgm:pt modelId="{F9BA9928-A15F-D147-A7FA-5848B2D77E1F}" type="pres">
      <dgm:prSet presAssocID="{98A72454-2EC1-436D-968C-49F1258F353D}" presName="node" presStyleLbl="node1" presStyleIdx="5" presStyleCnt="12">
        <dgm:presLayoutVars>
          <dgm:bulletEnabled val="1"/>
        </dgm:presLayoutVars>
      </dgm:prSet>
      <dgm:spPr/>
    </dgm:pt>
    <dgm:pt modelId="{E911CC07-546A-A448-93C0-025144F0247A}" type="pres">
      <dgm:prSet presAssocID="{2CAF8603-6F7C-4020-A8D0-57C213527D76}" presName="sibTrans" presStyleCnt="0"/>
      <dgm:spPr/>
    </dgm:pt>
    <dgm:pt modelId="{AA3DA609-8BD9-224E-8322-630A3DE989AC}" type="pres">
      <dgm:prSet presAssocID="{0F4D3D4F-E550-4C40-B0E0-85F2653AF938}" presName="node" presStyleLbl="node1" presStyleIdx="6" presStyleCnt="12">
        <dgm:presLayoutVars>
          <dgm:bulletEnabled val="1"/>
        </dgm:presLayoutVars>
      </dgm:prSet>
      <dgm:spPr/>
    </dgm:pt>
    <dgm:pt modelId="{4E205505-8E30-934C-B6A9-034DEAA44DE5}" type="pres">
      <dgm:prSet presAssocID="{98D96456-3932-4550-A23F-74F33D348AB4}" presName="sibTrans" presStyleCnt="0"/>
      <dgm:spPr/>
    </dgm:pt>
    <dgm:pt modelId="{40D61EE4-6792-9144-AF99-134B77A4AC64}" type="pres">
      <dgm:prSet presAssocID="{F255483C-C2E2-4A39-93B0-3CB5F48279D6}" presName="node" presStyleLbl="node1" presStyleIdx="7" presStyleCnt="12">
        <dgm:presLayoutVars>
          <dgm:bulletEnabled val="1"/>
        </dgm:presLayoutVars>
      </dgm:prSet>
      <dgm:spPr/>
    </dgm:pt>
    <dgm:pt modelId="{57ED9724-F218-2F4B-B78E-21C6688765DD}" type="pres">
      <dgm:prSet presAssocID="{730EC623-03A5-48F0-9120-ED5B94BC91D8}" presName="sibTrans" presStyleCnt="0"/>
      <dgm:spPr/>
    </dgm:pt>
    <dgm:pt modelId="{23357FA7-9B80-7149-89D1-6A89DDE93875}" type="pres">
      <dgm:prSet presAssocID="{3007C966-2969-4E4D-8810-A200F8C480DF}" presName="node" presStyleLbl="node1" presStyleIdx="8" presStyleCnt="12">
        <dgm:presLayoutVars>
          <dgm:bulletEnabled val="1"/>
        </dgm:presLayoutVars>
      </dgm:prSet>
      <dgm:spPr/>
    </dgm:pt>
    <dgm:pt modelId="{6065EF0C-FB51-2947-9F56-99933CC5FBFC}" type="pres">
      <dgm:prSet presAssocID="{F2096DC8-15A4-4884-A081-12985AC822C6}" presName="sibTrans" presStyleCnt="0"/>
      <dgm:spPr/>
    </dgm:pt>
    <dgm:pt modelId="{16767F45-4701-CD43-A9D8-6950276429C7}" type="pres">
      <dgm:prSet presAssocID="{4C0D9A36-79C4-4D7E-9427-FFCD1E378877}" presName="node" presStyleLbl="node1" presStyleIdx="9" presStyleCnt="12">
        <dgm:presLayoutVars>
          <dgm:bulletEnabled val="1"/>
        </dgm:presLayoutVars>
      </dgm:prSet>
      <dgm:spPr/>
    </dgm:pt>
    <dgm:pt modelId="{23639DE0-83BA-F949-BA2F-78F7B7C97FE0}" type="pres">
      <dgm:prSet presAssocID="{B55FEF46-68C7-409A-A76B-456D7EEDF404}" presName="sibTrans" presStyleCnt="0"/>
      <dgm:spPr/>
    </dgm:pt>
    <dgm:pt modelId="{3308F80B-36FA-A943-8D4F-5BF947F747A8}" type="pres">
      <dgm:prSet presAssocID="{36A94542-57C1-45DA-BFE1-E57AABA0F5D4}" presName="node" presStyleLbl="node1" presStyleIdx="10" presStyleCnt="12">
        <dgm:presLayoutVars>
          <dgm:bulletEnabled val="1"/>
        </dgm:presLayoutVars>
      </dgm:prSet>
      <dgm:spPr/>
    </dgm:pt>
    <dgm:pt modelId="{4A69DC83-5158-6D46-B2B7-27619918F639}" type="pres">
      <dgm:prSet presAssocID="{DD8C0084-4DCE-4539-9C51-3E100E0099D7}" presName="sibTrans" presStyleCnt="0"/>
      <dgm:spPr/>
    </dgm:pt>
    <dgm:pt modelId="{3C9AA483-FBFF-8543-B01D-74567E369641}" type="pres">
      <dgm:prSet presAssocID="{3F34E94C-7151-4501-B5B2-CAF85745EB52}" presName="node" presStyleLbl="node1" presStyleIdx="11" presStyleCnt="12">
        <dgm:presLayoutVars>
          <dgm:bulletEnabled val="1"/>
        </dgm:presLayoutVars>
      </dgm:prSet>
      <dgm:spPr/>
    </dgm:pt>
  </dgm:ptLst>
  <dgm:cxnLst>
    <dgm:cxn modelId="{B84B510A-63C8-4C2F-A434-4AAAC2F89334}" srcId="{D192CA0F-89F4-445E-87B0-EF0C82C61CA3}" destId="{4C0D9A36-79C4-4D7E-9427-FFCD1E378877}" srcOrd="9" destOrd="0" parTransId="{3392E54B-E278-4810-A672-3BEC557DA726}" sibTransId="{B55FEF46-68C7-409A-A76B-456D7EEDF404}"/>
    <dgm:cxn modelId="{2D485A15-1219-E24A-AAD1-DD10E0BF9027}" type="presOf" srcId="{36A94542-57C1-45DA-BFE1-E57AABA0F5D4}" destId="{3308F80B-36FA-A943-8D4F-5BF947F747A8}" srcOrd="0" destOrd="0" presId="urn:microsoft.com/office/officeart/2005/8/layout/default"/>
    <dgm:cxn modelId="{25762316-835E-B144-9840-D81D707C748F}" type="presOf" srcId="{0F4D3D4F-E550-4C40-B0E0-85F2653AF938}" destId="{AA3DA609-8BD9-224E-8322-630A3DE989AC}" srcOrd="0" destOrd="0" presId="urn:microsoft.com/office/officeart/2005/8/layout/default"/>
    <dgm:cxn modelId="{4A08B31B-9D1F-4120-8934-39AD5759EFF0}" srcId="{D192CA0F-89F4-445E-87B0-EF0C82C61CA3}" destId="{38054A56-3FBE-4D54-8138-16952CBA2851}" srcOrd="3" destOrd="0" parTransId="{5637E110-3E3B-4392-A58B-ADA9B11D5342}" sibTransId="{C6E955C7-6B22-485A-8843-77A9B99B7669}"/>
    <dgm:cxn modelId="{762B6925-68BA-3C43-B8B9-B1B8DC79AE4F}" type="presOf" srcId="{38054A56-3FBE-4D54-8138-16952CBA2851}" destId="{2E28CF07-E557-C64F-801D-1468CEAE1876}" srcOrd="0" destOrd="0" presId="urn:microsoft.com/office/officeart/2005/8/layout/default"/>
    <dgm:cxn modelId="{6B19442A-A25D-4E7D-850D-0C6F09AE109F}" srcId="{D192CA0F-89F4-445E-87B0-EF0C82C61CA3}" destId="{9DCC52B4-0859-4E78-B0AE-C87A816CB790}" srcOrd="0" destOrd="0" parTransId="{A420134D-7A58-4919-BA0E-277531F55D3D}" sibTransId="{338E70A2-D4C2-4CF5-B53C-7C1862F92AF1}"/>
    <dgm:cxn modelId="{87C49830-58A0-4EA9-A755-CEB6DD1034B8}" srcId="{D192CA0F-89F4-445E-87B0-EF0C82C61CA3}" destId="{3007C966-2969-4E4D-8810-A200F8C480DF}" srcOrd="8" destOrd="0" parTransId="{9C44AEC7-E8F8-4644-8A79-FA176991D747}" sibTransId="{F2096DC8-15A4-4884-A081-12985AC822C6}"/>
    <dgm:cxn modelId="{198A3E32-F3A5-1743-964A-4343EC9F9515}" type="presOf" srcId="{3007C966-2969-4E4D-8810-A200F8C480DF}" destId="{23357FA7-9B80-7149-89D1-6A89DDE93875}" srcOrd="0" destOrd="0" presId="urn:microsoft.com/office/officeart/2005/8/layout/default"/>
    <dgm:cxn modelId="{02538D47-5A42-0942-B05B-E610846BB151}" type="presOf" srcId="{C054A0EF-2EDE-4939-A407-73A619BE0C55}" destId="{C49D89F4-A841-1743-9E46-8603CEFC36AA}" srcOrd="0" destOrd="0" presId="urn:microsoft.com/office/officeart/2005/8/layout/default"/>
    <dgm:cxn modelId="{70858753-A183-AD47-AA1B-489DAD9FB8B8}" type="presOf" srcId="{8B5EB71C-C8EE-4987-828B-96741ADCDA0D}" destId="{21D1ED50-8246-8B4D-AC19-28944D0D6DB9}" srcOrd="0" destOrd="0" presId="urn:microsoft.com/office/officeart/2005/8/layout/default"/>
    <dgm:cxn modelId="{872A9867-CE1E-BA49-92A0-833D8260530A}" type="presOf" srcId="{9DCC52B4-0859-4E78-B0AE-C87A816CB790}" destId="{D2B75619-08C2-A04B-96C4-D91E902A46C6}" srcOrd="0" destOrd="0" presId="urn:microsoft.com/office/officeart/2005/8/layout/default"/>
    <dgm:cxn modelId="{3B124770-0D01-4019-98DF-9C91AC78B993}" srcId="{D192CA0F-89F4-445E-87B0-EF0C82C61CA3}" destId="{8B5EB71C-C8EE-4987-828B-96741ADCDA0D}" srcOrd="4" destOrd="0" parTransId="{3FBD778D-11DE-4FA3-BC72-BD98473B4F9E}" sibTransId="{3E0CEA1E-D6D4-42FC-A106-88766EB5B063}"/>
    <dgm:cxn modelId="{5335EB77-C14A-E845-BB7C-0AC2BF2B891F}" type="presOf" srcId="{F255483C-C2E2-4A39-93B0-3CB5F48279D6}" destId="{40D61EE4-6792-9144-AF99-134B77A4AC64}" srcOrd="0" destOrd="0" presId="urn:microsoft.com/office/officeart/2005/8/layout/default"/>
    <dgm:cxn modelId="{09AF3A7A-9066-45A8-9D67-2D113AD58B1F}" srcId="{D192CA0F-89F4-445E-87B0-EF0C82C61CA3}" destId="{F255483C-C2E2-4A39-93B0-3CB5F48279D6}" srcOrd="7" destOrd="0" parTransId="{28D1AE52-FAA6-484A-A577-DFE5125EA999}" sibTransId="{730EC623-03A5-48F0-9120-ED5B94BC91D8}"/>
    <dgm:cxn modelId="{F9757C84-9D6E-455E-8E5B-4933476F6583}" srcId="{D192CA0F-89F4-445E-87B0-EF0C82C61CA3}" destId="{98A72454-2EC1-436D-968C-49F1258F353D}" srcOrd="5" destOrd="0" parTransId="{3861E56F-9B8C-45B8-86B6-9373D8361290}" sibTransId="{2CAF8603-6F7C-4020-A8D0-57C213527D76}"/>
    <dgm:cxn modelId="{944D26A0-605E-4423-B2FA-5E37B34B71EB}" srcId="{D192CA0F-89F4-445E-87B0-EF0C82C61CA3}" destId="{C054A0EF-2EDE-4939-A407-73A619BE0C55}" srcOrd="2" destOrd="0" parTransId="{A035C5B0-72BB-4C6D-8321-93C0062187A9}" sibTransId="{F801D72D-6729-466E-90A4-0F9F1E70435E}"/>
    <dgm:cxn modelId="{99CE85A3-861E-3F40-A067-89A8AE950C9A}" type="presOf" srcId="{D192CA0F-89F4-445E-87B0-EF0C82C61CA3}" destId="{C341E592-1CFA-6D4D-9106-CF14D4D86FF5}" srcOrd="0" destOrd="0" presId="urn:microsoft.com/office/officeart/2005/8/layout/default"/>
    <dgm:cxn modelId="{A0190BA8-65F9-1C47-B530-7FF97D3B2BAE}" type="presOf" srcId="{3F34E94C-7151-4501-B5B2-CAF85745EB52}" destId="{3C9AA483-FBFF-8543-B01D-74567E369641}" srcOrd="0" destOrd="0" presId="urn:microsoft.com/office/officeart/2005/8/layout/default"/>
    <dgm:cxn modelId="{EEA198D2-2236-C54D-9062-0C99AEA572BB}" type="presOf" srcId="{4C0D9A36-79C4-4D7E-9427-FFCD1E378877}" destId="{16767F45-4701-CD43-A9D8-6950276429C7}" srcOrd="0" destOrd="0" presId="urn:microsoft.com/office/officeart/2005/8/layout/default"/>
    <dgm:cxn modelId="{53343FDE-82F1-4867-B679-95C59B83D1A2}" srcId="{D192CA0F-89F4-445E-87B0-EF0C82C61CA3}" destId="{36A94542-57C1-45DA-BFE1-E57AABA0F5D4}" srcOrd="10" destOrd="0" parTransId="{D3C530A3-5404-4E81-AC44-B3F071677B49}" sibTransId="{DD8C0084-4DCE-4539-9C51-3E100E0099D7}"/>
    <dgm:cxn modelId="{4AA855E8-1EFE-8547-9C81-BDE1A6778EAC}" type="presOf" srcId="{6FFFB96C-16EF-412C-97D7-363DB4226AD3}" destId="{8630F87E-0285-DD47-9477-D7FCCC397491}" srcOrd="0" destOrd="0" presId="urn:microsoft.com/office/officeart/2005/8/layout/default"/>
    <dgm:cxn modelId="{1BD76CEA-DC3D-4647-A079-577E2EAD102A}" type="presOf" srcId="{98A72454-2EC1-436D-968C-49F1258F353D}" destId="{F9BA9928-A15F-D147-A7FA-5848B2D77E1F}" srcOrd="0" destOrd="0" presId="urn:microsoft.com/office/officeart/2005/8/layout/default"/>
    <dgm:cxn modelId="{315125F6-D28B-4CED-8E97-5B184523191B}" srcId="{D192CA0F-89F4-445E-87B0-EF0C82C61CA3}" destId="{3F34E94C-7151-4501-B5B2-CAF85745EB52}" srcOrd="11" destOrd="0" parTransId="{412C687E-ECD4-489D-9AC1-5C513322C0D8}" sibTransId="{1B6D5ADB-F351-47A4-BC6D-D08A98D1A6A0}"/>
    <dgm:cxn modelId="{DD2642F6-E35F-4C91-8933-E37E18CC6D2D}" srcId="{D192CA0F-89F4-445E-87B0-EF0C82C61CA3}" destId="{6FFFB96C-16EF-412C-97D7-363DB4226AD3}" srcOrd="1" destOrd="0" parTransId="{7B01F82E-5BD9-4E00-8AD4-7DB08EB3055C}" sibTransId="{C53CD5BB-D011-45CA-ACAF-45AAAEAEBA78}"/>
    <dgm:cxn modelId="{5F1B98F9-D830-42FC-98BD-2BC0CA84DC17}" srcId="{D192CA0F-89F4-445E-87B0-EF0C82C61CA3}" destId="{0F4D3D4F-E550-4C40-B0E0-85F2653AF938}" srcOrd="6" destOrd="0" parTransId="{CBFDAE37-894C-489A-B323-875DA0179CEB}" sibTransId="{98D96456-3932-4550-A23F-74F33D348AB4}"/>
    <dgm:cxn modelId="{CAE4235C-9A77-F14C-9B85-A9B18D679B67}" type="presParOf" srcId="{C341E592-1CFA-6D4D-9106-CF14D4D86FF5}" destId="{D2B75619-08C2-A04B-96C4-D91E902A46C6}" srcOrd="0" destOrd="0" presId="urn:microsoft.com/office/officeart/2005/8/layout/default"/>
    <dgm:cxn modelId="{09DD503D-BC56-4446-8348-B523B98CFC03}" type="presParOf" srcId="{C341E592-1CFA-6D4D-9106-CF14D4D86FF5}" destId="{B777E6A9-FAFA-F842-A657-BF0FB878CDDE}" srcOrd="1" destOrd="0" presId="urn:microsoft.com/office/officeart/2005/8/layout/default"/>
    <dgm:cxn modelId="{4B073685-C9D3-D94F-A8FD-D4854C22FD63}" type="presParOf" srcId="{C341E592-1CFA-6D4D-9106-CF14D4D86FF5}" destId="{8630F87E-0285-DD47-9477-D7FCCC397491}" srcOrd="2" destOrd="0" presId="urn:microsoft.com/office/officeart/2005/8/layout/default"/>
    <dgm:cxn modelId="{EB3B0AF0-814A-AC47-9D3A-20B4B15B5CAA}" type="presParOf" srcId="{C341E592-1CFA-6D4D-9106-CF14D4D86FF5}" destId="{EDD2720B-FC9E-3446-8B5B-7693227D72BA}" srcOrd="3" destOrd="0" presId="urn:microsoft.com/office/officeart/2005/8/layout/default"/>
    <dgm:cxn modelId="{F89D4520-9858-574A-935E-BAFE0DD64124}" type="presParOf" srcId="{C341E592-1CFA-6D4D-9106-CF14D4D86FF5}" destId="{C49D89F4-A841-1743-9E46-8603CEFC36AA}" srcOrd="4" destOrd="0" presId="urn:microsoft.com/office/officeart/2005/8/layout/default"/>
    <dgm:cxn modelId="{7B3D1F20-B3F5-E440-88A7-47D0F46BCCDC}" type="presParOf" srcId="{C341E592-1CFA-6D4D-9106-CF14D4D86FF5}" destId="{14794EF4-DA4E-7048-BDEF-D0AC42029E93}" srcOrd="5" destOrd="0" presId="urn:microsoft.com/office/officeart/2005/8/layout/default"/>
    <dgm:cxn modelId="{36211347-390C-6D4D-9871-0E4D58279A2E}" type="presParOf" srcId="{C341E592-1CFA-6D4D-9106-CF14D4D86FF5}" destId="{2E28CF07-E557-C64F-801D-1468CEAE1876}" srcOrd="6" destOrd="0" presId="urn:microsoft.com/office/officeart/2005/8/layout/default"/>
    <dgm:cxn modelId="{ABA174C6-43B8-F94A-9A65-BE4E481816D4}" type="presParOf" srcId="{C341E592-1CFA-6D4D-9106-CF14D4D86FF5}" destId="{25ECE622-AFF8-C842-AAE6-E7E138EC7B88}" srcOrd="7" destOrd="0" presId="urn:microsoft.com/office/officeart/2005/8/layout/default"/>
    <dgm:cxn modelId="{3B9DF795-8EF2-BF43-B4E5-A11E8985FE5D}" type="presParOf" srcId="{C341E592-1CFA-6D4D-9106-CF14D4D86FF5}" destId="{21D1ED50-8246-8B4D-AC19-28944D0D6DB9}" srcOrd="8" destOrd="0" presId="urn:microsoft.com/office/officeart/2005/8/layout/default"/>
    <dgm:cxn modelId="{B1E22BFB-DE3F-344F-8D86-DF2890E12A24}" type="presParOf" srcId="{C341E592-1CFA-6D4D-9106-CF14D4D86FF5}" destId="{A36775D1-EB5F-1C48-8A75-235B21C83DB8}" srcOrd="9" destOrd="0" presId="urn:microsoft.com/office/officeart/2005/8/layout/default"/>
    <dgm:cxn modelId="{B3AC3570-DBEF-E74A-88DC-EA1EBE0BE472}" type="presParOf" srcId="{C341E592-1CFA-6D4D-9106-CF14D4D86FF5}" destId="{F9BA9928-A15F-D147-A7FA-5848B2D77E1F}" srcOrd="10" destOrd="0" presId="urn:microsoft.com/office/officeart/2005/8/layout/default"/>
    <dgm:cxn modelId="{16554492-F691-1D42-B9E8-73A119BB1AE0}" type="presParOf" srcId="{C341E592-1CFA-6D4D-9106-CF14D4D86FF5}" destId="{E911CC07-546A-A448-93C0-025144F0247A}" srcOrd="11" destOrd="0" presId="urn:microsoft.com/office/officeart/2005/8/layout/default"/>
    <dgm:cxn modelId="{813A144B-4AF7-924E-9FC0-4E598131A345}" type="presParOf" srcId="{C341E592-1CFA-6D4D-9106-CF14D4D86FF5}" destId="{AA3DA609-8BD9-224E-8322-630A3DE989AC}" srcOrd="12" destOrd="0" presId="urn:microsoft.com/office/officeart/2005/8/layout/default"/>
    <dgm:cxn modelId="{58757A5F-6985-174F-8577-3067761245F7}" type="presParOf" srcId="{C341E592-1CFA-6D4D-9106-CF14D4D86FF5}" destId="{4E205505-8E30-934C-B6A9-034DEAA44DE5}" srcOrd="13" destOrd="0" presId="urn:microsoft.com/office/officeart/2005/8/layout/default"/>
    <dgm:cxn modelId="{B9B8422A-DDB3-9848-AFBF-B95CC3564E91}" type="presParOf" srcId="{C341E592-1CFA-6D4D-9106-CF14D4D86FF5}" destId="{40D61EE4-6792-9144-AF99-134B77A4AC64}" srcOrd="14" destOrd="0" presId="urn:microsoft.com/office/officeart/2005/8/layout/default"/>
    <dgm:cxn modelId="{6A5AA74B-4A86-ED45-83E7-07E416DE0D79}" type="presParOf" srcId="{C341E592-1CFA-6D4D-9106-CF14D4D86FF5}" destId="{57ED9724-F218-2F4B-B78E-21C6688765DD}" srcOrd="15" destOrd="0" presId="urn:microsoft.com/office/officeart/2005/8/layout/default"/>
    <dgm:cxn modelId="{0ED01B5B-9A20-424B-B40C-8156BA693AC8}" type="presParOf" srcId="{C341E592-1CFA-6D4D-9106-CF14D4D86FF5}" destId="{23357FA7-9B80-7149-89D1-6A89DDE93875}" srcOrd="16" destOrd="0" presId="urn:microsoft.com/office/officeart/2005/8/layout/default"/>
    <dgm:cxn modelId="{40E5AFF0-66B6-374E-BE5D-6C8D4EE8E13C}" type="presParOf" srcId="{C341E592-1CFA-6D4D-9106-CF14D4D86FF5}" destId="{6065EF0C-FB51-2947-9F56-99933CC5FBFC}" srcOrd="17" destOrd="0" presId="urn:microsoft.com/office/officeart/2005/8/layout/default"/>
    <dgm:cxn modelId="{DF2DDAA2-E673-FF46-8234-28E86A66A7F8}" type="presParOf" srcId="{C341E592-1CFA-6D4D-9106-CF14D4D86FF5}" destId="{16767F45-4701-CD43-A9D8-6950276429C7}" srcOrd="18" destOrd="0" presId="urn:microsoft.com/office/officeart/2005/8/layout/default"/>
    <dgm:cxn modelId="{798D811A-52D2-7E48-9866-45E75869CBC2}" type="presParOf" srcId="{C341E592-1CFA-6D4D-9106-CF14D4D86FF5}" destId="{23639DE0-83BA-F949-BA2F-78F7B7C97FE0}" srcOrd="19" destOrd="0" presId="urn:microsoft.com/office/officeart/2005/8/layout/default"/>
    <dgm:cxn modelId="{7589A751-6A4D-ED48-AC1C-668FAEAC1D50}" type="presParOf" srcId="{C341E592-1CFA-6D4D-9106-CF14D4D86FF5}" destId="{3308F80B-36FA-A943-8D4F-5BF947F747A8}" srcOrd="20" destOrd="0" presId="urn:microsoft.com/office/officeart/2005/8/layout/default"/>
    <dgm:cxn modelId="{6FFA7323-48C1-BB46-83E6-D155907CA81F}" type="presParOf" srcId="{C341E592-1CFA-6D4D-9106-CF14D4D86FF5}" destId="{4A69DC83-5158-6D46-B2B7-27619918F639}" srcOrd="21" destOrd="0" presId="urn:microsoft.com/office/officeart/2005/8/layout/default"/>
    <dgm:cxn modelId="{4FD38A48-68DF-094E-A329-467B41A47FDB}" type="presParOf" srcId="{C341E592-1CFA-6D4D-9106-CF14D4D86FF5}" destId="{3C9AA483-FBFF-8543-B01D-74567E369641}"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FA5545-160A-4751-B2B0-C0F68419B74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8D2CFC3-5824-4651-A704-0BDD3A5C54BB}">
      <dgm:prSet/>
      <dgm:spPr/>
      <dgm:t>
        <a:bodyPr/>
        <a:lstStyle/>
        <a:p>
          <a:r>
            <a:rPr lang="da-DK"/>
            <a:t>Dokumentaristen er synlig! Vi ofte både ser og hører ham/hende!</a:t>
          </a:r>
          <a:endParaRPr lang="en-US"/>
        </a:p>
      </dgm:t>
    </dgm:pt>
    <dgm:pt modelId="{DFF1A5FE-06D3-4652-B3CF-0C7828968BB7}" type="parTrans" cxnId="{2D2B5B4C-06AD-4522-93CA-B31B3DA65DB4}">
      <dgm:prSet/>
      <dgm:spPr/>
      <dgm:t>
        <a:bodyPr/>
        <a:lstStyle/>
        <a:p>
          <a:endParaRPr lang="en-US"/>
        </a:p>
      </dgm:t>
    </dgm:pt>
    <dgm:pt modelId="{AFF9912C-8C3F-4017-8572-F1EA13E7424B}" type="sibTrans" cxnId="{2D2B5B4C-06AD-4522-93CA-B31B3DA65DB4}">
      <dgm:prSet/>
      <dgm:spPr/>
      <dgm:t>
        <a:bodyPr/>
        <a:lstStyle/>
        <a:p>
          <a:endParaRPr lang="en-US"/>
        </a:p>
      </dgm:t>
    </dgm:pt>
    <dgm:pt modelId="{89F56FC3-2A57-40DE-BCB3-BEA511C6D567}">
      <dgm:prSet/>
      <dgm:spPr/>
      <dgm:t>
        <a:bodyPr/>
        <a:lstStyle/>
        <a:p>
          <a:r>
            <a:rPr lang="da-DK" i="1"/>
            <a:t>Voice over </a:t>
          </a:r>
          <a:r>
            <a:rPr lang="da-DK"/>
            <a:t>er som regel dokumentaristens stemme (eller lydbroer fra mange interviews og samtaler)</a:t>
          </a:r>
          <a:endParaRPr lang="en-US"/>
        </a:p>
      </dgm:t>
    </dgm:pt>
    <dgm:pt modelId="{B7AB79D9-FD59-4813-973B-87BC58E43C08}" type="parTrans" cxnId="{464B6979-A038-41EB-83E7-E26B88229FD9}">
      <dgm:prSet/>
      <dgm:spPr/>
      <dgm:t>
        <a:bodyPr/>
        <a:lstStyle/>
        <a:p>
          <a:endParaRPr lang="en-US"/>
        </a:p>
      </dgm:t>
    </dgm:pt>
    <dgm:pt modelId="{48C76242-93CD-4FC0-907A-0A3CECBE875B}" type="sibTrans" cxnId="{464B6979-A038-41EB-83E7-E26B88229FD9}">
      <dgm:prSet/>
      <dgm:spPr/>
      <dgm:t>
        <a:bodyPr/>
        <a:lstStyle/>
        <a:p>
          <a:endParaRPr lang="en-US"/>
        </a:p>
      </dgm:t>
    </dgm:pt>
    <dgm:pt modelId="{DB78C935-A38B-4A92-8A22-AADD0EC7DB8E}">
      <dgm:prSet/>
      <dgm:spPr/>
      <dgm:t>
        <a:bodyPr/>
        <a:lstStyle/>
        <a:p>
          <a:r>
            <a:rPr lang="da-DK" dirty="0"/>
            <a:t>Dokumentaristen har et klart ærinde: han søger eller udforsker et emne eller et miljø, og han er selv meget aktiv og deltagende i processen. (=”Fluen i suppen”)</a:t>
          </a:r>
          <a:endParaRPr lang="en-US" dirty="0"/>
        </a:p>
      </dgm:t>
    </dgm:pt>
    <dgm:pt modelId="{9B3A2706-58A7-4207-9B1E-D8854AAF020B}" type="parTrans" cxnId="{9EE926FB-05F9-42B2-8EA1-37E0B38804C7}">
      <dgm:prSet/>
      <dgm:spPr/>
      <dgm:t>
        <a:bodyPr/>
        <a:lstStyle/>
        <a:p>
          <a:endParaRPr lang="en-US"/>
        </a:p>
      </dgm:t>
    </dgm:pt>
    <dgm:pt modelId="{E4167AEA-FAAA-4B8E-A661-62E3AA27F823}" type="sibTrans" cxnId="{9EE926FB-05F9-42B2-8EA1-37E0B38804C7}">
      <dgm:prSet/>
      <dgm:spPr/>
      <dgm:t>
        <a:bodyPr/>
        <a:lstStyle/>
        <a:p>
          <a:endParaRPr lang="en-US"/>
        </a:p>
      </dgm:t>
    </dgm:pt>
    <dgm:pt modelId="{F6AAB8FB-E44A-41A0-9A14-4E35250338C1}">
      <dgm:prSet/>
      <dgm:spPr/>
      <dgm:t>
        <a:bodyPr/>
        <a:lstStyle/>
        <a:p>
          <a:r>
            <a:rPr lang="da-DK"/>
            <a:t>Der er MANGE interviews: dokumentaristen møder mange forskellige mennesker, og det er gennem samtaler eller interviews med disse, at historien udvikler sig.</a:t>
          </a:r>
          <a:endParaRPr lang="en-US"/>
        </a:p>
      </dgm:t>
    </dgm:pt>
    <dgm:pt modelId="{F4F999DE-39AD-4D9C-89A8-FCF2E5C0E825}" type="parTrans" cxnId="{81BDF67E-DB64-4854-A08D-F382A05D9407}">
      <dgm:prSet/>
      <dgm:spPr/>
      <dgm:t>
        <a:bodyPr/>
        <a:lstStyle/>
        <a:p>
          <a:endParaRPr lang="en-US"/>
        </a:p>
      </dgm:t>
    </dgm:pt>
    <dgm:pt modelId="{1255B21D-6BB6-4BE9-98C1-878398A724A3}" type="sibTrans" cxnId="{81BDF67E-DB64-4854-A08D-F382A05D9407}">
      <dgm:prSet/>
      <dgm:spPr/>
      <dgm:t>
        <a:bodyPr/>
        <a:lstStyle/>
        <a:p>
          <a:endParaRPr lang="en-US"/>
        </a:p>
      </dgm:t>
    </dgm:pt>
    <dgm:pt modelId="{ECAAB60D-F9B6-4E54-9B5B-060C7A28FB2A}">
      <dgm:prSet/>
      <dgm:spPr/>
      <dgm:t>
        <a:bodyPr/>
        <a:lstStyle/>
        <a:p>
          <a:r>
            <a:rPr lang="da-DK"/>
            <a:t>Revolverjournalistik= hård spørgeteknik/konfronterer.</a:t>
          </a:r>
          <a:endParaRPr lang="en-US"/>
        </a:p>
      </dgm:t>
    </dgm:pt>
    <dgm:pt modelId="{0DACF0EF-4B34-4299-9943-315D0EC5A59E}" type="parTrans" cxnId="{58F10C2D-7CA0-4182-8C29-93DA9B900B21}">
      <dgm:prSet/>
      <dgm:spPr/>
      <dgm:t>
        <a:bodyPr/>
        <a:lstStyle/>
        <a:p>
          <a:endParaRPr lang="en-US"/>
        </a:p>
      </dgm:t>
    </dgm:pt>
    <dgm:pt modelId="{B65D56B0-D669-4878-B7DE-E7CDFB4559D6}" type="sibTrans" cxnId="{58F10C2D-7CA0-4182-8C29-93DA9B900B21}">
      <dgm:prSet/>
      <dgm:spPr/>
      <dgm:t>
        <a:bodyPr/>
        <a:lstStyle/>
        <a:p>
          <a:endParaRPr lang="en-US"/>
        </a:p>
      </dgm:t>
    </dgm:pt>
    <dgm:pt modelId="{A61FBFCF-4664-4B83-88C1-5F6ADCB622C2}">
      <dgm:prSet/>
      <dgm:spPr/>
      <dgm:t>
        <a:bodyPr/>
        <a:lstStyle/>
        <a:p>
          <a:r>
            <a:rPr lang="da-DK"/>
            <a:t>Dokumentaristen undersøger et emne, en sag eller miljø – tit med sig selv som hovedperson.</a:t>
          </a:r>
          <a:endParaRPr lang="en-US"/>
        </a:p>
      </dgm:t>
    </dgm:pt>
    <dgm:pt modelId="{51E913D8-B740-414A-B813-35CF1433BDF2}" type="parTrans" cxnId="{A6EFF67D-A638-45BC-A589-9E2D1204AF81}">
      <dgm:prSet/>
      <dgm:spPr/>
      <dgm:t>
        <a:bodyPr/>
        <a:lstStyle/>
        <a:p>
          <a:endParaRPr lang="en-US"/>
        </a:p>
      </dgm:t>
    </dgm:pt>
    <dgm:pt modelId="{E9699296-CEEE-45CF-A675-CFEF297E52E9}" type="sibTrans" cxnId="{A6EFF67D-A638-45BC-A589-9E2D1204AF81}">
      <dgm:prSet/>
      <dgm:spPr/>
      <dgm:t>
        <a:bodyPr/>
        <a:lstStyle/>
        <a:p>
          <a:endParaRPr lang="en-US"/>
        </a:p>
      </dgm:t>
    </dgm:pt>
    <dgm:pt modelId="{FCA982C2-FCAE-4F42-9F6A-062EF7A4ED10}">
      <dgm:prSet/>
      <dgm:spPr/>
      <dgm:t>
        <a:bodyPr/>
        <a:lstStyle/>
        <a:p>
          <a:r>
            <a:rPr lang="da-DK"/>
            <a:t>Intruktøren er en slags detektiv.</a:t>
          </a:r>
          <a:endParaRPr lang="en-US"/>
        </a:p>
      </dgm:t>
    </dgm:pt>
    <dgm:pt modelId="{FDB50F14-A9C5-4632-943E-371B580D5C4D}" type="parTrans" cxnId="{6D7714E0-61DA-4310-AC09-78379FE5A554}">
      <dgm:prSet/>
      <dgm:spPr/>
      <dgm:t>
        <a:bodyPr/>
        <a:lstStyle/>
        <a:p>
          <a:endParaRPr lang="en-US"/>
        </a:p>
      </dgm:t>
    </dgm:pt>
    <dgm:pt modelId="{99616679-A44B-4D64-B278-90DE09479EA3}" type="sibTrans" cxnId="{6D7714E0-61DA-4310-AC09-78379FE5A554}">
      <dgm:prSet/>
      <dgm:spPr/>
      <dgm:t>
        <a:bodyPr/>
        <a:lstStyle/>
        <a:p>
          <a:endParaRPr lang="en-US"/>
        </a:p>
      </dgm:t>
    </dgm:pt>
    <dgm:pt modelId="{BA55478F-BB9A-4070-B46D-BF91E1C9BFDC}">
      <dgm:prSet/>
      <dgm:spPr/>
      <dgm:t>
        <a:bodyPr/>
        <a:lstStyle/>
        <a:p>
          <a:r>
            <a:rPr lang="da-DK"/>
            <a:t>Gør brug af iscenesættelse og mange forskellige filmiske virkemidler til at skabe spænding.</a:t>
          </a:r>
          <a:endParaRPr lang="en-US"/>
        </a:p>
      </dgm:t>
    </dgm:pt>
    <dgm:pt modelId="{6EB87BDF-F8F3-42F3-A220-FB9B37FFC698}" type="parTrans" cxnId="{A26E5A40-7605-4BEC-803C-09BF0D613C69}">
      <dgm:prSet/>
      <dgm:spPr/>
      <dgm:t>
        <a:bodyPr/>
        <a:lstStyle/>
        <a:p>
          <a:endParaRPr lang="en-US"/>
        </a:p>
      </dgm:t>
    </dgm:pt>
    <dgm:pt modelId="{AAAD5444-86E6-4254-BF34-01E324F574ED}" type="sibTrans" cxnId="{A26E5A40-7605-4BEC-803C-09BF0D613C69}">
      <dgm:prSet/>
      <dgm:spPr/>
      <dgm:t>
        <a:bodyPr/>
        <a:lstStyle/>
        <a:p>
          <a:endParaRPr lang="en-US"/>
        </a:p>
      </dgm:t>
    </dgm:pt>
    <dgm:pt modelId="{37A396F3-EAEC-B945-996F-12385F797363}" type="pres">
      <dgm:prSet presAssocID="{A5FA5545-160A-4751-B2B0-C0F68419B74A}" presName="diagram" presStyleCnt="0">
        <dgm:presLayoutVars>
          <dgm:dir/>
          <dgm:resizeHandles val="exact"/>
        </dgm:presLayoutVars>
      </dgm:prSet>
      <dgm:spPr/>
    </dgm:pt>
    <dgm:pt modelId="{DAEC84DF-EA59-AF4D-8438-05DEF942C577}" type="pres">
      <dgm:prSet presAssocID="{28D2CFC3-5824-4651-A704-0BDD3A5C54BB}" presName="node" presStyleLbl="node1" presStyleIdx="0" presStyleCnt="8">
        <dgm:presLayoutVars>
          <dgm:bulletEnabled val="1"/>
        </dgm:presLayoutVars>
      </dgm:prSet>
      <dgm:spPr/>
    </dgm:pt>
    <dgm:pt modelId="{141C51E4-5FD8-BD4B-8E08-B637865189A8}" type="pres">
      <dgm:prSet presAssocID="{AFF9912C-8C3F-4017-8572-F1EA13E7424B}" presName="sibTrans" presStyleCnt="0"/>
      <dgm:spPr/>
    </dgm:pt>
    <dgm:pt modelId="{83A177D4-AD11-1244-A462-B78BDF6FE0BC}" type="pres">
      <dgm:prSet presAssocID="{89F56FC3-2A57-40DE-BCB3-BEA511C6D567}" presName="node" presStyleLbl="node1" presStyleIdx="1" presStyleCnt="8">
        <dgm:presLayoutVars>
          <dgm:bulletEnabled val="1"/>
        </dgm:presLayoutVars>
      </dgm:prSet>
      <dgm:spPr/>
    </dgm:pt>
    <dgm:pt modelId="{1E794829-42E7-4E40-9C48-6A17BFA4BFBE}" type="pres">
      <dgm:prSet presAssocID="{48C76242-93CD-4FC0-907A-0A3CECBE875B}" presName="sibTrans" presStyleCnt="0"/>
      <dgm:spPr/>
    </dgm:pt>
    <dgm:pt modelId="{9F3597C0-18E2-5546-8600-38F057523EE6}" type="pres">
      <dgm:prSet presAssocID="{DB78C935-A38B-4A92-8A22-AADD0EC7DB8E}" presName="node" presStyleLbl="node1" presStyleIdx="2" presStyleCnt="8">
        <dgm:presLayoutVars>
          <dgm:bulletEnabled val="1"/>
        </dgm:presLayoutVars>
      </dgm:prSet>
      <dgm:spPr/>
    </dgm:pt>
    <dgm:pt modelId="{A73D1EC6-F303-EE4A-8E8B-C56F059F43FA}" type="pres">
      <dgm:prSet presAssocID="{E4167AEA-FAAA-4B8E-A661-62E3AA27F823}" presName="sibTrans" presStyleCnt="0"/>
      <dgm:spPr/>
    </dgm:pt>
    <dgm:pt modelId="{223680DD-AB0F-734E-B3B1-F41434FB4445}" type="pres">
      <dgm:prSet presAssocID="{F6AAB8FB-E44A-41A0-9A14-4E35250338C1}" presName="node" presStyleLbl="node1" presStyleIdx="3" presStyleCnt="8">
        <dgm:presLayoutVars>
          <dgm:bulletEnabled val="1"/>
        </dgm:presLayoutVars>
      </dgm:prSet>
      <dgm:spPr/>
    </dgm:pt>
    <dgm:pt modelId="{9907A539-9E46-0646-ABF4-12DF2017F994}" type="pres">
      <dgm:prSet presAssocID="{1255B21D-6BB6-4BE9-98C1-878398A724A3}" presName="sibTrans" presStyleCnt="0"/>
      <dgm:spPr/>
    </dgm:pt>
    <dgm:pt modelId="{C23238A9-C677-7640-A5EC-3DD88CE697B2}" type="pres">
      <dgm:prSet presAssocID="{ECAAB60D-F9B6-4E54-9B5B-060C7A28FB2A}" presName="node" presStyleLbl="node1" presStyleIdx="4" presStyleCnt="8">
        <dgm:presLayoutVars>
          <dgm:bulletEnabled val="1"/>
        </dgm:presLayoutVars>
      </dgm:prSet>
      <dgm:spPr/>
    </dgm:pt>
    <dgm:pt modelId="{C326865E-797A-7A40-A326-E8127C5F55F4}" type="pres">
      <dgm:prSet presAssocID="{B65D56B0-D669-4878-B7DE-E7CDFB4559D6}" presName="sibTrans" presStyleCnt="0"/>
      <dgm:spPr/>
    </dgm:pt>
    <dgm:pt modelId="{349DE536-C4F3-CB46-9F04-19B06E55DB5B}" type="pres">
      <dgm:prSet presAssocID="{A61FBFCF-4664-4B83-88C1-5F6ADCB622C2}" presName="node" presStyleLbl="node1" presStyleIdx="5" presStyleCnt="8">
        <dgm:presLayoutVars>
          <dgm:bulletEnabled val="1"/>
        </dgm:presLayoutVars>
      </dgm:prSet>
      <dgm:spPr/>
    </dgm:pt>
    <dgm:pt modelId="{5C9D25E2-3189-3043-BEED-E72089ABEB2C}" type="pres">
      <dgm:prSet presAssocID="{E9699296-CEEE-45CF-A675-CFEF297E52E9}" presName="sibTrans" presStyleCnt="0"/>
      <dgm:spPr/>
    </dgm:pt>
    <dgm:pt modelId="{6CB3BB08-F28D-C346-839B-7F8B461F5591}" type="pres">
      <dgm:prSet presAssocID="{FCA982C2-FCAE-4F42-9F6A-062EF7A4ED10}" presName="node" presStyleLbl="node1" presStyleIdx="6" presStyleCnt="8">
        <dgm:presLayoutVars>
          <dgm:bulletEnabled val="1"/>
        </dgm:presLayoutVars>
      </dgm:prSet>
      <dgm:spPr/>
    </dgm:pt>
    <dgm:pt modelId="{B9C6ADAD-B7A5-3648-84A3-39B524DAA79F}" type="pres">
      <dgm:prSet presAssocID="{99616679-A44B-4D64-B278-90DE09479EA3}" presName="sibTrans" presStyleCnt="0"/>
      <dgm:spPr/>
    </dgm:pt>
    <dgm:pt modelId="{B08CCD7E-2AAB-334A-AC1F-1579D92B814E}" type="pres">
      <dgm:prSet presAssocID="{BA55478F-BB9A-4070-B46D-BF91E1C9BFDC}" presName="node" presStyleLbl="node1" presStyleIdx="7" presStyleCnt="8">
        <dgm:presLayoutVars>
          <dgm:bulletEnabled val="1"/>
        </dgm:presLayoutVars>
      </dgm:prSet>
      <dgm:spPr/>
    </dgm:pt>
  </dgm:ptLst>
  <dgm:cxnLst>
    <dgm:cxn modelId="{36662B07-DB99-D949-A464-8721754CD3D2}" type="presOf" srcId="{FCA982C2-FCAE-4F42-9F6A-062EF7A4ED10}" destId="{6CB3BB08-F28D-C346-839B-7F8B461F5591}" srcOrd="0" destOrd="0" presId="urn:microsoft.com/office/officeart/2005/8/layout/default"/>
    <dgm:cxn modelId="{58F10C2D-7CA0-4182-8C29-93DA9B900B21}" srcId="{A5FA5545-160A-4751-B2B0-C0F68419B74A}" destId="{ECAAB60D-F9B6-4E54-9B5B-060C7A28FB2A}" srcOrd="4" destOrd="0" parTransId="{0DACF0EF-4B34-4299-9943-315D0EC5A59E}" sibTransId="{B65D56B0-D669-4878-B7DE-E7CDFB4559D6}"/>
    <dgm:cxn modelId="{EA18FC35-8527-3047-B9F6-8869B89752D8}" type="presOf" srcId="{A61FBFCF-4664-4B83-88C1-5F6ADCB622C2}" destId="{349DE536-C4F3-CB46-9F04-19B06E55DB5B}" srcOrd="0" destOrd="0" presId="urn:microsoft.com/office/officeart/2005/8/layout/default"/>
    <dgm:cxn modelId="{A26E5A40-7605-4BEC-803C-09BF0D613C69}" srcId="{A5FA5545-160A-4751-B2B0-C0F68419B74A}" destId="{BA55478F-BB9A-4070-B46D-BF91E1C9BFDC}" srcOrd="7" destOrd="0" parTransId="{6EB87BDF-F8F3-42F3-A220-FB9B37FFC698}" sibTransId="{AAAD5444-86E6-4254-BF34-01E324F574ED}"/>
    <dgm:cxn modelId="{D36A3C41-39DE-6F46-B106-048C867E9326}" type="presOf" srcId="{89F56FC3-2A57-40DE-BCB3-BEA511C6D567}" destId="{83A177D4-AD11-1244-A462-B78BDF6FE0BC}" srcOrd="0" destOrd="0" presId="urn:microsoft.com/office/officeart/2005/8/layout/default"/>
    <dgm:cxn modelId="{CABFBD4A-FF92-F547-83BC-AEB1310224B3}" type="presOf" srcId="{A5FA5545-160A-4751-B2B0-C0F68419B74A}" destId="{37A396F3-EAEC-B945-996F-12385F797363}" srcOrd="0" destOrd="0" presId="urn:microsoft.com/office/officeart/2005/8/layout/default"/>
    <dgm:cxn modelId="{2D2B5B4C-06AD-4522-93CA-B31B3DA65DB4}" srcId="{A5FA5545-160A-4751-B2B0-C0F68419B74A}" destId="{28D2CFC3-5824-4651-A704-0BDD3A5C54BB}" srcOrd="0" destOrd="0" parTransId="{DFF1A5FE-06D3-4652-B3CF-0C7828968BB7}" sibTransId="{AFF9912C-8C3F-4017-8572-F1EA13E7424B}"/>
    <dgm:cxn modelId="{464B6979-A038-41EB-83E7-E26B88229FD9}" srcId="{A5FA5545-160A-4751-B2B0-C0F68419B74A}" destId="{89F56FC3-2A57-40DE-BCB3-BEA511C6D567}" srcOrd="1" destOrd="0" parTransId="{B7AB79D9-FD59-4813-973B-87BC58E43C08}" sibTransId="{48C76242-93CD-4FC0-907A-0A3CECBE875B}"/>
    <dgm:cxn modelId="{A6EFF67D-A638-45BC-A589-9E2D1204AF81}" srcId="{A5FA5545-160A-4751-B2B0-C0F68419B74A}" destId="{A61FBFCF-4664-4B83-88C1-5F6ADCB622C2}" srcOrd="5" destOrd="0" parTransId="{51E913D8-B740-414A-B813-35CF1433BDF2}" sibTransId="{E9699296-CEEE-45CF-A675-CFEF297E52E9}"/>
    <dgm:cxn modelId="{81BDF67E-DB64-4854-A08D-F382A05D9407}" srcId="{A5FA5545-160A-4751-B2B0-C0F68419B74A}" destId="{F6AAB8FB-E44A-41A0-9A14-4E35250338C1}" srcOrd="3" destOrd="0" parTransId="{F4F999DE-39AD-4D9C-89A8-FCF2E5C0E825}" sibTransId="{1255B21D-6BB6-4BE9-98C1-878398A724A3}"/>
    <dgm:cxn modelId="{6D09ED83-3C9A-B643-9B1B-179EA187333F}" type="presOf" srcId="{DB78C935-A38B-4A92-8A22-AADD0EC7DB8E}" destId="{9F3597C0-18E2-5546-8600-38F057523EE6}" srcOrd="0" destOrd="0" presId="urn:microsoft.com/office/officeart/2005/8/layout/default"/>
    <dgm:cxn modelId="{77E93387-13E2-0540-90F8-2B2377B5394F}" type="presOf" srcId="{ECAAB60D-F9B6-4E54-9B5B-060C7A28FB2A}" destId="{C23238A9-C677-7640-A5EC-3DD88CE697B2}" srcOrd="0" destOrd="0" presId="urn:microsoft.com/office/officeart/2005/8/layout/default"/>
    <dgm:cxn modelId="{070720A3-63A7-2847-B5DF-3CB96998D291}" type="presOf" srcId="{28D2CFC3-5824-4651-A704-0BDD3A5C54BB}" destId="{DAEC84DF-EA59-AF4D-8438-05DEF942C577}" srcOrd="0" destOrd="0" presId="urn:microsoft.com/office/officeart/2005/8/layout/default"/>
    <dgm:cxn modelId="{8387FAB1-611F-1A4B-B27C-057F86874386}" type="presOf" srcId="{BA55478F-BB9A-4070-B46D-BF91E1C9BFDC}" destId="{B08CCD7E-2AAB-334A-AC1F-1579D92B814E}" srcOrd="0" destOrd="0" presId="urn:microsoft.com/office/officeart/2005/8/layout/default"/>
    <dgm:cxn modelId="{6D7714E0-61DA-4310-AC09-78379FE5A554}" srcId="{A5FA5545-160A-4751-B2B0-C0F68419B74A}" destId="{FCA982C2-FCAE-4F42-9F6A-062EF7A4ED10}" srcOrd="6" destOrd="0" parTransId="{FDB50F14-A9C5-4632-943E-371B580D5C4D}" sibTransId="{99616679-A44B-4D64-B278-90DE09479EA3}"/>
    <dgm:cxn modelId="{9124EFF1-81AB-5642-B73F-34B2A789C5A2}" type="presOf" srcId="{F6AAB8FB-E44A-41A0-9A14-4E35250338C1}" destId="{223680DD-AB0F-734E-B3B1-F41434FB4445}" srcOrd="0" destOrd="0" presId="urn:microsoft.com/office/officeart/2005/8/layout/default"/>
    <dgm:cxn modelId="{9EE926FB-05F9-42B2-8EA1-37E0B38804C7}" srcId="{A5FA5545-160A-4751-B2B0-C0F68419B74A}" destId="{DB78C935-A38B-4A92-8A22-AADD0EC7DB8E}" srcOrd="2" destOrd="0" parTransId="{9B3A2706-58A7-4207-9B1E-D8854AAF020B}" sibTransId="{E4167AEA-FAAA-4B8E-A661-62E3AA27F823}"/>
    <dgm:cxn modelId="{DA9372C4-844D-A94C-9C0F-98626B305487}" type="presParOf" srcId="{37A396F3-EAEC-B945-996F-12385F797363}" destId="{DAEC84DF-EA59-AF4D-8438-05DEF942C577}" srcOrd="0" destOrd="0" presId="urn:microsoft.com/office/officeart/2005/8/layout/default"/>
    <dgm:cxn modelId="{EC372F56-8C09-0F48-9769-47927F14E660}" type="presParOf" srcId="{37A396F3-EAEC-B945-996F-12385F797363}" destId="{141C51E4-5FD8-BD4B-8E08-B637865189A8}" srcOrd="1" destOrd="0" presId="urn:microsoft.com/office/officeart/2005/8/layout/default"/>
    <dgm:cxn modelId="{BEAEE9D5-144D-1B40-B2E9-47AF1375CDB4}" type="presParOf" srcId="{37A396F3-EAEC-B945-996F-12385F797363}" destId="{83A177D4-AD11-1244-A462-B78BDF6FE0BC}" srcOrd="2" destOrd="0" presId="urn:microsoft.com/office/officeart/2005/8/layout/default"/>
    <dgm:cxn modelId="{D37BF698-E497-D547-86EE-6B0791A84BB9}" type="presParOf" srcId="{37A396F3-EAEC-B945-996F-12385F797363}" destId="{1E794829-42E7-4E40-9C48-6A17BFA4BFBE}" srcOrd="3" destOrd="0" presId="urn:microsoft.com/office/officeart/2005/8/layout/default"/>
    <dgm:cxn modelId="{9B095B37-4432-D94B-A961-ADB3A586CB2B}" type="presParOf" srcId="{37A396F3-EAEC-B945-996F-12385F797363}" destId="{9F3597C0-18E2-5546-8600-38F057523EE6}" srcOrd="4" destOrd="0" presId="urn:microsoft.com/office/officeart/2005/8/layout/default"/>
    <dgm:cxn modelId="{FD6C7574-BA6D-6E49-9C0B-221925C291D6}" type="presParOf" srcId="{37A396F3-EAEC-B945-996F-12385F797363}" destId="{A73D1EC6-F303-EE4A-8E8B-C56F059F43FA}" srcOrd="5" destOrd="0" presId="urn:microsoft.com/office/officeart/2005/8/layout/default"/>
    <dgm:cxn modelId="{BE822AFA-8E3A-6B43-8061-BADF9447FC1C}" type="presParOf" srcId="{37A396F3-EAEC-B945-996F-12385F797363}" destId="{223680DD-AB0F-734E-B3B1-F41434FB4445}" srcOrd="6" destOrd="0" presId="urn:microsoft.com/office/officeart/2005/8/layout/default"/>
    <dgm:cxn modelId="{A563BE3B-E791-174B-9E30-4A8F85A2A366}" type="presParOf" srcId="{37A396F3-EAEC-B945-996F-12385F797363}" destId="{9907A539-9E46-0646-ABF4-12DF2017F994}" srcOrd="7" destOrd="0" presId="urn:microsoft.com/office/officeart/2005/8/layout/default"/>
    <dgm:cxn modelId="{A5A4CB37-C375-5944-8E98-3F9ADAC3FD01}" type="presParOf" srcId="{37A396F3-EAEC-B945-996F-12385F797363}" destId="{C23238A9-C677-7640-A5EC-3DD88CE697B2}" srcOrd="8" destOrd="0" presId="urn:microsoft.com/office/officeart/2005/8/layout/default"/>
    <dgm:cxn modelId="{B136FD21-7C05-E04A-8D40-9886129C66D4}" type="presParOf" srcId="{37A396F3-EAEC-B945-996F-12385F797363}" destId="{C326865E-797A-7A40-A326-E8127C5F55F4}" srcOrd="9" destOrd="0" presId="urn:microsoft.com/office/officeart/2005/8/layout/default"/>
    <dgm:cxn modelId="{95D4FFDD-7D72-774A-90BD-62FE3B23A426}" type="presParOf" srcId="{37A396F3-EAEC-B945-996F-12385F797363}" destId="{349DE536-C4F3-CB46-9F04-19B06E55DB5B}" srcOrd="10" destOrd="0" presId="urn:microsoft.com/office/officeart/2005/8/layout/default"/>
    <dgm:cxn modelId="{78598F0E-DB9A-4849-AA0E-0811A4BF7D6E}" type="presParOf" srcId="{37A396F3-EAEC-B945-996F-12385F797363}" destId="{5C9D25E2-3189-3043-BEED-E72089ABEB2C}" srcOrd="11" destOrd="0" presId="urn:microsoft.com/office/officeart/2005/8/layout/default"/>
    <dgm:cxn modelId="{479D4DAC-1CCF-3F4C-A87D-213190B5CA60}" type="presParOf" srcId="{37A396F3-EAEC-B945-996F-12385F797363}" destId="{6CB3BB08-F28D-C346-839B-7F8B461F5591}" srcOrd="12" destOrd="0" presId="urn:microsoft.com/office/officeart/2005/8/layout/default"/>
    <dgm:cxn modelId="{7F3DE60A-5E94-FA42-85B8-5ABF1462095A}" type="presParOf" srcId="{37A396F3-EAEC-B945-996F-12385F797363}" destId="{B9C6ADAD-B7A5-3648-84A3-39B524DAA79F}" srcOrd="13" destOrd="0" presId="urn:microsoft.com/office/officeart/2005/8/layout/default"/>
    <dgm:cxn modelId="{2BD1ABE3-AA1E-F347-A652-F7BD1D181540}" type="presParOf" srcId="{37A396F3-EAEC-B945-996F-12385F797363}" destId="{B08CCD7E-2AAB-334A-AC1F-1579D92B814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9AF85-2747-4C1C-ACEA-5C5EEB9BDE41}">
      <dsp:nvSpPr>
        <dsp:cNvPr id="0" name=""/>
        <dsp:cNvSpPr/>
      </dsp:nvSpPr>
      <dsp:spPr>
        <a:xfrm>
          <a:off x="1684784" y="7604"/>
          <a:ext cx="1908562" cy="190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A704D3-6F0B-4121-B3FE-7B23EF8F5C45}">
      <dsp:nvSpPr>
        <dsp:cNvPr id="0" name=""/>
        <dsp:cNvSpPr/>
      </dsp:nvSpPr>
      <dsp:spPr>
        <a:xfrm>
          <a:off x="518440" y="2380143"/>
          <a:ext cx="424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da-DK" sz="1800" kern="1200"/>
            <a:t>Inden vi går i gang, så skal du lige finde 2 andre med samme hårfarve.</a:t>
          </a:r>
          <a:endParaRPr lang="en-US" sz="1800" kern="1200"/>
        </a:p>
      </dsp:txBody>
      <dsp:txXfrm>
        <a:off x="518440" y="2380143"/>
        <a:ext cx="4241250" cy="720000"/>
      </dsp:txXfrm>
    </dsp:sp>
    <dsp:sp modelId="{D73EEBE2-E47D-4D8F-9BE0-5D0F95DFDED5}">
      <dsp:nvSpPr>
        <dsp:cNvPr id="0" name=""/>
        <dsp:cNvSpPr/>
      </dsp:nvSpPr>
      <dsp:spPr>
        <a:xfrm>
          <a:off x="6668253" y="7604"/>
          <a:ext cx="1908562" cy="190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B01CCE-48FE-43CC-98BB-46EF8C81B566}">
      <dsp:nvSpPr>
        <dsp:cNvPr id="0" name=""/>
        <dsp:cNvSpPr/>
      </dsp:nvSpPr>
      <dsp:spPr>
        <a:xfrm>
          <a:off x="5501909" y="2380143"/>
          <a:ext cx="424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da-DK" sz="1800" kern="1200" dirty="0"/>
            <a:t>Tal i 5 minutter om autenticitetsmarkører og </a:t>
          </a:r>
          <a:r>
            <a:rPr lang="da-DK" sz="1800" kern="1200" dirty="0" err="1"/>
            <a:t>faktakoder</a:t>
          </a:r>
          <a:r>
            <a:rPr lang="da-DK" sz="1800" kern="1200"/>
            <a:t> (</a:t>
          </a:r>
          <a:r>
            <a:rPr lang="da-DK" sz="1800" kern="1200" dirty="0" err="1"/>
            <a:t>recap</a:t>
          </a:r>
          <a:r>
            <a:rPr lang="da-DK" sz="1800" kern="1200" dirty="0"/>
            <a:t> fra sidste modul). Hvad kan I huske?</a:t>
          </a:r>
          <a:endParaRPr lang="en-US" sz="1800" kern="1200" dirty="0"/>
        </a:p>
      </dsp:txBody>
      <dsp:txXfrm>
        <a:off x="5501909" y="2380143"/>
        <a:ext cx="424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6B53E-76C1-A848-96E2-E8BEAA037776}">
      <dsp:nvSpPr>
        <dsp:cNvPr id="0" name=""/>
        <dsp:cNvSpPr/>
      </dsp:nvSpPr>
      <dsp:spPr>
        <a:xfrm>
          <a:off x="0" y="27781"/>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t>Lange </a:t>
          </a:r>
          <a:r>
            <a:rPr lang="da-DK" sz="1400" i="1" kern="1200"/>
            <a:t>indstillinger</a:t>
          </a:r>
          <a:r>
            <a:rPr lang="da-DK" sz="1400" kern="1200"/>
            <a:t>, hvor kameraet ofte gennem lange </a:t>
          </a:r>
          <a:r>
            <a:rPr lang="da-DK" sz="1400" i="1" kern="1200"/>
            <a:t>travellings</a:t>
          </a:r>
          <a:r>
            <a:rPr lang="da-DK" sz="1400" kern="1200"/>
            <a:t> følger en person eller følger med i det, der sker i rummet (”fluen på væggen”)</a:t>
          </a:r>
          <a:endParaRPr lang="en-US" sz="1400" kern="1200"/>
        </a:p>
      </dsp:txBody>
      <dsp:txXfrm>
        <a:off x="0" y="27781"/>
        <a:ext cx="2099468" cy="1259681"/>
      </dsp:txXfrm>
    </dsp:sp>
    <dsp:sp modelId="{0C872F40-C69A-0045-BED5-013B1C82B80F}">
      <dsp:nvSpPr>
        <dsp:cNvPr id="0" name=""/>
        <dsp:cNvSpPr/>
      </dsp:nvSpPr>
      <dsp:spPr>
        <a:xfrm>
          <a:off x="2309415" y="27781"/>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t>Brug af </a:t>
          </a:r>
          <a:r>
            <a:rPr lang="da-DK" sz="1400" i="1" kern="1200"/>
            <a:t>panorering</a:t>
          </a:r>
          <a:r>
            <a:rPr lang="da-DK" sz="1400" kern="1200"/>
            <a:t> og evt. </a:t>
          </a:r>
          <a:r>
            <a:rPr lang="da-DK" sz="1400" i="1" kern="1200"/>
            <a:t>zoom</a:t>
          </a:r>
          <a:r>
            <a:rPr lang="da-DK" sz="1400" kern="1200"/>
            <a:t> i stedet for at klippe. Dette giver seeren fornemmelsen af selv at være til stede.</a:t>
          </a:r>
          <a:endParaRPr lang="en-US" sz="1400" kern="1200"/>
        </a:p>
      </dsp:txBody>
      <dsp:txXfrm>
        <a:off x="2309415" y="27781"/>
        <a:ext cx="2099468" cy="1259681"/>
      </dsp:txXfrm>
    </dsp:sp>
    <dsp:sp modelId="{8BA30143-6CC5-914E-A494-5E4B82DC0C58}">
      <dsp:nvSpPr>
        <dsp:cNvPr id="0" name=""/>
        <dsp:cNvSpPr/>
      </dsp:nvSpPr>
      <dsp:spPr>
        <a:xfrm>
          <a:off x="4618831" y="27781"/>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t>Mange </a:t>
          </a:r>
          <a:r>
            <a:rPr lang="da-DK" sz="1400" i="1" kern="1200"/>
            <a:t>nærbilleder</a:t>
          </a:r>
          <a:r>
            <a:rPr lang="da-DK" sz="1400" kern="1200"/>
            <a:t> af ansigter, der giver seeren mulighed for indlevelse og identfikation med personerne og situationerne.</a:t>
          </a:r>
          <a:endParaRPr lang="en-US" sz="1400" kern="1200"/>
        </a:p>
      </dsp:txBody>
      <dsp:txXfrm>
        <a:off x="4618831" y="27781"/>
        <a:ext cx="2099468" cy="1259681"/>
      </dsp:txXfrm>
    </dsp:sp>
    <dsp:sp modelId="{E6A860CD-5DF2-CE4F-86BB-D5F69DCCBF4C}">
      <dsp:nvSpPr>
        <dsp:cNvPr id="0" name=""/>
        <dsp:cNvSpPr/>
      </dsp:nvSpPr>
      <dsp:spPr>
        <a:xfrm>
          <a:off x="0" y="1497409"/>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t>Brug af </a:t>
          </a:r>
          <a:r>
            <a:rPr lang="da-DK" sz="1400" i="1" kern="1200"/>
            <a:t>håndholdt kamera og reallyd</a:t>
          </a:r>
          <a:endParaRPr lang="en-US" sz="1400" kern="1200"/>
        </a:p>
      </dsp:txBody>
      <dsp:txXfrm>
        <a:off x="0" y="1497409"/>
        <a:ext cx="2099468" cy="1259681"/>
      </dsp:txXfrm>
    </dsp:sp>
    <dsp:sp modelId="{E91784E2-84AF-4C46-BC2C-AFC74ABAB7E8}">
      <dsp:nvSpPr>
        <dsp:cNvPr id="0" name=""/>
        <dsp:cNvSpPr/>
      </dsp:nvSpPr>
      <dsp:spPr>
        <a:xfrm>
          <a:off x="2309415" y="1497409"/>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a:t>Mosaikstruktur, hvor der </a:t>
          </a:r>
          <a:r>
            <a:rPr lang="da-DK" sz="1400" i="1" kern="1200"/>
            <a:t>kryds- eller parallelklippes </a:t>
          </a:r>
          <a:r>
            <a:rPr lang="da-DK" sz="1400" kern="1200"/>
            <a:t>mellem (de mange) handlingstråde.</a:t>
          </a:r>
          <a:endParaRPr lang="en-US" sz="1400" kern="1200"/>
        </a:p>
      </dsp:txBody>
      <dsp:txXfrm>
        <a:off x="2309415" y="1497409"/>
        <a:ext cx="2099468" cy="1259681"/>
      </dsp:txXfrm>
    </dsp:sp>
    <dsp:sp modelId="{EDBF6720-D957-5D4A-B0C5-530DD371F37C}">
      <dsp:nvSpPr>
        <dsp:cNvPr id="0" name=""/>
        <dsp:cNvSpPr/>
      </dsp:nvSpPr>
      <dsp:spPr>
        <a:xfrm>
          <a:off x="4618831" y="1497409"/>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Svært at lave en 100% observerende dokumentar, men dokumentaristen Lars Engels er rigtig god til det</a:t>
          </a:r>
          <a:endParaRPr lang="en-US" sz="1400" kern="1200" dirty="0"/>
        </a:p>
      </dsp:txBody>
      <dsp:txXfrm>
        <a:off x="4618831" y="1497409"/>
        <a:ext cx="2099468" cy="1259681"/>
      </dsp:txXfrm>
    </dsp:sp>
    <dsp:sp modelId="{7204536F-9435-9043-8C30-190627C3BD19}">
      <dsp:nvSpPr>
        <dsp:cNvPr id="0" name=""/>
        <dsp:cNvSpPr/>
      </dsp:nvSpPr>
      <dsp:spPr>
        <a:xfrm>
          <a:off x="1154707" y="2967037"/>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Objektiv fortælleform</a:t>
          </a:r>
        </a:p>
      </dsp:txBody>
      <dsp:txXfrm>
        <a:off x="1154707" y="2967037"/>
        <a:ext cx="2099468" cy="1259681"/>
      </dsp:txXfrm>
    </dsp:sp>
    <dsp:sp modelId="{645DA5EE-9B0B-834F-9F81-DD4A90426A70}">
      <dsp:nvSpPr>
        <dsp:cNvPr id="0" name=""/>
        <dsp:cNvSpPr/>
      </dsp:nvSpPr>
      <dsp:spPr>
        <a:xfrm>
          <a:off x="3464123" y="2967037"/>
          <a:ext cx="2099468" cy="1259681"/>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Tilbageholden i sin brug af filmiske virkemidler</a:t>
          </a:r>
        </a:p>
      </dsp:txBody>
      <dsp:txXfrm>
        <a:off x="3464123" y="2967037"/>
        <a:ext cx="2099468" cy="1259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5619-08C2-A04B-96C4-D91E902A46C6}">
      <dsp:nvSpPr>
        <dsp:cNvPr id="0" name=""/>
        <dsp:cNvSpPr/>
      </dsp:nvSpPr>
      <dsp:spPr>
        <a:xfrm>
          <a:off x="748082" y="203"/>
          <a:ext cx="2159635" cy="12950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dirty="0"/>
            <a:t>En tydelig påstand, der fremsættes tidligt i dokumentaren.</a:t>
          </a:r>
          <a:endParaRPr lang="en-US" sz="900" kern="1200" dirty="0"/>
        </a:p>
      </dsp:txBody>
      <dsp:txXfrm>
        <a:off x="748082" y="203"/>
        <a:ext cx="2159635" cy="1295095"/>
      </dsp:txXfrm>
    </dsp:sp>
    <dsp:sp modelId="{8630F87E-0285-DD47-9477-D7FCCC397491}">
      <dsp:nvSpPr>
        <dsp:cNvPr id="0" name=""/>
        <dsp:cNvSpPr/>
      </dsp:nvSpPr>
      <dsp:spPr>
        <a:xfrm>
          <a:off x="3123383" y="753"/>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Fortælleren er autoritativ og en ”</a:t>
          </a:r>
          <a:r>
            <a:rPr lang="da-DK" sz="900" b="1" u="sng" kern="1200"/>
            <a:t>Voice of God</a:t>
          </a:r>
          <a:r>
            <a:rPr lang="da-DK" sz="900" b="1" kern="1200"/>
            <a:t>”, der forklarer sagen for seeren.</a:t>
          </a:r>
          <a:endParaRPr lang="en-US" sz="900" kern="1200"/>
        </a:p>
      </dsp:txBody>
      <dsp:txXfrm>
        <a:off x="3123383" y="753"/>
        <a:ext cx="2156658" cy="1293995"/>
      </dsp:txXfrm>
    </dsp:sp>
    <dsp:sp modelId="{C49D89F4-A841-1743-9E46-8603CEFC36AA}">
      <dsp:nvSpPr>
        <dsp:cNvPr id="0" name=""/>
        <dsp:cNvSpPr/>
      </dsp:nvSpPr>
      <dsp:spPr>
        <a:xfrm>
          <a:off x="5495708" y="753"/>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dirty="0"/>
            <a:t>Vil oplyse, </a:t>
          </a:r>
          <a:r>
            <a:rPr lang="da-DK" sz="900" b="1" kern="1200" dirty="0" err="1"/>
            <a:t>vidensformidle</a:t>
          </a:r>
          <a:r>
            <a:rPr lang="da-DK" sz="900" b="1" kern="1200" dirty="0"/>
            <a:t> og informere</a:t>
          </a:r>
          <a:endParaRPr lang="en-US" sz="900" kern="1200" dirty="0"/>
        </a:p>
      </dsp:txBody>
      <dsp:txXfrm>
        <a:off x="5495708" y="753"/>
        <a:ext cx="2156658" cy="1293995"/>
      </dsp:txXfrm>
    </dsp:sp>
    <dsp:sp modelId="{2E28CF07-E557-C64F-801D-1468CEAE1876}">
      <dsp:nvSpPr>
        <dsp:cNvPr id="0" name=""/>
        <dsp:cNvSpPr/>
      </dsp:nvSpPr>
      <dsp:spPr>
        <a:xfrm>
          <a:off x="7868032" y="753"/>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Ofte kronologisk opbygning</a:t>
          </a:r>
          <a:endParaRPr lang="en-US" sz="900" kern="1200"/>
        </a:p>
      </dsp:txBody>
      <dsp:txXfrm>
        <a:off x="7868032" y="753"/>
        <a:ext cx="2156658" cy="1293995"/>
      </dsp:txXfrm>
    </dsp:sp>
    <dsp:sp modelId="{21D1ED50-8246-8B4D-AC19-28944D0D6DB9}">
      <dsp:nvSpPr>
        <dsp:cNvPr id="0" name=""/>
        <dsp:cNvSpPr/>
      </dsp:nvSpPr>
      <dsp:spPr>
        <a:xfrm>
          <a:off x="749570" y="1510964"/>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Vil gerne være troværdig og overbevisende. </a:t>
          </a:r>
          <a:endParaRPr lang="en-US" sz="900" kern="1200"/>
        </a:p>
      </dsp:txBody>
      <dsp:txXfrm>
        <a:off x="749570" y="1510964"/>
        <a:ext cx="2156658" cy="1293995"/>
      </dsp:txXfrm>
    </dsp:sp>
    <dsp:sp modelId="{F9BA9928-A15F-D147-A7FA-5848B2D77E1F}">
      <dsp:nvSpPr>
        <dsp:cNvPr id="0" name=""/>
        <dsp:cNvSpPr/>
      </dsp:nvSpPr>
      <dsp:spPr>
        <a:xfrm>
          <a:off x="3121895" y="1510964"/>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Har sagen i centrum. Undersøger grundigt og i dybden samt bygger på research.</a:t>
          </a:r>
          <a:endParaRPr lang="en-US" sz="900" kern="1200"/>
        </a:p>
      </dsp:txBody>
      <dsp:txXfrm>
        <a:off x="3121895" y="1510964"/>
        <a:ext cx="2156658" cy="1293995"/>
      </dsp:txXfrm>
    </dsp:sp>
    <dsp:sp modelId="{AA3DA609-8BD9-224E-8322-630A3DE989AC}">
      <dsp:nvSpPr>
        <dsp:cNvPr id="0" name=""/>
        <dsp:cNvSpPr/>
      </dsp:nvSpPr>
      <dsp:spPr>
        <a:xfrm>
          <a:off x="5494219" y="1510964"/>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Bruger mange interviews til at belyse sagen.</a:t>
          </a:r>
          <a:endParaRPr lang="en-US" sz="900" kern="1200"/>
        </a:p>
      </dsp:txBody>
      <dsp:txXfrm>
        <a:off x="5494219" y="1510964"/>
        <a:ext cx="2156658" cy="1293995"/>
      </dsp:txXfrm>
    </dsp:sp>
    <dsp:sp modelId="{40D61EE4-6792-9144-AF99-134B77A4AC64}">
      <dsp:nvSpPr>
        <dsp:cNvPr id="0" name=""/>
        <dsp:cNvSpPr/>
      </dsp:nvSpPr>
      <dsp:spPr>
        <a:xfrm>
          <a:off x="7866544" y="1510964"/>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Ekspertinterviews med eksperter på området</a:t>
          </a:r>
          <a:endParaRPr lang="en-US" sz="900" kern="1200"/>
        </a:p>
      </dsp:txBody>
      <dsp:txXfrm>
        <a:off x="7866544" y="1510964"/>
        <a:ext cx="2156658" cy="1293995"/>
      </dsp:txXfrm>
    </dsp:sp>
    <dsp:sp modelId="{23357FA7-9B80-7149-89D1-6A89DDE93875}">
      <dsp:nvSpPr>
        <dsp:cNvPr id="0" name=""/>
        <dsp:cNvSpPr/>
      </dsp:nvSpPr>
      <dsp:spPr>
        <a:xfrm>
          <a:off x="749570" y="3020625"/>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Erfaringsinterviews, der giver den menneskelige vinkel på sagen (fx offeret eller vidnet)</a:t>
          </a:r>
          <a:endParaRPr lang="en-US" sz="900" kern="1200"/>
        </a:p>
      </dsp:txBody>
      <dsp:txXfrm>
        <a:off x="749570" y="3020625"/>
        <a:ext cx="2156658" cy="1293995"/>
      </dsp:txXfrm>
    </dsp:sp>
    <dsp:sp modelId="{16767F45-4701-CD43-A9D8-6950276429C7}">
      <dsp:nvSpPr>
        <dsp:cNvPr id="0" name=""/>
        <dsp:cNvSpPr/>
      </dsp:nvSpPr>
      <dsp:spPr>
        <a:xfrm>
          <a:off x="3121895" y="3020625"/>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Konfrontationsinterviews, når intervieweren konfronterer skurken</a:t>
          </a:r>
          <a:endParaRPr lang="en-US" sz="900" kern="1200"/>
        </a:p>
      </dsp:txBody>
      <dsp:txXfrm>
        <a:off x="3121895" y="3020625"/>
        <a:ext cx="2156658" cy="1293995"/>
      </dsp:txXfrm>
    </dsp:sp>
    <dsp:sp modelId="{3308F80B-36FA-A943-8D4F-5BF947F747A8}">
      <dsp:nvSpPr>
        <dsp:cNvPr id="0" name=""/>
        <dsp:cNvSpPr/>
      </dsp:nvSpPr>
      <dsp:spPr>
        <a:xfrm>
          <a:off x="5494219" y="3020625"/>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a:t>Partsinterview, der viser fx to forskellige parters holdninger til en given sag. </a:t>
          </a:r>
          <a:endParaRPr lang="en-US" sz="900" kern="1200"/>
        </a:p>
      </dsp:txBody>
      <dsp:txXfrm>
        <a:off x="5494219" y="3020625"/>
        <a:ext cx="2156658" cy="1293995"/>
      </dsp:txXfrm>
    </dsp:sp>
    <dsp:sp modelId="{3C9AA483-FBFF-8543-B01D-74567E369641}">
      <dsp:nvSpPr>
        <dsp:cNvPr id="0" name=""/>
        <dsp:cNvSpPr/>
      </dsp:nvSpPr>
      <dsp:spPr>
        <a:xfrm>
          <a:off x="7866544" y="3020625"/>
          <a:ext cx="2156658" cy="1293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b="1" kern="1200" dirty="0"/>
            <a:t>Bruger autenticitetsmarkører og filmiske virkemidler som fx forklarende grafik (fx tabeller, landkort, tegninger), arkivmateriale (gamle billeder, avisudklip, klip fra gamle nyhedsindslag), stemningsskabende og dramatisk underlægningsmusik, rekonstruktioner/ iscenesættelse og skjult kamera.</a:t>
          </a:r>
          <a:endParaRPr lang="en-US" sz="900" kern="1200" dirty="0"/>
        </a:p>
      </dsp:txBody>
      <dsp:txXfrm>
        <a:off x="7866544" y="3020625"/>
        <a:ext cx="2156658" cy="1293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C84DF-EA59-AF4D-8438-05DEF942C577}">
      <dsp:nvSpPr>
        <dsp:cNvPr id="0" name=""/>
        <dsp:cNvSpPr/>
      </dsp:nvSpPr>
      <dsp:spPr>
        <a:xfrm>
          <a:off x="519072" y="2158"/>
          <a:ext cx="2207641" cy="13245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Dokumentaristen er synlig! Vi ofte både ser og hører ham/hende!</a:t>
          </a:r>
          <a:endParaRPr lang="en-US" sz="1300" kern="1200"/>
        </a:p>
      </dsp:txBody>
      <dsp:txXfrm>
        <a:off x="519072" y="2158"/>
        <a:ext cx="2207641" cy="1324585"/>
      </dsp:txXfrm>
    </dsp:sp>
    <dsp:sp modelId="{83A177D4-AD11-1244-A462-B78BDF6FE0BC}">
      <dsp:nvSpPr>
        <dsp:cNvPr id="0" name=""/>
        <dsp:cNvSpPr/>
      </dsp:nvSpPr>
      <dsp:spPr>
        <a:xfrm>
          <a:off x="2947479" y="2158"/>
          <a:ext cx="2207641" cy="1324585"/>
        </a:xfrm>
        <a:prstGeom prst="rect">
          <a:avLst/>
        </a:prstGeom>
        <a:solidFill>
          <a:schemeClr val="accent5">
            <a:hueOff val="-34268"/>
            <a:satOff val="-1271"/>
            <a:lumOff val="20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i="1" kern="1200"/>
            <a:t>Voice over </a:t>
          </a:r>
          <a:r>
            <a:rPr lang="da-DK" sz="1300" kern="1200"/>
            <a:t>er som regel dokumentaristens stemme (eller lydbroer fra mange interviews og samtaler)</a:t>
          </a:r>
          <a:endParaRPr lang="en-US" sz="1300" kern="1200"/>
        </a:p>
      </dsp:txBody>
      <dsp:txXfrm>
        <a:off x="2947479" y="2158"/>
        <a:ext cx="2207641" cy="1324585"/>
      </dsp:txXfrm>
    </dsp:sp>
    <dsp:sp modelId="{9F3597C0-18E2-5546-8600-38F057523EE6}">
      <dsp:nvSpPr>
        <dsp:cNvPr id="0" name=""/>
        <dsp:cNvSpPr/>
      </dsp:nvSpPr>
      <dsp:spPr>
        <a:xfrm>
          <a:off x="5375885" y="2158"/>
          <a:ext cx="2207641" cy="1324585"/>
        </a:xfrm>
        <a:prstGeom prst="rect">
          <a:avLst/>
        </a:prstGeom>
        <a:solidFill>
          <a:schemeClr val="accent5">
            <a:hueOff val="-68535"/>
            <a:satOff val="-2542"/>
            <a:lumOff val="40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dirty="0"/>
            <a:t>Dokumentaristen har et klart ærinde: han søger eller udforsker et emne eller et miljø, og han er selv meget aktiv og deltagende i processen. (=”Fluen i suppen”)</a:t>
          </a:r>
          <a:endParaRPr lang="en-US" sz="1300" kern="1200" dirty="0"/>
        </a:p>
      </dsp:txBody>
      <dsp:txXfrm>
        <a:off x="5375885" y="2158"/>
        <a:ext cx="2207641" cy="1324585"/>
      </dsp:txXfrm>
    </dsp:sp>
    <dsp:sp modelId="{223680DD-AB0F-734E-B3B1-F41434FB4445}">
      <dsp:nvSpPr>
        <dsp:cNvPr id="0" name=""/>
        <dsp:cNvSpPr/>
      </dsp:nvSpPr>
      <dsp:spPr>
        <a:xfrm>
          <a:off x="519072" y="1547507"/>
          <a:ext cx="2207641" cy="1324585"/>
        </a:xfrm>
        <a:prstGeom prst="rect">
          <a:avLst/>
        </a:prstGeom>
        <a:solidFill>
          <a:schemeClr val="accent5">
            <a:hueOff val="-102803"/>
            <a:satOff val="-3813"/>
            <a:lumOff val="60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Der er MANGE interviews: dokumentaristen møder mange forskellige mennesker, og det er gennem samtaler eller interviews med disse, at historien udvikler sig.</a:t>
          </a:r>
          <a:endParaRPr lang="en-US" sz="1300" kern="1200"/>
        </a:p>
      </dsp:txBody>
      <dsp:txXfrm>
        <a:off x="519072" y="1547507"/>
        <a:ext cx="2207641" cy="1324585"/>
      </dsp:txXfrm>
    </dsp:sp>
    <dsp:sp modelId="{C23238A9-C677-7640-A5EC-3DD88CE697B2}">
      <dsp:nvSpPr>
        <dsp:cNvPr id="0" name=""/>
        <dsp:cNvSpPr/>
      </dsp:nvSpPr>
      <dsp:spPr>
        <a:xfrm>
          <a:off x="2947479" y="1547507"/>
          <a:ext cx="2207641" cy="1324585"/>
        </a:xfrm>
        <a:prstGeom prst="rect">
          <a:avLst/>
        </a:prstGeom>
        <a:solidFill>
          <a:schemeClr val="accent5">
            <a:hueOff val="-137070"/>
            <a:satOff val="-5084"/>
            <a:lumOff val="80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Revolverjournalistik= hård spørgeteknik/konfronterer.</a:t>
          </a:r>
          <a:endParaRPr lang="en-US" sz="1300" kern="1200"/>
        </a:p>
      </dsp:txBody>
      <dsp:txXfrm>
        <a:off x="2947479" y="1547507"/>
        <a:ext cx="2207641" cy="1324585"/>
      </dsp:txXfrm>
    </dsp:sp>
    <dsp:sp modelId="{349DE536-C4F3-CB46-9F04-19B06E55DB5B}">
      <dsp:nvSpPr>
        <dsp:cNvPr id="0" name=""/>
        <dsp:cNvSpPr/>
      </dsp:nvSpPr>
      <dsp:spPr>
        <a:xfrm>
          <a:off x="5375885" y="1547507"/>
          <a:ext cx="2207641" cy="1324585"/>
        </a:xfrm>
        <a:prstGeom prst="rect">
          <a:avLst/>
        </a:prstGeom>
        <a:solidFill>
          <a:schemeClr val="accent5">
            <a:hueOff val="-171338"/>
            <a:satOff val="-6355"/>
            <a:lumOff val="100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Dokumentaristen undersøger et emne, en sag eller miljø – tit med sig selv som hovedperson.</a:t>
          </a:r>
          <a:endParaRPr lang="en-US" sz="1300" kern="1200"/>
        </a:p>
      </dsp:txBody>
      <dsp:txXfrm>
        <a:off x="5375885" y="1547507"/>
        <a:ext cx="2207641" cy="1324585"/>
      </dsp:txXfrm>
    </dsp:sp>
    <dsp:sp modelId="{6CB3BB08-F28D-C346-839B-7F8B461F5591}">
      <dsp:nvSpPr>
        <dsp:cNvPr id="0" name=""/>
        <dsp:cNvSpPr/>
      </dsp:nvSpPr>
      <dsp:spPr>
        <a:xfrm>
          <a:off x="1733275" y="3092856"/>
          <a:ext cx="2207641" cy="1324585"/>
        </a:xfrm>
        <a:prstGeom prst="rect">
          <a:avLst/>
        </a:prstGeom>
        <a:solidFill>
          <a:schemeClr val="accent5">
            <a:hueOff val="-205605"/>
            <a:satOff val="-7626"/>
            <a:lumOff val="121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Intruktøren er en slags detektiv.</a:t>
          </a:r>
          <a:endParaRPr lang="en-US" sz="1300" kern="1200"/>
        </a:p>
      </dsp:txBody>
      <dsp:txXfrm>
        <a:off x="1733275" y="3092856"/>
        <a:ext cx="2207641" cy="1324585"/>
      </dsp:txXfrm>
    </dsp:sp>
    <dsp:sp modelId="{B08CCD7E-2AAB-334A-AC1F-1579D92B814E}">
      <dsp:nvSpPr>
        <dsp:cNvPr id="0" name=""/>
        <dsp:cNvSpPr/>
      </dsp:nvSpPr>
      <dsp:spPr>
        <a:xfrm>
          <a:off x="4161682" y="3092856"/>
          <a:ext cx="2207641" cy="1324585"/>
        </a:xfrm>
        <a:prstGeom prst="rect">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a-DK" sz="1300" kern="1200"/>
            <a:t>Gør brug af iscenesættelse og mange forskellige filmiske virkemidler til at skabe spænding.</a:t>
          </a:r>
          <a:endParaRPr lang="en-US" sz="1300" kern="1200"/>
        </a:p>
      </dsp:txBody>
      <dsp:txXfrm>
        <a:off x="4161682" y="3092856"/>
        <a:ext cx="2207641" cy="132458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7" name="Date Placeholder 6"/>
          <p:cNvSpPr>
            <a:spLocks noGrp="1"/>
          </p:cNvSpPr>
          <p:nvPr>
            <p:ph type="dt" sz="half" idx="10"/>
          </p:nvPr>
        </p:nvSpPr>
        <p:spPr/>
        <p:txBody>
          <a:bodyPr/>
          <a:lstStyle/>
          <a:p>
            <a:fld id="{1160EA64-D806-43AC-9DF2-F8C432F32B4C}" type="datetimeFigureOut">
              <a:rPr lang="en-US" dirty="0"/>
              <a:t>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2/15/25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583436" y="3143250"/>
            <a:ext cx="4270248" cy="259677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7" name="Date Placeholder 6"/>
          <p:cNvSpPr>
            <a:spLocks noGrp="1"/>
          </p:cNvSpPr>
          <p:nvPr>
            <p:ph type="dt" sz="half" idx="10"/>
          </p:nvPr>
        </p:nvSpPr>
        <p:spPr/>
        <p:txBody>
          <a:bodyPr/>
          <a:lstStyle/>
          <a:p>
            <a:fld id="{4F7D4976-E339-4826-83B7-FBD03F55ECF8}" type="datetimeFigureOut">
              <a:rPr lang="en-US" dirty="0"/>
              <a:t>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dirty="0"/>
          </a:p>
        </p:txBody>
      </p:sp>
      <p:sp>
        <p:nvSpPr>
          <p:cNvPr id="10" name="Title 9"/>
          <p:cNvSpPr>
            <a:spLocks noGrp="1"/>
          </p:cNvSpPr>
          <p:nvPr>
            <p:ph type="title"/>
          </p:nvPr>
        </p:nvSpPr>
        <p:spPr/>
        <p:txBody>
          <a:bodyPr/>
          <a:lstStyle/>
          <a:p>
            <a:r>
              <a:rPr lang="da-DK"/>
              <a:t>Klik for at redigere titeltypografien i masteren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a-DK"/>
              <a:t>Klik for at redigere titeltypografien i masteren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9" name="Date Placeholder 8"/>
          <p:cNvSpPr>
            <a:spLocks noGrp="1"/>
          </p:cNvSpPr>
          <p:nvPr>
            <p:ph type="dt" sz="half" idx="10"/>
          </p:nvPr>
        </p:nvSpPr>
        <p:spPr/>
        <p:txBody>
          <a:bodyPr/>
          <a:lstStyle/>
          <a:p>
            <a:fld id="{D1BE4249-C0D0-4B06-8692-E8BB871AF643}" type="datetimeFigureOut">
              <a:rPr lang="en-US" dirty="0"/>
              <a:t>2/15/25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2/15/25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2/15/25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dr.dk/bonanza/serie/194/doemt-til-behandling/52710/doemt-til-behandling-13-"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EF5F35-BE2A-9124-4F66-B2E37596EDF0}"/>
              </a:ext>
            </a:extLst>
          </p:cNvPr>
          <p:cNvSpPr>
            <a:spLocks noGrp="1"/>
          </p:cNvSpPr>
          <p:nvPr>
            <p:ph type="ctrTitle"/>
          </p:nvPr>
        </p:nvSpPr>
        <p:spPr>
          <a:xfrm>
            <a:off x="804672" y="1290025"/>
            <a:ext cx="4475892" cy="1188720"/>
          </a:xfrm>
          <a:solidFill>
            <a:srgbClr val="FFFFFF"/>
          </a:solidFill>
          <a:ln>
            <a:solidFill>
              <a:srgbClr val="404040"/>
            </a:solidFill>
          </a:ln>
        </p:spPr>
        <p:txBody>
          <a:bodyPr vert="horz" lIns="182880" tIns="182880" rIns="182880" bIns="182880" rtlCol="0" anchor="ctr">
            <a:normAutofit/>
          </a:bodyPr>
          <a:lstStyle/>
          <a:p>
            <a:r>
              <a:rPr lang="en-US" sz="2000" b="1"/>
              <a:t>”Kreativ bearbejdning af virkeligheden” </a:t>
            </a:r>
            <a:br>
              <a:rPr lang="en-US" sz="2000" b="1"/>
            </a:br>
            <a:r>
              <a:rPr lang="en-US" sz="2000"/>
              <a:t>Dokumentarfilmtyper</a:t>
            </a:r>
          </a:p>
        </p:txBody>
      </p:sp>
      <p:sp>
        <p:nvSpPr>
          <p:cNvPr id="3" name="Undertitel 2">
            <a:extLst>
              <a:ext uri="{FF2B5EF4-FFF2-40B4-BE49-F238E27FC236}">
                <a16:creationId xmlns:a16="http://schemas.microsoft.com/office/drawing/2014/main" id="{86CD8BBA-C6CC-DD7F-8166-88342A123035}"/>
              </a:ext>
            </a:extLst>
          </p:cNvPr>
          <p:cNvSpPr>
            <a:spLocks noGrp="1"/>
          </p:cNvSpPr>
          <p:nvPr>
            <p:ph type="subTitle" idx="1"/>
          </p:nvPr>
        </p:nvSpPr>
        <p:spPr>
          <a:xfrm>
            <a:off x="381000" y="2858703"/>
            <a:ext cx="5397500" cy="3613535"/>
          </a:xfrm>
        </p:spPr>
        <p:txBody>
          <a:bodyPr vert="horz" lIns="91440" tIns="45720" rIns="91440" bIns="45720" rtlCol="0">
            <a:normAutofit fontScale="92500" lnSpcReduction="20000"/>
          </a:bodyPr>
          <a:lstStyle/>
          <a:p>
            <a:pPr algn="l">
              <a:lnSpc>
                <a:spcPct val="90000"/>
              </a:lnSpc>
            </a:pPr>
            <a:r>
              <a:rPr lang="en-US" sz="2200" dirty="0">
                <a:solidFill>
                  <a:srgbClr val="FFFFFF"/>
                </a:solidFill>
                <a:effectLst/>
              </a:rPr>
              <a:t>Den </a:t>
            </a:r>
            <a:r>
              <a:rPr lang="en-US" sz="2200" dirty="0" err="1">
                <a:solidFill>
                  <a:srgbClr val="FFFFFF"/>
                </a:solidFill>
                <a:effectLst/>
              </a:rPr>
              <a:t>amerikanske</a:t>
            </a:r>
            <a:r>
              <a:rPr lang="en-US" sz="2200" dirty="0">
                <a:solidFill>
                  <a:srgbClr val="FFFFFF"/>
                </a:solidFill>
                <a:effectLst/>
              </a:rPr>
              <a:t> </a:t>
            </a:r>
            <a:r>
              <a:rPr lang="en-US" sz="2200" dirty="0" err="1">
                <a:solidFill>
                  <a:srgbClr val="FFFFFF"/>
                </a:solidFill>
                <a:effectLst/>
              </a:rPr>
              <a:t>medieforsker</a:t>
            </a:r>
            <a:r>
              <a:rPr lang="en-US" sz="2200" dirty="0">
                <a:solidFill>
                  <a:srgbClr val="FFFFFF"/>
                </a:solidFill>
                <a:effectLst/>
              </a:rPr>
              <a:t> Bill Nichols </a:t>
            </a:r>
            <a:r>
              <a:rPr lang="en-US" sz="2200" dirty="0" err="1">
                <a:solidFill>
                  <a:srgbClr val="FFFFFF"/>
                </a:solidFill>
                <a:effectLst/>
              </a:rPr>
              <a:t>skelner</a:t>
            </a:r>
            <a:r>
              <a:rPr lang="en-US" sz="2200" dirty="0">
                <a:solidFill>
                  <a:srgbClr val="FFFFFF"/>
                </a:solidFill>
                <a:effectLst/>
              </a:rPr>
              <a:t> </a:t>
            </a:r>
            <a:r>
              <a:rPr lang="en-US" sz="2200" dirty="0" err="1">
                <a:solidFill>
                  <a:srgbClr val="FFFFFF"/>
                </a:solidFill>
                <a:effectLst/>
              </a:rPr>
              <a:t>mellem</a:t>
            </a:r>
            <a:r>
              <a:rPr lang="en-US" sz="2200" dirty="0">
                <a:solidFill>
                  <a:srgbClr val="FFFFFF"/>
                </a:solidFill>
                <a:effectLst/>
              </a:rPr>
              <a:t> </a:t>
            </a:r>
            <a:r>
              <a:rPr lang="en-US" sz="2200" b="1" dirty="0">
                <a:solidFill>
                  <a:srgbClr val="FFFFFF"/>
                </a:solidFill>
                <a:effectLst/>
              </a:rPr>
              <a:t>6 </a:t>
            </a:r>
            <a:r>
              <a:rPr lang="en-US" sz="2200" b="1" dirty="0" err="1">
                <a:solidFill>
                  <a:srgbClr val="FFFFFF"/>
                </a:solidFill>
                <a:effectLst/>
              </a:rPr>
              <a:t>forskellige</a:t>
            </a:r>
            <a:r>
              <a:rPr lang="en-US" sz="2200" b="1" dirty="0">
                <a:solidFill>
                  <a:srgbClr val="FFFFFF"/>
                </a:solidFill>
                <a:effectLst/>
              </a:rPr>
              <a:t> </a:t>
            </a:r>
            <a:r>
              <a:rPr lang="en-US" sz="2200" b="1" dirty="0" err="1">
                <a:solidFill>
                  <a:srgbClr val="FFFFFF"/>
                </a:solidFill>
                <a:effectLst/>
              </a:rPr>
              <a:t>dokumentarfilmtyper</a:t>
            </a:r>
            <a:r>
              <a:rPr lang="en-US" sz="2200" dirty="0">
                <a:solidFill>
                  <a:srgbClr val="FFFFFF"/>
                </a:solidFill>
                <a:effectLst/>
              </a:rPr>
              <a:t>. </a:t>
            </a:r>
          </a:p>
          <a:p>
            <a:pPr algn="l">
              <a:lnSpc>
                <a:spcPct val="90000"/>
              </a:lnSpc>
              <a:spcAft>
                <a:spcPts val="800"/>
              </a:spcAft>
            </a:pPr>
            <a:r>
              <a:rPr lang="en-US" sz="2200" dirty="0">
                <a:solidFill>
                  <a:srgbClr val="FFFFFF"/>
                </a:solidFill>
                <a:effectLst/>
              </a:rPr>
              <a:t>Det er </a:t>
            </a:r>
            <a:r>
              <a:rPr lang="en-US" sz="2200" dirty="0" err="1">
                <a:solidFill>
                  <a:srgbClr val="FFFFFF"/>
                </a:solidFill>
                <a:effectLst/>
              </a:rPr>
              <a:t>vigtigt</a:t>
            </a:r>
            <a:r>
              <a:rPr lang="en-US" sz="2200" dirty="0">
                <a:solidFill>
                  <a:srgbClr val="FFFFFF"/>
                </a:solidFill>
                <a:effectLst/>
              </a:rPr>
              <a:t> at </a:t>
            </a:r>
            <a:r>
              <a:rPr lang="en-US" sz="2200" dirty="0" err="1">
                <a:solidFill>
                  <a:srgbClr val="FFFFFF"/>
                </a:solidFill>
                <a:effectLst/>
              </a:rPr>
              <a:t>understrege</a:t>
            </a:r>
            <a:r>
              <a:rPr lang="en-US" sz="2200" dirty="0">
                <a:solidFill>
                  <a:srgbClr val="FFFFFF"/>
                </a:solidFill>
                <a:effectLst/>
              </a:rPr>
              <a:t>, at den </a:t>
            </a:r>
            <a:r>
              <a:rPr lang="en-US" sz="2200" dirty="0" err="1">
                <a:solidFill>
                  <a:srgbClr val="FFFFFF"/>
                </a:solidFill>
                <a:effectLst/>
              </a:rPr>
              <a:t>enkelte</a:t>
            </a:r>
            <a:r>
              <a:rPr lang="en-US" sz="2200" dirty="0">
                <a:solidFill>
                  <a:srgbClr val="FFFFFF"/>
                </a:solidFill>
                <a:effectLst/>
              </a:rPr>
              <a:t> </a:t>
            </a:r>
            <a:r>
              <a:rPr lang="en-US" sz="2200" dirty="0" err="1">
                <a:solidFill>
                  <a:srgbClr val="FFFFFF"/>
                </a:solidFill>
                <a:effectLst/>
              </a:rPr>
              <a:t>dokumentarfilm</a:t>
            </a:r>
            <a:r>
              <a:rPr lang="en-US" sz="2200" dirty="0">
                <a:solidFill>
                  <a:srgbClr val="FFFFFF"/>
                </a:solidFill>
                <a:effectLst/>
              </a:rPr>
              <a:t> </a:t>
            </a:r>
            <a:r>
              <a:rPr lang="en-US" sz="2200" dirty="0" err="1">
                <a:solidFill>
                  <a:srgbClr val="FFFFFF"/>
                </a:solidFill>
                <a:effectLst/>
              </a:rPr>
              <a:t>godt</a:t>
            </a:r>
            <a:r>
              <a:rPr lang="en-US" sz="2200" dirty="0">
                <a:solidFill>
                  <a:srgbClr val="FFFFFF"/>
                </a:solidFill>
                <a:effectLst/>
              </a:rPr>
              <a:t> </a:t>
            </a:r>
            <a:r>
              <a:rPr lang="en-US" sz="2200" dirty="0" err="1">
                <a:solidFill>
                  <a:srgbClr val="FFFFFF"/>
                </a:solidFill>
                <a:effectLst/>
              </a:rPr>
              <a:t>kan</a:t>
            </a:r>
            <a:r>
              <a:rPr lang="en-US" sz="2200" dirty="0">
                <a:solidFill>
                  <a:srgbClr val="FFFFFF"/>
                </a:solidFill>
                <a:effectLst/>
              </a:rPr>
              <a:t> </a:t>
            </a:r>
            <a:r>
              <a:rPr lang="en-US" sz="2200" dirty="0" err="1">
                <a:solidFill>
                  <a:srgbClr val="FFFFFF"/>
                </a:solidFill>
                <a:effectLst/>
              </a:rPr>
              <a:t>gå</a:t>
            </a:r>
            <a:r>
              <a:rPr lang="en-US" sz="2200" dirty="0">
                <a:solidFill>
                  <a:srgbClr val="FFFFFF"/>
                </a:solidFill>
                <a:effectLst/>
              </a:rPr>
              <a:t> </a:t>
            </a:r>
            <a:r>
              <a:rPr lang="en-US" sz="2200" dirty="0" err="1">
                <a:solidFill>
                  <a:srgbClr val="FFFFFF"/>
                </a:solidFill>
                <a:effectLst/>
              </a:rPr>
              <a:t>på</a:t>
            </a:r>
            <a:r>
              <a:rPr lang="en-US" sz="2200" dirty="0">
                <a:solidFill>
                  <a:srgbClr val="FFFFFF"/>
                </a:solidFill>
                <a:effectLst/>
              </a:rPr>
              <a:t> </a:t>
            </a:r>
            <a:r>
              <a:rPr lang="en-US" sz="2200" dirty="0" err="1">
                <a:solidFill>
                  <a:srgbClr val="FFFFFF"/>
                </a:solidFill>
                <a:effectLst/>
              </a:rPr>
              <a:t>tværs</a:t>
            </a:r>
            <a:r>
              <a:rPr lang="en-US" sz="2200" dirty="0">
                <a:solidFill>
                  <a:srgbClr val="FFFFFF"/>
                </a:solidFill>
                <a:effectLst/>
              </a:rPr>
              <a:t> </a:t>
            </a:r>
            <a:r>
              <a:rPr lang="en-US" sz="2200" dirty="0" err="1">
                <a:solidFill>
                  <a:srgbClr val="FFFFFF"/>
                </a:solidFill>
                <a:effectLst/>
              </a:rPr>
              <a:t>af</a:t>
            </a:r>
            <a:r>
              <a:rPr lang="en-US" sz="2200" dirty="0">
                <a:solidFill>
                  <a:srgbClr val="FFFFFF"/>
                </a:solidFill>
                <a:effectLst/>
              </a:rPr>
              <a:t> de </a:t>
            </a:r>
            <a:r>
              <a:rPr lang="en-US" sz="2200" dirty="0" err="1">
                <a:solidFill>
                  <a:srgbClr val="FFFFFF"/>
                </a:solidFill>
                <a:effectLst/>
              </a:rPr>
              <a:t>enkelte</a:t>
            </a:r>
            <a:r>
              <a:rPr lang="en-US" sz="2200" dirty="0">
                <a:solidFill>
                  <a:srgbClr val="FFFFFF"/>
                </a:solidFill>
                <a:effectLst/>
              </a:rPr>
              <a:t> </a:t>
            </a:r>
            <a:r>
              <a:rPr lang="en-US" sz="2200" dirty="0" err="1">
                <a:solidFill>
                  <a:srgbClr val="FFFFFF"/>
                </a:solidFill>
                <a:effectLst/>
              </a:rPr>
              <a:t>typer</a:t>
            </a:r>
            <a:r>
              <a:rPr lang="en-US" sz="2200" dirty="0">
                <a:solidFill>
                  <a:srgbClr val="FFFFFF"/>
                </a:solidFill>
                <a:effectLst/>
              </a:rPr>
              <a:t>, men </a:t>
            </a:r>
            <a:r>
              <a:rPr lang="en-US" sz="2200" dirty="0" err="1">
                <a:solidFill>
                  <a:srgbClr val="FFFFFF"/>
                </a:solidFill>
                <a:effectLst/>
              </a:rPr>
              <a:t>som</a:t>
            </a:r>
            <a:r>
              <a:rPr lang="en-US" sz="2200" dirty="0">
                <a:solidFill>
                  <a:srgbClr val="FFFFFF"/>
                </a:solidFill>
                <a:effectLst/>
              </a:rPr>
              <a:t> regel med </a:t>
            </a:r>
            <a:r>
              <a:rPr lang="en-US" sz="2200" dirty="0" err="1">
                <a:solidFill>
                  <a:srgbClr val="FFFFFF"/>
                </a:solidFill>
                <a:effectLst/>
              </a:rPr>
              <a:t>én</a:t>
            </a:r>
            <a:r>
              <a:rPr lang="en-US" sz="2200" dirty="0">
                <a:solidFill>
                  <a:srgbClr val="FFFFFF"/>
                </a:solidFill>
                <a:effectLst/>
              </a:rPr>
              <a:t> </a:t>
            </a:r>
            <a:r>
              <a:rPr lang="en-US" sz="2200" dirty="0" err="1">
                <a:solidFill>
                  <a:srgbClr val="FFFFFF"/>
                </a:solidFill>
                <a:effectLst/>
              </a:rPr>
              <a:t>af</a:t>
            </a:r>
            <a:r>
              <a:rPr lang="en-US" sz="2200" dirty="0">
                <a:solidFill>
                  <a:srgbClr val="FFFFFF"/>
                </a:solidFill>
                <a:effectLst/>
              </a:rPr>
              <a:t> dem </a:t>
            </a:r>
            <a:r>
              <a:rPr lang="en-US" sz="2200" dirty="0" err="1">
                <a:solidFill>
                  <a:srgbClr val="FFFFFF"/>
                </a:solidFill>
                <a:effectLst/>
              </a:rPr>
              <a:t>som</a:t>
            </a:r>
            <a:r>
              <a:rPr lang="en-US" sz="2200" dirty="0">
                <a:solidFill>
                  <a:srgbClr val="FFFFFF"/>
                </a:solidFill>
                <a:effectLst/>
              </a:rPr>
              <a:t> den </a:t>
            </a:r>
            <a:r>
              <a:rPr lang="en-US" sz="2200" dirty="0" err="1">
                <a:solidFill>
                  <a:srgbClr val="FFFFFF"/>
                </a:solidFill>
                <a:effectLst/>
              </a:rPr>
              <a:t>dominerende</a:t>
            </a:r>
            <a:r>
              <a:rPr lang="en-US" sz="2200" dirty="0">
                <a:solidFill>
                  <a:srgbClr val="FFFFFF"/>
                </a:solidFill>
                <a:effectLst/>
              </a:rPr>
              <a:t>. </a:t>
            </a:r>
          </a:p>
          <a:p>
            <a:pPr algn="l">
              <a:lnSpc>
                <a:spcPct val="90000"/>
              </a:lnSpc>
              <a:spcAft>
                <a:spcPts val="800"/>
              </a:spcAft>
            </a:pPr>
            <a:r>
              <a:rPr lang="en-US" sz="2200" dirty="0" err="1">
                <a:solidFill>
                  <a:srgbClr val="FFFFFF"/>
                </a:solidFill>
                <a:effectLst/>
              </a:rPr>
              <a:t>Sagen</a:t>
            </a:r>
            <a:r>
              <a:rPr lang="en-US" sz="2200" dirty="0">
                <a:solidFill>
                  <a:srgbClr val="FFFFFF"/>
                </a:solidFill>
                <a:effectLst/>
              </a:rPr>
              <a:t> </a:t>
            </a:r>
            <a:r>
              <a:rPr lang="en-US" sz="2200" dirty="0" err="1">
                <a:solidFill>
                  <a:srgbClr val="FFFFFF"/>
                </a:solidFill>
                <a:effectLst/>
              </a:rPr>
              <a:t>og</a:t>
            </a:r>
            <a:r>
              <a:rPr lang="en-US" sz="2200" dirty="0">
                <a:solidFill>
                  <a:srgbClr val="FFFFFF"/>
                </a:solidFill>
                <a:effectLst/>
              </a:rPr>
              <a:t> </a:t>
            </a:r>
            <a:r>
              <a:rPr lang="en-US" sz="2200" dirty="0" err="1">
                <a:solidFill>
                  <a:srgbClr val="FFFFFF"/>
                </a:solidFill>
                <a:effectLst/>
              </a:rPr>
              <a:t>vinklingen</a:t>
            </a:r>
            <a:r>
              <a:rPr lang="en-US" sz="2200" dirty="0">
                <a:solidFill>
                  <a:srgbClr val="FFFFFF"/>
                </a:solidFill>
                <a:effectLst/>
              </a:rPr>
              <a:t> er </a:t>
            </a:r>
            <a:r>
              <a:rPr lang="en-US" sz="2200" dirty="0" err="1">
                <a:solidFill>
                  <a:srgbClr val="FFFFFF"/>
                </a:solidFill>
                <a:effectLst/>
              </a:rPr>
              <a:t>altid</a:t>
            </a:r>
            <a:r>
              <a:rPr lang="en-US" sz="2200" dirty="0">
                <a:solidFill>
                  <a:srgbClr val="FFFFFF"/>
                </a:solidFill>
                <a:effectLst/>
              </a:rPr>
              <a:t> </a:t>
            </a:r>
            <a:r>
              <a:rPr lang="en-US" sz="2200" dirty="0" err="1">
                <a:solidFill>
                  <a:srgbClr val="FFFFFF"/>
                </a:solidFill>
                <a:effectLst/>
              </a:rPr>
              <a:t>interessant</a:t>
            </a:r>
            <a:r>
              <a:rPr lang="en-US" sz="2200" dirty="0">
                <a:solidFill>
                  <a:srgbClr val="FFFFFF"/>
                </a:solidFill>
                <a:effectLst/>
              </a:rPr>
              <a:t>!</a:t>
            </a:r>
            <a:r>
              <a:rPr lang="en-US" sz="2200" dirty="0">
                <a:solidFill>
                  <a:srgbClr val="FFFFFF"/>
                </a:solidFill>
              </a:rPr>
              <a:t> </a:t>
            </a:r>
          </a:p>
          <a:p>
            <a:pPr indent="-228600" algn="l">
              <a:lnSpc>
                <a:spcPct val="90000"/>
              </a:lnSpc>
              <a:spcAft>
                <a:spcPts val="800"/>
              </a:spcAft>
              <a:buFont typeface="Arial" panose="020B0604020202020204" pitchFamily="34" charset="0"/>
              <a:buChar char="•"/>
            </a:pPr>
            <a:endParaRPr lang="en-US" sz="1600" dirty="0">
              <a:solidFill>
                <a:srgbClr val="FFFFFF"/>
              </a:solidFill>
            </a:endParaRPr>
          </a:p>
          <a:p>
            <a:pPr algn="l">
              <a:lnSpc>
                <a:spcPct val="90000"/>
              </a:lnSpc>
              <a:spcAft>
                <a:spcPts val="800"/>
              </a:spcAft>
            </a:pPr>
            <a:endParaRPr lang="en-US" sz="1600" dirty="0">
              <a:solidFill>
                <a:srgbClr val="FFFFFF"/>
              </a:solidFill>
            </a:endParaRPr>
          </a:p>
          <a:p>
            <a:pPr algn="l">
              <a:lnSpc>
                <a:spcPct val="90000"/>
              </a:lnSpc>
              <a:spcAft>
                <a:spcPts val="800"/>
              </a:spcAft>
            </a:pPr>
            <a:r>
              <a:rPr lang="en-US" sz="1600" dirty="0" err="1">
                <a:solidFill>
                  <a:srgbClr val="FFFFFF"/>
                </a:solidFill>
              </a:rPr>
              <a:t>Kilder</a:t>
            </a:r>
            <a:r>
              <a:rPr lang="en-US" sz="1600" dirty="0">
                <a:solidFill>
                  <a:srgbClr val="FFFFFF"/>
                </a:solidFill>
              </a:rPr>
              <a:t>: Fra </a:t>
            </a:r>
            <a:r>
              <a:rPr lang="en-US" sz="1600" i="1" dirty="0">
                <a:solidFill>
                  <a:srgbClr val="FFFFFF"/>
                </a:solidFill>
              </a:rPr>
              <a:t>”</a:t>
            </a:r>
            <a:r>
              <a:rPr lang="en-US" sz="1600" i="1" dirty="0" err="1">
                <a:solidFill>
                  <a:srgbClr val="FFFFFF"/>
                </a:solidFill>
              </a:rPr>
              <a:t>Håndbog</a:t>
            </a:r>
            <a:r>
              <a:rPr lang="en-US" sz="1600" i="1" dirty="0">
                <a:solidFill>
                  <a:srgbClr val="FFFFFF"/>
                </a:solidFill>
              </a:rPr>
              <a:t> </a:t>
            </a:r>
            <a:r>
              <a:rPr lang="en-US" sz="1600" i="1" dirty="0" err="1">
                <a:solidFill>
                  <a:srgbClr val="FFFFFF"/>
                </a:solidFill>
              </a:rPr>
              <a:t>til</a:t>
            </a:r>
            <a:r>
              <a:rPr lang="en-US" sz="1600" i="1" dirty="0">
                <a:solidFill>
                  <a:srgbClr val="FFFFFF"/>
                </a:solidFill>
              </a:rPr>
              <a:t> </a:t>
            </a:r>
            <a:r>
              <a:rPr lang="en-US" sz="1600" i="1" dirty="0" err="1">
                <a:solidFill>
                  <a:srgbClr val="FFFFFF"/>
                </a:solidFill>
              </a:rPr>
              <a:t>dansk</a:t>
            </a:r>
            <a:r>
              <a:rPr lang="en-US" sz="1600" i="1" dirty="0">
                <a:solidFill>
                  <a:srgbClr val="FFFFFF"/>
                </a:solidFill>
              </a:rPr>
              <a:t>”, </a:t>
            </a:r>
            <a:r>
              <a:rPr lang="en-US" sz="1600" i="1" dirty="0" err="1">
                <a:solidFill>
                  <a:srgbClr val="FFFFFF"/>
                </a:solidFill>
              </a:rPr>
              <a:t>Systime</a:t>
            </a:r>
            <a:r>
              <a:rPr lang="en-US" sz="1600" i="1" dirty="0">
                <a:solidFill>
                  <a:srgbClr val="FFFFFF"/>
                </a:solidFill>
              </a:rPr>
              <a:t> </a:t>
            </a:r>
            <a:r>
              <a:rPr lang="en-US" sz="1600" i="1" dirty="0" err="1">
                <a:solidFill>
                  <a:srgbClr val="FFFFFF"/>
                </a:solidFill>
              </a:rPr>
              <a:t>og</a:t>
            </a:r>
            <a:r>
              <a:rPr lang="en-US" sz="1600" i="1" dirty="0">
                <a:solidFill>
                  <a:srgbClr val="FFFFFF"/>
                </a:solidFill>
              </a:rPr>
              <a:t> ”Dox, </a:t>
            </a:r>
            <a:r>
              <a:rPr lang="en-US" sz="1600" i="1" dirty="0" err="1">
                <a:solidFill>
                  <a:srgbClr val="FFFFFF"/>
                </a:solidFill>
              </a:rPr>
              <a:t>forløb</a:t>
            </a:r>
            <a:r>
              <a:rPr lang="en-US" sz="1600" i="1" dirty="0">
                <a:solidFill>
                  <a:srgbClr val="FFFFFF"/>
                </a:solidFill>
              </a:rPr>
              <a:t> </a:t>
            </a:r>
            <a:r>
              <a:rPr lang="en-US" sz="1600" i="1" dirty="0" err="1">
                <a:solidFill>
                  <a:srgbClr val="FFFFFF"/>
                </a:solidFill>
              </a:rPr>
              <a:t>i</a:t>
            </a:r>
            <a:r>
              <a:rPr lang="en-US" sz="1600" i="1" dirty="0">
                <a:solidFill>
                  <a:srgbClr val="FFFFFF"/>
                </a:solidFill>
              </a:rPr>
              <a:t> </a:t>
            </a:r>
            <a:r>
              <a:rPr lang="en-US" sz="1600" i="1" dirty="0" err="1">
                <a:solidFill>
                  <a:srgbClr val="FFFFFF"/>
                </a:solidFill>
              </a:rPr>
              <a:t>medier</a:t>
            </a:r>
            <a:r>
              <a:rPr lang="en-US" sz="1600" i="1" dirty="0">
                <a:solidFill>
                  <a:srgbClr val="FFFFFF"/>
                </a:solidFill>
              </a:rPr>
              <a:t>”, </a:t>
            </a:r>
            <a:r>
              <a:rPr lang="en-US" sz="1600" i="1" dirty="0" err="1">
                <a:solidFill>
                  <a:srgbClr val="FFFFFF"/>
                </a:solidFill>
              </a:rPr>
              <a:t>Lindhardt</a:t>
            </a:r>
            <a:r>
              <a:rPr lang="en-US" sz="1600" i="1" dirty="0">
                <a:solidFill>
                  <a:srgbClr val="FFFFFF"/>
                </a:solidFill>
              </a:rPr>
              <a:t> </a:t>
            </a:r>
            <a:r>
              <a:rPr lang="en-US" sz="1600" i="1" dirty="0" err="1">
                <a:solidFill>
                  <a:srgbClr val="FFFFFF"/>
                </a:solidFill>
              </a:rPr>
              <a:t>og</a:t>
            </a:r>
            <a:r>
              <a:rPr lang="en-US" sz="1600" i="1" dirty="0">
                <a:solidFill>
                  <a:srgbClr val="FFFFFF"/>
                </a:solidFill>
              </a:rPr>
              <a:t> </a:t>
            </a:r>
            <a:r>
              <a:rPr lang="en-US" sz="1600" i="1" dirty="0" err="1">
                <a:solidFill>
                  <a:srgbClr val="FFFFFF"/>
                </a:solidFill>
              </a:rPr>
              <a:t>Ringhof</a:t>
            </a:r>
            <a:endParaRPr lang="en-US" sz="1600" dirty="0">
              <a:solidFill>
                <a:srgbClr val="FFFFFF"/>
              </a:solidFill>
            </a:endParaRPr>
          </a:p>
          <a:p>
            <a:pPr indent="-228600" algn="l">
              <a:lnSpc>
                <a:spcPct val="90000"/>
              </a:lnSpc>
              <a:spcAft>
                <a:spcPts val="800"/>
              </a:spcAft>
              <a:buFont typeface="Arial" panose="020B0604020202020204" pitchFamily="34" charset="0"/>
              <a:buChar char="•"/>
            </a:pPr>
            <a:endParaRPr lang="en-US" sz="1600" dirty="0">
              <a:solidFill>
                <a:srgbClr val="FFFFFF"/>
              </a:solidFill>
              <a:effectLst/>
            </a:endParaRPr>
          </a:p>
          <a:p>
            <a:pPr indent="-228600" algn="l">
              <a:lnSpc>
                <a:spcPct val="90000"/>
              </a:lnSpc>
              <a:buFont typeface="Arial" panose="020B0604020202020204" pitchFamily="34" charset="0"/>
              <a:buChar char="•"/>
            </a:pPr>
            <a:endParaRPr lang="en-US" sz="1600" dirty="0">
              <a:solidFill>
                <a:srgbClr val="FFFFFF"/>
              </a:solidFill>
            </a:endParaRPr>
          </a:p>
        </p:txBody>
      </p:sp>
      <p:sp>
        <p:nvSpPr>
          <p:cNvPr id="12" name="Rectangle 11">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Bånd med forskellige poster">
            <a:extLst>
              <a:ext uri="{FF2B5EF4-FFF2-40B4-BE49-F238E27FC236}">
                <a16:creationId xmlns:a16="http://schemas.microsoft.com/office/drawing/2014/main" id="{F8ABD21A-2791-7288-33B7-3711D4F6570C}"/>
              </a:ext>
            </a:extLst>
          </p:cNvPr>
          <p:cNvPicPr>
            <a:picLocks noChangeAspect="1"/>
          </p:cNvPicPr>
          <p:nvPr/>
        </p:nvPicPr>
        <p:blipFill rotWithShape="1">
          <a:blip r:embed="rId2"/>
          <a:srcRect l="30796" r="9001"/>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93318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4D2236-3451-96F0-73A4-9505A7536890}"/>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da-DK" dirty="0"/>
              <a:t>TJEK SELV!</a:t>
            </a:r>
          </a:p>
        </p:txBody>
      </p:sp>
      <p:sp>
        <p:nvSpPr>
          <p:cNvPr id="3" name="Pladsholder til indhold 2">
            <a:extLst>
              <a:ext uri="{FF2B5EF4-FFF2-40B4-BE49-F238E27FC236}">
                <a16:creationId xmlns:a16="http://schemas.microsoft.com/office/drawing/2014/main" id="{525B5D41-DB9E-7F8F-E48E-69A0D3CDCB34}"/>
              </a:ext>
            </a:extLst>
          </p:cNvPr>
          <p:cNvSpPr>
            <a:spLocks noGrp="1"/>
          </p:cNvSpPr>
          <p:nvPr>
            <p:ph idx="1"/>
          </p:nvPr>
        </p:nvSpPr>
        <p:spPr>
          <a:xfrm>
            <a:off x="371475" y="2858703"/>
            <a:ext cx="5372100" cy="3756410"/>
          </a:xfrm>
        </p:spPr>
        <p:txBody>
          <a:bodyPr>
            <a:normAutofit fontScale="92500" lnSpcReduction="10000"/>
          </a:bodyPr>
          <a:lstStyle/>
          <a:p>
            <a:pPr>
              <a:lnSpc>
                <a:spcPct val="90000"/>
              </a:lnSpc>
            </a:pPr>
            <a:endParaRPr lang="da-DK" sz="1400" dirty="0">
              <a:solidFill>
                <a:srgbClr val="FFFFFF"/>
              </a:solidFill>
            </a:endParaRPr>
          </a:p>
          <a:p>
            <a:pPr>
              <a:lnSpc>
                <a:spcPct val="90000"/>
              </a:lnSpc>
            </a:pPr>
            <a:r>
              <a:rPr lang="da-DK" sz="1600" b="1" dirty="0">
                <a:solidFill>
                  <a:srgbClr val="FFFFFF"/>
                </a:solidFill>
              </a:rPr>
              <a:t>Vi ser nu sammen anslaget (00.00-06:18) fra </a:t>
            </a:r>
            <a:r>
              <a:rPr lang="da-DK" sz="1600" b="1" i="1" dirty="0">
                <a:solidFill>
                  <a:srgbClr val="FFFFFF"/>
                </a:solidFill>
              </a:rPr>
              <a:t>Advokaternes tag-selv-bord </a:t>
            </a:r>
            <a:r>
              <a:rPr lang="da-DK" sz="1600" b="1" dirty="0">
                <a:solidFill>
                  <a:srgbClr val="FFFFFF"/>
                </a:solidFill>
              </a:rPr>
              <a:t>(DR 2015)</a:t>
            </a:r>
          </a:p>
          <a:p>
            <a:pPr>
              <a:lnSpc>
                <a:spcPct val="90000"/>
              </a:lnSpc>
            </a:pPr>
            <a:r>
              <a:rPr lang="da-DK" sz="1600" b="1" dirty="0">
                <a:solidFill>
                  <a:srgbClr val="FFFFFF"/>
                </a:solidFill>
              </a:rPr>
              <a:t>I grupper skal I besvare følgende:</a:t>
            </a:r>
          </a:p>
          <a:p>
            <a:pPr>
              <a:lnSpc>
                <a:spcPct val="90000"/>
              </a:lnSpc>
            </a:pPr>
            <a:endParaRPr lang="da-DK" sz="1600" b="1" dirty="0">
              <a:solidFill>
                <a:srgbClr val="FFFFFF"/>
              </a:solidFill>
            </a:endParaRPr>
          </a:p>
          <a:p>
            <a:pPr marL="342900" indent="-342900">
              <a:lnSpc>
                <a:spcPct val="90000"/>
              </a:lnSpc>
              <a:buFont typeface="+mj-lt"/>
              <a:buAutoNum type="arabicPeriod"/>
            </a:pPr>
            <a:r>
              <a:rPr lang="da-DK" sz="1400" dirty="0">
                <a:solidFill>
                  <a:srgbClr val="FFFFFF"/>
                </a:solidFill>
              </a:rPr>
              <a:t>Redegør for hvad der kendetegner et ‘anslag’ (berettermodellen)</a:t>
            </a:r>
          </a:p>
          <a:p>
            <a:pPr marL="342900" indent="-342900">
              <a:lnSpc>
                <a:spcPct val="90000"/>
              </a:lnSpc>
              <a:buFont typeface="+mj-lt"/>
              <a:buAutoNum type="arabicPeriod"/>
            </a:pPr>
            <a:r>
              <a:rPr lang="da-DK" sz="1400" dirty="0">
                <a:solidFill>
                  <a:srgbClr val="FFFFFF"/>
                </a:solidFill>
              </a:rPr>
              <a:t>Hvordan passer denne dokumentar til det, du nu ved om den autoritative dokumentar?</a:t>
            </a:r>
          </a:p>
          <a:p>
            <a:pPr marL="342900" indent="-342900">
              <a:lnSpc>
                <a:spcPct val="90000"/>
              </a:lnSpc>
              <a:buFont typeface="+mj-lt"/>
              <a:buAutoNum type="arabicPeriod"/>
            </a:pPr>
            <a:r>
              <a:rPr lang="da-DK" sz="1400" dirty="0">
                <a:solidFill>
                  <a:srgbClr val="FFFFFF"/>
                </a:solidFill>
              </a:rPr>
              <a:t>Hvordan bruges ‘Voice of God’ i anslaget? – hvordan hjælper den seeren?</a:t>
            </a:r>
          </a:p>
          <a:p>
            <a:pPr marL="342900" indent="-342900">
              <a:lnSpc>
                <a:spcPct val="90000"/>
              </a:lnSpc>
              <a:buFont typeface="+mj-lt"/>
              <a:buAutoNum type="arabicPeriod"/>
            </a:pPr>
            <a:r>
              <a:rPr lang="da-DK" sz="1400" dirty="0">
                <a:solidFill>
                  <a:srgbClr val="FFFFFF"/>
                </a:solidFill>
              </a:rPr>
              <a:t>Hvilke interviews er med? (ekspertinterviews (eksperter med viden?), erfaringsinterviews (fx ofre/vidner), konfrontationsinterviews (fat i skurken), partsinterviews (to el. flere med forskellige holdninger i samme interview)</a:t>
            </a:r>
          </a:p>
          <a:p>
            <a:pPr marL="342900" indent="-342900">
              <a:lnSpc>
                <a:spcPct val="90000"/>
              </a:lnSpc>
              <a:buFont typeface="+mj-lt"/>
              <a:buAutoNum type="arabicPeriod"/>
            </a:pPr>
            <a:r>
              <a:rPr lang="da-DK" sz="1400" dirty="0">
                <a:solidFill>
                  <a:srgbClr val="FFFFFF"/>
                </a:solidFill>
              </a:rPr>
              <a:t>Hvilke andre virkemidler benyttes der – og med hvilket formål (brug fagbegreber, ellers 10 armbøjninger!)</a:t>
            </a:r>
          </a:p>
          <a:p>
            <a:pPr>
              <a:lnSpc>
                <a:spcPct val="90000"/>
              </a:lnSpc>
            </a:pPr>
            <a:endParaRPr lang="da-DK" sz="1300" dirty="0">
              <a:solidFill>
                <a:srgbClr val="FFFFFF"/>
              </a:solidFill>
            </a:endParaRPr>
          </a:p>
        </p:txBody>
      </p:sp>
      <p:sp>
        <p:nvSpPr>
          <p:cNvPr id="2064" name="Rectangle 2063">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IDEO Se hele dokumentaren 'Advokaternes tag-selv bord' her | Penge | DR">
            <a:extLst>
              <a:ext uri="{FF2B5EF4-FFF2-40B4-BE49-F238E27FC236}">
                <a16:creationId xmlns:a16="http://schemas.microsoft.com/office/drawing/2014/main" id="{61F6DB98-6550-C842-FDB4-7DC9BF8E2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12" r="36212"/>
          <a:stretch/>
        </p:blipFill>
        <p:spPr bwMode="auto">
          <a:xfrm>
            <a:off x="7208520" y="1126397"/>
            <a:ext cx="3867912" cy="4288536"/>
          </a:xfrm>
          <a:prstGeom prst="rect">
            <a:avLst/>
          </a:prstGeom>
          <a:noFill/>
          <a:ln w="317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0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E03CFB-E05D-818E-1693-A3D3B90CF0EB}"/>
              </a:ext>
            </a:extLst>
          </p:cNvPr>
          <p:cNvSpPr>
            <a:spLocks noGrp="1"/>
          </p:cNvSpPr>
          <p:nvPr>
            <p:ph type="title"/>
          </p:nvPr>
        </p:nvSpPr>
        <p:spPr>
          <a:xfrm>
            <a:off x="6923757" y="1290025"/>
            <a:ext cx="4475892" cy="1188720"/>
          </a:xfrm>
          <a:solidFill>
            <a:srgbClr val="FFFFFF"/>
          </a:solidFill>
          <a:ln>
            <a:solidFill>
              <a:srgbClr val="404040"/>
            </a:solidFill>
          </a:ln>
        </p:spPr>
        <p:txBody>
          <a:bodyPr>
            <a:normAutofit/>
          </a:bodyPr>
          <a:lstStyle/>
          <a:p>
            <a:r>
              <a:rPr lang="da-DK" dirty="0"/>
              <a:t>Tjek selv!</a:t>
            </a:r>
          </a:p>
        </p:txBody>
      </p:sp>
      <p:sp>
        <p:nvSpPr>
          <p:cNvPr id="3081" name="Rectangle 3080">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magermanden - Viaplay">
            <a:extLst>
              <a:ext uri="{FF2B5EF4-FFF2-40B4-BE49-F238E27FC236}">
                <a16:creationId xmlns:a16="http://schemas.microsoft.com/office/drawing/2014/main" id="{05EEF9E9-D6BC-5C0E-FB22-67F37CF5D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r="24194"/>
          <a:stretch/>
        </p:blipFill>
        <p:spPr bwMode="auto">
          <a:xfrm>
            <a:off x="1132454" y="1126397"/>
            <a:ext cx="3867912" cy="4288536"/>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39534900-8850-FF92-857A-36470EABC73D}"/>
              </a:ext>
            </a:extLst>
          </p:cNvPr>
          <p:cNvSpPr>
            <a:spLocks noGrp="1"/>
          </p:cNvSpPr>
          <p:nvPr>
            <p:ph idx="1"/>
          </p:nvPr>
        </p:nvSpPr>
        <p:spPr>
          <a:xfrm>
            <a:off x="6500812" y="2858703"/>
            <a:ext cx="5329237" cy="3770697"/>
          </a:xfrm>
        </p:spPr>
        <p:txBody>
          <a:bodyPr>
            <a:normAutofit fontScale="92500" lnSpcReduction="20000"/>
          </a:bodyPr>
          <a:lstStyle/>
          <a:p>
            <a:r>
              <a:rPr lang="da-DK" b="1" dirty="0">
                <a:solidFill>
                  <a:srgbClr val="FFFFFF"/>
                </a:solidFill>
              </a:rPr>
              <a:t>Vi ser nu sammen </a:t>
            </a:r>
            <a:r>
              <a:rPr lang="da-DK" b="1" i="1" dirty="0">
                <a:solidFill>
                  <a:srgbClr val="FFFFFF"/>
                </a:solidFill>
              </a:rPr>
              <a:t>Gerningsstedet– Amagermanden </a:t>
            </a:r>
            <a:r>
              <a:rPr lang="da-DK" b="1" dirty="0">
                <a:solidFill>
                  <a:srgbClr val="FFFFFF"/>
                </a:solidFill>
              </a:rPr>
              <a:t>(00:00-09.00),(TV2 Play, 2014) som er dybdeborende, men mere dramatisk.</a:t>
            </a:r>
          </a:p>
          <a:p>
            <a:endParaRPr lang="da-DK" b="1" dirty="0">
              <a:solidFill>
                <a:srgbClr val="FFFFFF"/>
              </a:solidFill>
            </a:endParaRPr>
          </a:p>
          <a:p>
            <a:r>
              <a:rPr lang="da-DK" b="1" dirty="0">
                <a:solidFill>
                  <a:srgbClr val="FFFFFF"/>
                </a:solidFill>
              </a:rPr>
              <a:t>Besvar nu følgende:</a:t>
            </a:r>
          </a:p>
          <a:p>
            <a:endParaRPr lang="da-DK" dirty="0">
              <a:solidFill>
                <a:srgbClr val="FFFFFF"/>
              </a:solidFill>
            </a:endParaRPr>
          </a:p>
          <a:p>
            <a:r>
              <a:rPr lang="da-DK" dirty="0">
                <a:solidFill>
                  <a:srgbClr val="FFFFFF"/>
                </a:solidFill>
              </a:rPr>
              <a:t>Hvordan bruger dokumentaren træk fra den dybdeborende/autoritative dokumentar?</a:t>
            </a:r>
          </a:p>
          <a:p>
            <a:r>
              <a:rPr lang="da-DK" dirty="0">
                <a:solidFill>
                  <a:srgbClr val="FFFFFF"/>
                </a:solidFill>
              </a:rPr>
              <a:t>Hvordan bruges de filmiske virkemidler til at skabe spænding og til at dramatisere? </a:t>
            </a:r>
          </a:p>
          <a:p>
            <a:r>
              <a:rPr lang="da-DK" dirty="0">
                <a:solidFill>
                  <a:srgbClr val="FFFFFF"/>
                </a:solidFill>
              </a:rPr>
              <a:t>Lav en sammenligning med </a:t>
            </a:r>
            <a:r>
              <a:rPr lang="da-DK" i="1" dirty="0">
                <a:solidFill>
                  <a:srgbClr val="FFFFFF"/>
                </a:solidFill>
              </a:rPr>
              <a:t>Advokaternes tag-selv-bord</a:t>
            </a:r>
            <a:r>
              <a:rPr lang="da-DK" dirty="0">
                <a:solidFill>
                  <a:srgbClr val="FFFFFF"/>
                </a:solidFill>
              </a:rPr>
              <a:t>. Hvilke ligheder og forskelle er der på de to dokumentarprogrammer? Og hvorfor hvorfor tilhører de begge denne dokumentarfilmtype?</a:t>
            </a:r>
          </a:p>
          <a:p>
            <a:endParaRPr lang="da-DK" dirty="0">
              <a:solidFill>
                <a:srgbClr val="FFFFFF"/>
              </a:solidFill>
            </a:endParaRPr>
          </a:p>
          <a:p>
            <a:endParaRPr lang="da-DK" dirty="0">
              <a:solidFill>
                <a:srgbClr val="FFFFFF"/>
              </a:solidFill>
            </a:endParaRPr>
          </a:p>
          <a:p>
            <a:endParaRPr lang="da-DK" dirty="0">
              <a:solidFill>
                <a:srgbClr val="FFFFFF"/>
              </a:solidFill>
            </a:endParaRPr>
          </a:p>
        </p:txBody>
      </p:sp>
    </p:spTree>
    <p:extLst>
      <p:ext uri="{BB962C8B-B14F-4D97-AF65-F5344CB8AC3E}">
        <p14:creationId xmlns:p14="http://schemas.microsoft.com/office/powerpoint/2010/main" val="1334942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CAA9575-D6CB-BD25-3E8F-5E7202462831}"/>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da-DK">
                <a:solidFill>
                  <a:schemeClr val="bg1"/>
                </a:solidFill>
              </a:rPr>
              <a:t>Recap</a:t>
            </a:r>
            <a:br>
              <a:rPr lang="da-DK">
                <a:solidFill>
                  <a:schemeClr val="bg1"/>
                </a:solidFill>
              </a:rPr>
            </a:br>
            <a:r>
              <a:rPr lang="da-DK">
                <a:solidFill>
                  <a:schemeClr val="bg1"/>
                </a:solidFill>
              </a:rPr>
              <a:t>”Fang en ekspert”</a:t>
            </a:r>
          </a:p>
        </p:txBody>
      </p:sp>
      <p:sp>
        <p:nvSpPr>
          <p:cNvPr id="3" name="Pladsholder til indhold 2">
            <a:extLst>
              <a:ext uri="{FF2B5EF4-FFF2-40B4-BE49-F238E27FC236}">
                <a16:creationId xmlns:a16="http://schemas.microsoft.com/office/drawing/2014/main" id="{1B2C6F35-F17D-2938-4452-B82602BCABCE}"/>
              </a:ext>
            </a:extLst>
          </p:cNvPr>
          <p:cNvSpPr>
            <a:spLocks noGrp="1"/>
          </p:cNvSpPr>
          <p:nvPr>
            <p:ph idx="1"/>
          </p:nvPr>
        </p:nvSpPr>
        <p:spPr>
          <a:xfrm>
            <a:off x="643468" y="2638044"/>
            <a:ext cx="3363974" cy="3415622"/>
          </a:xfrm>
        </p:spPr>
        <p:txBody>
          <a:bodyPr>
            <a:normAutofit/>
          </a:bodyPr>
          <a:lstStyle/>
          <a:p>
            <a:pPr marL="342900" indent="-342900">
              <a:buAutoNum type="arabicParenR"/>
            </a:pPr>
            <a:r>
              <a:rPr lang="da-DK" dirty="0">
                <a:solidFill>
                  <a:schemeClr val="bg1"/>
                </a:solidFill>
              </a:rPr>
              <a:t>Gå sammen to og to og fortæl hinanden ALT om den dybdeborende/autoritative dokumentar.</a:t>
            </a:r>
          </a:p>
          <a:p>
            <a:pPr marL="342900" indent="-342900">
              <a:buAutoNum type="arabicParenR"/>
            </a:pPr>
            <a:r>
              <a:rPr lang="da-DK" dirty="0">
                <a:solidFill>
                  <a:schemeClr val="bg1"/>
                </a:solidFill>
              </a:rPr>
              <a:t>Gå sammen to og to og fortæl hinanden ALT om den observerende dokumentar.</a:t>
            </a:r>
          </a:p>
        </p:txBody>
      </p:sp>
      <p:pic>
        <p:nvPicPr>
          <p:cNvPr id="5" name="Picture 4" descr="Forstørrelsesglas på klar baggrund">
            <a:extLst>
              <a:ext uri="{FF2B5EF4-FFF2-40B4-BE49-F238E27FC236}">
                <a16:creationId xmlns:a16="http://schemas.microsoft.com/office/drawing/2014/main" id="{6384FD69-4A70-B721-0385-ABD960C5AF32}"/>
              </a:ext>
            </a:extLst>
          </p:cNvPr>
          <p:cNvPicPr>
            <a:picLocks noChangeAspect="1"/>
          </p:cNvPicPr>
          <p:nvPr/>
        </p:nvPicPr>
        <p:blipFill rotWithShape="1">
          <a:blip r:embed="rId2"/>
          <a:srcRect l="26457" r="177" b="-1"/>
          <a:stretch/>
        </p:blipFill>
        <p:spPr>
          <a:xfrm>
            <a:off x="5449958" y="643467"/>
            <a:ext cx="5946379" cy="5410199"/>
          </a:xfrm>
          <a:prstGeom prst="rect">
            <a:avLst/>
          </a:prstGeom>
        </p:spPr>
      </p:pic>
    </p:spTree>
    <p:extLst>
      <p:ext uri="{BB962C8B-B14F-4D97-AF65-F5344CB8AC3E}">
        <p14:creationId xmlns:p14="http://schemas.microsoft.com/office/powerpoint/2010/main" val="72289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853D81-AC72-4157-F5A9-303CCFF0DF47}"/>
              </a:ext>
            </a:extLst>
          </p:cNvPr>
          <p:cNvSpPr>
            <a:spLocks noGrp="1"/>
          </p:cNvSpPr>
          <p:nvPr>
            <p:ph type="title"/>
          </p:nvPr>
        </p:nvSpPr>
        <p:spPr>
          <a:xfrm>
            <a:off x="643466" y="643467"/>
            <a:ext cx="6242719" cy="1728044"/>
          </a:xfrm>
          <a:noFill/>
          <a:ln>
            <a:solidFill>
              <a:schemeClr val="bg1"/>
            </a:solidFill>
          </a:ln>
        </p:spPr>
        <p:txBody>
          <a:bodyPr wrap="square">
            <a:normAutofit fontScale="90000"/>
          </a:bodyPr>
          <a:lstStyle/>
          <a:p>
            <a:r>
              <a:rPr lang="da-DK" dirty="0">
                <a:solidFill>
                  <a:schemeClr val="bg1"/>
                </a:solidFill>
              </a:rPr>
              <a:t>3.</a:t>
            </a:r>
            <a:br>
              <a:rPr lang="da-DK" dirty="0">
                <a:solidFill>
                  <a:schemeClr val="bg1"/>
                </a:solidFill>
              </a:rPr>
            </a:br>
            <a:r>
              <a:rPr lang="da-DK" dirty="0">
                <a:solidFill>
                  <a:schemeClr val="bg1"/>
                </a:solidFill>
              </a:rPr>
              <a:t>Den deltagende dokumentar</a:t>
            </a:r>
            <a:br>
              <a:rPr lang="da-DK" dirty="0">
                <a:solidFill>
                  <a:schemeClr val="bg1"/>
                </a:solidFill>
              </a:rPr>
            </a:br>
            <a:r>
              <a:rPr lang="da-DK" dirty="0">
                <a:solidFill>
                  <a:schemeClr val="bg1"/>
                </a:solidFill>
              </a:rPr>
              <a:t>”Fluen i suppen”</a:t>
            </a:r>
          </a:p>
        </p:txBody>
      </p:sp>
      <p:sp>
        <p:nvSpPr>
          <p:cNvPr id="3" name="Pladsholder til indhold 2">
            <a:extLst>
              <a:ext uri="{FF2B5EF4-FFF2-40B4-BE49-F238E27FC236}">
                <a16:creationId xmlns:a16="http://schemas.microsoft.com/office/drawing/2014/main" id="{56C54829-84D1-BFA9-FB79-20C0496FE60E}"/>
              </a:ext>
            </a:extLst>
          </p:cNvPr>
          <p:cNvSpPr>
            <a:spLocks noGrp="1"/>
          </p:cNvSpPr>
          <p:nvPr>
            <p:ph idx="1"/>
          </p:nvPr>
        </p:nvSpPr>
        <p:spPr>
          <a:xfrm>
            <a:off x="643467" y="2638044"/>
            <a:ext cx="6242715" cy="3915156"/>
          </a:xfrm>
        </p:spPr>
        <p:txBody>
          <a:bodyPr>
            <a:normAutofit fontScale="92500" lnSpcReduction="10000"/>
          </a:bodyPr>
          <a:lstStyle/>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deltagende dokumentar er i familie med den dybdeborende/autoritative dokumentar, men instruktøren er nu ikke længere blot synlig som en </a:t>
            </a:r>
            <a:r>
              <a:rPr lang="da-DK" sz="15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voice</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over, men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deltager selv i begivenhederne, iscenesætter dem og påvirker dem bevidst for at få ting til at ske</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p>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Derfor kalder man ofte lidt spøgende instruktøren i denne dokumentartype for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"fluen i suppen".</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Instruktøren er både detektiven, der efterforsker, og en agent provocateur, der selv aktivt får ting til at ske. Samtidig kan han eller hun fungere som værten, der samler trådene for seerne og til tider taler direkte til kameraet. </a:t>
            </a:r>
          </a:p>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Instruktøren kan sammenlignes med litteraturens jeg-fortæller, der selv er til stede i handlingen. </a:t>
            </a:r>
          </a:p>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deltagende dokumentar har ofte fokus på afsløring af kriminalitet, magtmisbrug og uretfærdighed. </a:t>
            </a:r>
          </a:p>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Der bruges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konfrontationsjournalistik og "skjult kamera</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hvor de medvirkende ikke ved, at de bliver optaget. </a:t>
            </a:r>
          </a:p>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Eksempler på den deltagende dokumentar er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Michael Moores </a:t>
            </a:r>
            <a:r>
              <a:rPr lang="da-DK" sz="15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Bowling for Columbine</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(2002) og DR1-dokumentaren </a:t>
            </a:r>
            <a:r>
              <a:rPr lang="da-DK" sz="15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 skattely</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(2013), hvor en af filmens tilrettelæggere går undercover for at afsløre skattesnyd.</a:t>
            </a:r>
            <a:endParaRPr lang="da-DK"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da-DK" sz="1500" dirty="0">
              <a:solidFill>
                <a:schemeClr val="bg1"/>
              </a:solidFill>
            </a:endParaRPr>
          </a:p>
        </p:txBody>
      </p:sp>
      <p:pic>
        <p:nvPicPr>
          <p:cNvPr id="1026" name="Picture 2" descr="Fahrenheit 9/11 (DVD) - Laserdisken.dk - salg af DVD og Blu-ray film.">
            <a:extLst>
              <a:ext uri="{FF2B5EF4-FFF2-40B4-BE49-F238E27FC236}">
                <a16:creationId xmlns:a16="http://schemas.microsoft.com/office/drawing/2014/main" id="{0A5C897E-3860-0C4B-629F-82F3ECADC8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38770" y="617557"/>
            <a:ext cx="1868106" cy="2629187"/>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48C04382-2789-D9A7-871A-5F753CCF5081}"/>
              </a:ext>
            </a:extLst>
          </p:cNvPr>
          <p:cNvSpPr txBox="1"/>
          <p:nvPr/>
        </p:nvSpPr>
        <p:spPr>
          <a:xfrm rot="20589793">
            <a:off x="7741822" y="699575"/>
            <a:ext cx="1933945" cy="1615827"/>
          </a:xfrm>
          <a:prstGeom prst="rect">
            <a:avLst/>
          </a:prstGeom>
          <a:noFill/>
          <a:ln>
            <a:solidFill>
              <a:schemeClr val="accent1"/>
            </a:solidFill>
          </a:ln>
        </p:spPr>
        <p:txBody>
          <a:bodyPr wrap="square" rtlCol="0">
            <a:spAutoFit/>
          </a:bodyPr>
          <a:lstStyle/>
          <a:p>
            <a:r>
              <a:rPr lang="da-DK" sz="1100" b="1" i="0" dirty="0">
                <a:effectLst/>
                <a:latin typeface="arial" panose="020B0604020202020204" pitchFamily="34" charset="0"/>
              </a:rPr>
              <a:t>Michael Moore er en amerikansk dokumentarfilminstruktør og forfatter, der er kendt for sine satiriske udgivelser og for sine markante, politiske synspunkter. Provokerer og konfronterer!</a:t>
            </a:r>
            <a:endParaRPr lang="da-DK" sz="1100" b="1" dirty="0"/>
          </a:p>
        </p:txBody>
      </p:sp>
      <p:pic>
        <p:nvPicPr>
          <p:cNvPr id="1030" name="Picture 6" descr="Vitser | rantisanti">
            <a:extLst>
              <a:ext uri="{FF2B5EF4-FFF2-40B4-BE49-F238E27FC236}">
                <a16:creationId xmlns:a16="http://schemas.microsoft.com/office/drawing/2014/main" id="{8D2161EF-D1B9-C4B1-6447-7062A19A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196" y="3503075"/>
            <a:ext cx="2589817" cy="267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94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3268-7C05-352D-5E76-9DEF8DD6B62B}"/>
              </a:ext>
            </a:extLst>
          </p:cNvPr>
          <p:cNvSpPr>
            <a:spLocks noGrp="1"/>
          </p:cNvSpPr>
          <p:nvPr>
            <p:ph type="title"/>
          </p:nvPr>
        </p:nvSpPr>
        <p:spPr>
          <a:xfrm>
            <a:off x="2231136" y="964692"/>
            <a:ext cx="7729728" cy="1188720"/>
          </a:xfrm>
        </p:spPr>
        <p:txBody>
          <a:bodyPr>
            <a:normAutofit/>
          </a:bodyPr>
          <a:lstStyle/>
          <a:p>
            <a:r>
              <a:rPr lang="da-DK"/>
              <a:t>Overblik over den deltagende dokumentar</a:t>
            </a:r>
            <a:endParaRPr lang="da-DK" dirty="0"/>
          </a:p>
        </p:txBody>
      </p:sp>
      <p:pic>
        <p:nvPicPr>
          <p:cNvPr id="4" name="Picture 4" descr="From the Archives: Michael Moore on Gun Violence &amp; “Bowling For Columbine”  | Democracy Now!">
            <a:extLst>
              <a:ext uri="{FF2B5EF4-FFF2-40B4-BE49-F238E27FC236}">
                <a16:creationId xmlns:a16="http://schemas.microsoft.com/office/drawing/2014/main" id="{8986106C-E8A6-3055-4F4E-5C0D3928C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58" r="32209" b="-1"/>
          <a:stretch/>
        </p:blipFill>
        <p:spPr bwMode="auto">
          <a:xfrm>
            <a:off x="923036" y="2590800"/>
            <a:ext cx="2436636" cy="2996827"/>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graphicFrame>
        <p:nvGraphicFramePr>
          <p:cNvPr id="5" name="Pladsholder til indhold 2">
            <a:extLst>
              <a:ext uri="{FF2B5EF4-FFF2-40B4-BE49-F238E27FC236}">
                <a16:creationId xmlns:a16="http://schemas.microsoft.com/office/drawing/2014/main" id="{DE422D96-4858-9F34-60AB-5B9E13BD2655}"/>
              </a:ext>
            </a:extLst>
          </p:cNvPr>
          <p:cNvGraphicFramePr>
            <a:graphicFrameLocks noGrp="1"/>
          </p:cNvGraphicFramePr>
          <p:nvPr>
            <p:ph idx="1"/>
            <p:extLst>
              <p:ext uri="{D42A27DB-BD31-4B8C-83A1-F6EECF244321}">
                <p14:modId xmlns:p14="http://schemas.microsoft.com/office/powerpoint/2010/main" val="1485171539"/>
              </p:ext>
            </p:extLst>
          </p:nvPr>
        </p:nvGraphicFramePr>
        <p:xfrm>
          <a:off x="3759200" y="2260600"/>
          <a:ext cx="8102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77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C980D1-3303-E9F6-F900-8300BAFDFAF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da-DK" sz="3000">
                <a:solidFill>
                  <a:srgbClr val="FFFFFF"/>
                </a:solidFill>
              </a:rPr>
              <a:t>Klipning</a:t>
            </a:r>
          </a:p>
        </p:txBody>
      </p:sp>
      <p:sp>
        <p:nvSpPr>
          <p:cNvPr id="3" name="Pladsholder til indhold 2">
            <a:extLst>
              <a:ext uri="{FF2B5EF4-FFF2-40B4-BE49-F238E27FC236}">
                <a16:creationId xmlns:a16="http://schemas.microsoft.com/office/drawing/2014/main" id="{11CA72AD-9324-4F3B-9E40-539057D6B8D4}"/>
              </a:ext>
            </a:extLst>
          </p:cNvPr>
          <p:cNvSpPr>
            <a:spLocks noGrp="1"/>
          </p:cNvSpPr>
          <p:nvPr>
            <p:ph idx="1"/>
          </p:nvPr>
        </p:nvSpPr>
        <p:spPr>
          <a:xfrm>
            <a:off x="5089355" y="559559"/>
            <a:ext cx="6947970" cy="6127844"/>
          </a:xfrm>
        </p:spPr>
        <p:txBody>
          <a:bodyPr anchor="ctr">
            <a:normAutofit lnSpcReduction="10000"/>
          </a:bodyPr>
          <a:lstStyle/>
          <a:p>
            <a:pPr marL="0" indent="0">
              <a:lnSpc>
                <a:spcPct val="90000"/>
              </a:lnSpc>
              <a:buNone/>
            </a:pPr>
            <a:r>
              <a:rPr lang="da-DK" sz="1600" b="0" i="0" dirty="0">
                <a:effectLst/>
                <a:latin typeface="Helvetica" pitchFamily="2" charset="0"/>
              </a:rPr>
              <a:t>Klipningen er meget vigtig for vores oplevelse af filmens forløb og sammenhæng – filmens </a:t>
            </a:r>
            <a:r>
              <a:rPr lang="da-DK" sz="1600" b="1" i="0" dirty="0">
                <a:effectLst/>
                <a:latin typeface="Helvetica" pitchFamily="2" charset="0"/>
              </a:rPr>
              <a:t>”kontinuitet”</a:t>
            </a:r>
            <a:r>
              <a:rPr lang="da-DK" sz="1600" b="0" i="0" dirty="0">
                <a:effectLst/>
                <a:latin typeface="Helvetica" pitchFamily="2" charset="0"/>
              </a:rPr>
              <a:t>. Vi lægger sjældent mærke til, at der bliver klippet. Det er fordi, klipperen og instruktøren bruger en teknik, der hedder ”</a:t>
            </a:r>
            <a:r>
              <a:rPr lang="da-DK" sz="1600" b="1" i="0" dirty="0">
                <a:effectLst/>
                <a:latin typeface="Helvetica" pitchFamily="2" charset="0"/>
              </a:rPr>
              <a:t>usynlig klipning”.  </a:t>
            </a:r>
            <a:r>
              <a:rPr lang="da-DK" sz="1600" b="0" i="0" dirty="0">
                <a:effectLst/>
                <a:latin typeface="Helvetica" pitchFamily="2" charset="0"/>
              </a:rPr>
              <a:t>Det gør, at vi bedre kan leve os ind i filmen.</a:t>
            </a:r>
          </a:p>
          <a:p>
            <a:pPr marL="0" indent="0">
              <a:lnSpc>
                <a:spcPct val="90000"/>
              </a:lnSpc>
              <a:buNone/>
            </a:pPr>
            <a:r>
              <a:rPr lang="da-DK" sz="1600" b="0" i="0" dirty="0">
                <a:effectLst/>
                <a:latin typeface="Helvetica" pitchFamily="2" charset="0"/>
              </a:rPr>
              <a:t>I korte perioder af en film kan vi også opleve ”</a:t>
            </a:r>
            <a:r>
              <a:rPr lang="da-DK" sz="1600" b="1" i="0" dirty="0">
                <a:effectLst/>
                <a:latin typeface="Helvetica" pitchFamily="2" charset="0"/>
              </a:rPr>
              <a:t>synlig klipning”. </a:t>
            </a:r>
            <a:r>
              <a:rPr lang="da-DK" sz="1600" b="0" i="0" dirty="0">
                <a:effectLst/>
                <a:latin typeface="Helvetica" pitchFamily="2" charset="0"/>
              </a:rPr>
              <a:t>Her bliver vi opmærksomme på, at der klippes. Det kaldes også ”</a:t>
            </a:r>
            <a:r>
              <a:rPr lang="da-DK" sz="1600" b="1" i="0" dirty="0">
                <a:effectLst/>
                <a:latin typeface="Helvetica" pitchFamily="2" charset="0"/>
              </a:rPr>
              <a:t>Montage</a:t>
            </a:r>
            <a:r>
              <a:rPr lang="da-DK" sz="1600" b="0" i="0" dirty="0">
                <a:effectLst/>
                <a:latin typeface="Helvetica" pitchFamily="2" charset="0"/>
              </a:rPr>
              <a:t>” En montage-sekvens kan fx skabe tidsforkortelse eller fremhæve en særlig stemning eller et tema.</a:t>
            </a:r>
          </a:p>
          <a:p>
            <a:pPr>
              <a:lnSpc>
                <a:spcPct val="90000"/>
              </a:lnSpc>
            </a:pPr>
            <a:endParaRPr lang="da-DK" sz="1600" b="1" dirty="0">
              <a:latin typeface="Helvetica" pitchFamily="2" charset="0"/>
            </a:endParaRPr>
          </a:p>
          <a:p>
            <a:pPr>
              <a:lnSpc>
                <a:spcPct val="90000"/>
              </a:lnSpc>
            </a:pPr>
            <a:r>
              <a:rPr lang="da-DK" sz="1600" b="1" dirty="0">
                <a:latin typeface="Helvetica" pitchFamily="2" charset="0"/>
              </a:rPr>
              <a:t>Kontinuitetsklipning: </a:t>
            </a:r>
            <a:r>
              <a:rPr lang="da-DK" sz="1600" dirty="0">
                <a:latin typeface="Helvetica" pitchFamily="2" charset="0"/>
              </a:rPr>
              <a:t>”Usynlig klipning”: </a:t>
            </a:r>
            <a:r>
              <a:rPr lang="da-DK" sz="1600" i="0" dirty="0">
                <a:effectLst/>
                <a:latin typeface="Helvetica" pitchFamily="2" charset="0"/>
              </a:rPr>
              <a:t>Ved krydsklipning og parallelklipning følger vi flere forskellige handlingsforløb, der foregår samtidig. Ved krydsklipning mødes handlingsforløbene til slut (X). Ved parallelklipning mødes de ikke (=).</a:t>
            </a:r>
          </a:p>
          <a:p>
            <a:pPr marL="0" indent="0">
              <a:lnSpc>
                <a:spcPct val="90000"/>
              </a:lnSpc>
              <a:buNone/>
            </a:pPr>
            <a:r>
              <a:rPr lang="da-DK" sz="1600" b="1" dirty="0">
                <a:latin typeface="Helvetica" pitchFamily="2" charset="0"/>
              </a:rPr>
              <a:t>	</a:t>
            </a:r>
            <a:r>
              <a:rPr lang="da-DK" sz="1600" b="1" i="0" dirty="0">
                <a:effectLst/>
                <a:latin typeface="Helvetica" pitchFamily="2" charset="0"/>
              </a:rPr>
              <a:t>klip på blikretning, klip på bevægelse, Point of View (POV),  	Reaktionsskud, </a:t>
            </a:r>
            <a:r>
              <a:rPr lang="da-DK" sz="1600" b="1" dirty="0">
                <a:latin typeface="Helvetica" pitchFamily="2" charset="0"/>
              </a:rPr>
              <a:t>Match cut</a:t>
            </a:r>
            <a:endParaRPr lang="da-DK" sz="1600" b="1" i="0" dirty="0">
              <a:effectLst/>
              <a:latin typeface="Helvetica" pitchFamily="2" charset="0"/>
            </a:endParaRPr>
          </a:p>
          <a:p>
            <a:pPr marL="0" indent="0">
              <a:lnSpc>
                <a:spcPct val="90000"/>
              </a:lnSpc>
              <a:buNone/>
            </a:pPr>
            <a:endParaRPr lang="da-DK" sz="1600" b="1" dirty="0">
              <a:latin typeface="Helvetica" pitchFamily="2" charset="0"/>
            </a:endParaRPr>
          </a:p>
          <a:p>
            <a:pPr>
              <a:lnSpc>
                <a:spcPct val="90000"/>
              </a:lnSpc>
            </a:pPr>
            <a:r>
              <a:rPr lang="da-DK" sz="1600" b="1" dirty="0">
                <a:latin typeface="Helvetica" pitchFamily="2" charset="0"/>
              </a:rPr>
              <a:t>”Synlig klipning”: </a:t>
            </a:r>
            <a:r>
              <a:rPr lang="da-DK" sz="1600" i="0" dirty="0">
                <a:effectLst/>
                <a:latin typeface="Helvetica" pitchFamily="2" charset="0"/>
              </a:rPr>
              <a:t>Ved synlig klipning bliver tilskueren opmærksom på, at der klippes. Det hedder også montage. En montage-sekvens kan fx skabe tidsforkortelse eller fremhæve en særlig stemning eller et tema. </a:t>
            </a:r>
            <a:r>
              <a:rPr lang="da-DK" sz="1600" dirty="0">
                <a:latin typeface="Helvetica" pitchFamily="2" charset="0"/>
              </a:rPr>
              <a:t>Fx kan man have en etablerende montage i anslaget, som skaber stemning.</a:t>
            </a:r>
          </a:p>
          <a:p>
            <a:pPr>
              <a:lnSpc>
                <a:spcPct val="90000"/>
              </a:lnSpc>
            </a:pPr>
            <a:endParaRPr lang="da-DK" sz="1600" b="1" dirty="0">
              <a:latin typeface="Helvetica" pitchFamily="2" charset="0"/>
            </a:endParaRPr>
          </a:p>
          <a:p>
            <a:pPr>
              <a:lnSpc>
                <a:spcPct val="90000"/>
              </a:lnSpc>
            </a:pPr>
            <a:r>
              <a:rPr lang="da-DK" sz="1600" b="1" dirty="0">
                <a:solidFill>
                  <a:schemeClr val="accent1"/>
                </a:solidFill>
                <a:latin typeface="Helvetica" pitchFamily="2" charset="0"/>
              </a:rPr>
              <a:t>Rytme i klipningen:</a:t>
            </a:r>
            <a:r>
              <a:rPr lang="da-DK" sz="1600" dirty="0">
                <a:solidFill>
                  <a:schemeClr val="accent1"/>
                </a:solidFill>
                <a:latin typeface="Helvetica" pitchFamily="2" charset="0"/>
              </a:rPr>
              <a:t> fx højt klippetempo /langsom klipperytme.</a:t>
            </a:r>
            <a:endParaRPr lang="da-DK" sz="1600" dirty="0">
              <a:solidFill>
                <a:schemeClr val="accent1"/>
              </a:solidFill>
            </a:endParaRPr>
          </a:p>
        </p:txBody>
      </p:sp>
    </p:spTree>
    <p:extLst>
      <p:ext uri="{BB962C8B-B14F-4D97-AF65-F5344CB8AC3E}">
        <p14:creationId xmlns:p14="http://schemas.microsoft.com/office/powerpoint/2010/main" val="3280649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F011D40-FBEA-F1C9-BF6B-124ABF23B4D3}"/>
              </a:ext>
            </a:extLst>
          </p:cNvPr>
          <p:cNvSpPr>
            <a:spLocks noGrp="1"/>
          </p:cNvSpPr>
          <p:nvPr>
            <p:ph type="title"/>
          </p:nvPr>
        </p:nvSpPr>
        <p:spPr>
          <a:xfrm>
            <a:off x="645297" y="1168400"/>
            <a:ext cx="3401568" cy="1495794"/>
          </a:xfrm>
          <a:solidFill>
            <a:srgbClr val="FFFFFF"/>
          </a:solidFill>
          <a:ln>
            <a:solidFill>
              <a:srgbClr val="262626"/>
            </a:solidFill>
          </a:ln>
        </p:spPr>
        <p:txBody>
          <a:bodyPr>
            <a:normAutofit/>
          </a:bodyPr>
          <a:lstStyle/>
          <a:p>
            <a:r>
              <a:rPr lang="da-DK" dirty="0"/>
              <a:t>Tjek selv!</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9EB92E62-723A-C127-3089-8393BBA8F303}"/>
              </a:ext>
            </a:extLst>
          </p:cNvPr>
          <p:cNvSpPr>
            <a:spLocks/>
          </p:cNvSpPr>
          <p:nvPr/>
        </p:nvSpPr>
        <p:spPr>
          <a:xfrm>
            <a:off x="4978400" y="508000"/>
            <a:ext cx="4301358" cy="5816599"/>
          </a:xfrm>
          <a:prstGeom prst="rect">
            <a:avLst/>
          </a:prstGeom>
        </p:spPr>
        <p:txBody>
          <a:bodyPr>
            <a:normAutofit/>
          </a:bodyPr>
          <a:lstStyle/>
          <a:p>
            <a:pPr defTabSz="246888">
              <a:lnSpc>
                <a:spcPct val="90000"/>
              </a:lnSpc>
            </a:pPr>
            <a:r>
              <a:rPr lang="da-DK" sz="1700" b="1" kern="1200" dirty="0">
                <a:solidFill>
                  <a:schemeClr val="tx1"/>
                </a:solidFill>
                <a:latin typeface="+mn-lt"/>
                <a:ea typeface="+mn-ea"/>
                <a:cs typeface="+mn-cs"/>
              </a:rPr>
              <a:t>Et eksempel er Michael Moores måde at lave deltagende dokumentarer på ses i hans film </a:t>
            </a:r>
            <a:r>
              <a:rPr lang="da-DK" sz="1700" b="1" kern="1200" cap="all" dirty="0" err="1">
                <a:solidFill>
                  <a:schemeClr val="tx1"/>
                </a:solidFill>
                <a:latin typeface="Calibri" panose="020F0502020204030204" pitchFamily="34" charset="0"/>
                <a:ea typeface="+mn-ea"/>
                <a:cs typeface="Times New Roman" panose="02020603050405020304" pitchFamily="18" charset="0"/>
              </a:rPr>
              <a:t>Sicko</a:t>
            </a:r>
            <a:r>
              <a:rPr lang="da-DK" sz="1700" b="1" kern="1200" cap="all" dirty="0">
                <a:solidFill>
                  <a:schemeClr val="tx1"/>
                </a:solidFill>
                <a:latin typeface="Calibri" panose="020F0502020204030204" pitchFamily="34" charset="0"/>
                <a:ea typeface="+mn-ea"/>
                <a:cs typeface="Times New Roman" panose="02020603050405020304" pitchFamily="18" charset="0"/>
              </a:rPr>
              <a:t> </a:t>
            </a:r>
            <a:r>
              <a:rPr lang="da-DK" sz="1700" b="1" kern="1200" dirty="0">
                <a:solidFill>
                  <a:schemeClr val="tx1"/>
                </a:solidFill>
                <a:latin typeface="Calibri" panose="020F0502020204030204" pitchFamily="34" charset="0"/>
                <a:ea typeface="+mn-ea"/>
                <a:cs typeface="Times New Roman" panose="02020603050405020304" pitchFamily="18" charset="0"/>
              </a:rPr>
              <a:t>(2007)</a:t>
            </a:r>
          </a:p>
          <a:p>
            <a:pPr defTabSz="246888">
              <a:lnSpc>
                <a:spcPct val="90000"/>
              </a:lnSpc>
            </a:pPr>
            <a:endParaRPr lang="da-DK" sz="1700" b="1" kern="1200" dirty="0">
              <a:solidFill>
                <a:schemeClr val="tx1"/>
              </a:solidFill>
              <a:latin typeface="Calibri" panose="020F0502020204030204" pitchFamily="34" charset="0"/>
              <a:ea typeface="+mn-ea"/>
              <a:cs typeface="Times New Roman" panose="02020603050405020304" pitchFamily="18" charset="0"/>
            </a:endParaRPr>
          </a:p>
          <a:p>
            <a:pPr defTabSz="246888">
              <a:lnSpc>
                <a:spcPct val="90000"/>
              </a:lnSpc>
              <a:spcAft>
                <a:spcPts val="540"/>
              </a:spcAft>
            </a:pPr>
            <a:r>
              <a:rPr lang="da-DK" sz="1700" kern="1200" dirty="0">
                <a:solidFill>
                  <a:schemeClr val="tx1"/>
                </a:solidFill>
                <a:latin typeface="Calibri" panose="020F0502020204030204" pitchFamily="34" charset="0"/>
                <a:ea typeface="+mn-ea"/>
                <a:cs typeface="Times New Roman" panose="02020603050405020304" pitchFamily="18" charset="0"/>
              </a:rPr>
              <a:t>I denne film ser Michael Moore (filmens Instruktør) på sundhedsvæsenet i USA. Det skildres, at sundhedsvæsenet drives af profitorienterede organisationer der ikke tænker på amerikanernes helbred, men kun på deres egen formue. Michael Moore sammenligner det amerikanske system med et frit og gratissystem i Canada, Storbritannien og Frankrig.</a:t>
            </a:r>
          </a:p>
          <a:p>
            <a:pPr defTabSz="246888">
              <a:lnSpc>
                <a:spcPct val="90000"/>
              </a:lnSpc>
              <a:spcAft>
                <a:spcPts val="540"/>
              </a:spcAft>
            </a:pPr>
            <a:r>
              <a:rPr lang="da-DK" sz="1700" kern="1200" dirty="0">
                <a:solidFill>
                  <a:schemeClr val="tx1"/>
                </a:solidFill>
                <a:latin typeface="Calibri" panose="020F0502020204030204" pitchFamily="34" charset="0"/>
                <a:ea typeface="+mn-ea"/>
                <a:cs typeface="Times New Roman" panose="02020603050405020304" pitchFamily="18" charset="0"/>
              </a:rPr>
              <a:t>I citatet har Michael Moore fundet et sted i Amerika hvor der er gratis sundhedspleje, nemlig på militærbasen </a:t>
            </a:r>
            <a:r>
              <a:rPr lang="da-DK" sz="1700" kern="1200" dirty="0" err="1">
                <a:solidFill>
                  <a:schemeClr val="tx1"/>
                </a:solidFill>
                <a:latin typeface="Calibri" panose="020F0502020204030204" pitchFamily="34" charset="0"/>
                <a:ea typeface="+mn-ea"/>
                <a:cs typeface="Times New Roman" panose="02020603050405020304" pitchFamily="18" charset="0"/>
              </a:rPr>
              <a:t>Guantanamo</a:t>
            </a:r>
            <a:r>
              <a:rPr lang="da-DK" sz="1700" kern="1200" dirty="0">
                <a:solidFill>
                  <a:schemeClr val="tx1"/>
                </a:solidFill>
                <a:latin typeface="Calibri" panose="020F0502020204030204" pitchFamily="34" charset="0"/>
                <a:ea typeface="+mn-ea"/>
                <a:cs typeface="Times New Roman" panose="02020603050405020304" pitchFamily="18" charset="0"/>
              </a:rPr>
              <a:t>. Han sejler dertil med en gruppe mennesker der er blevet syge efter hjælpearbejde d 11.september 2001 i New York (9/11).</a:t>
            </a:r>
          </a:p>
          <a:p>
            <a:pPr defTabSz="246888">
              <a:lnSpc>
                <a:spcPct val="90000"/>
              </a:lnSpc>
              <a:spcAft>
                <a:spcPts val="540"/>
              </a:spcAft>
            </a:pPr>
            <a:endParaRPr lang="da-DK" sz="1700" kern="1200" dirty="0">
              <a:solidFill>
                <a:schemeClr val="tx1"/>
              </a:solidFill>
              <a:latin typeface="Calibri" panose="020F0502020204030204" pitchFamily="34" charset="0"/>
              <a:ea typeface="+mn-ea"/>
              <a:cs typeface="Times New Roman" panose="02020603050405020304" pitchFamily="18" charset="0"/>
            </a:endParaRPr>
          </a:p>
          <a:p>
            <a:pPr defTabSz="246888">
              <a:lnSpc>
                <a:spcPct val="90000"/>
              </a:lnSpc>
              <a:spcAft>
                <a:spcPts val="540"/>
              </a:spcAft>
            </a:pPr>
            <a:r>
              <a:rPr lang="da-DK" sz="1700" kern="1200" dirty="0">
                <a:solidFill>
                  <a:schemeClr val="tx1"/>
                </a:solidFill>
                <a:latin typeface="Calibri" panose="020F0502020204030204" pitchFamily="34" charset="0"/>
                <a:ea typeface="+mn-ea"/>
                <a:cs typeface="Times New Roman" panose="02020603050405020304" pitchFamily="18" charset="0"/>
              </a:rPr>
              <a:t>Citatet varer 4.00 minutter. Det er placeret 1 time 40 minutter efter filmens begyndelse. Filmen varer 2 time og 3 minutter.</a:t>
            </a:r>
          </a:p>
          <a:p>
            <a:pPr>
              <a:lnSpc>
                <a:spcPct val="90000"/>
              </a:lnSpc>
            </a:pPr>
            <a:endParaRPr lang="da-DK" sz="1700" dirty="0"/>
          </a:p>
        </p:txBody>
      </p:sp>
      <p:sp>
        <p:nvSpPr>
          <p:cNvPr id="4" name="Tekstfelt 3">
            <a:extLst>
              <a:ext uri="{FF2B5EF4-FFF2-40B4-BE49-F238E27FC236}">
                <a16:creationId xmlns:a16="http://schemas.microsoft.com/office/drawing/2014/main" id="{3BD89183-B351-7272-FB91-7A13385EEC3D}"/>
              </a:ext>
            </a:extLst>
          </p:cNvPr>
          <p:cNvSpPr txBox="1"/>
          <p:nvPr/>
        </p:nvSpPr>
        <p:spPr>
          <a:xfrm>
            <a:off x="9279758" y="508001"/>
            <a:ext cx="2797942" cy="5463034"/>
          </a:xfrm>
          <a:prstGeom prst="rect">
            <a:avLst/>
          </a:prstGeom>
          <a:noFill/>
          <a:ln>
            <a:solidFill>
              <a:schemeClr val="accent1"/>
            </a:solidFill>
          </a:ln>
        </p:spPr>
        <p:txBody>
          <a:bodyPr wrap="square" rtlCol="0">
            <a:spAutoFit/>
          </a:bodyPr>
          <a:lstStyle/>
          <a:p>
            <a:pPr defTabSz="246888">
              <a:spcAft>
                <a:spcPts val="600"/>
              </a:spcAft>
            </a:pPr>
            <a:r>
              <a:rPr lang="da-DK" kern="1200" dirty="0">
                <a:solidFill>
                  <a:schemeClr val="tx1"/>
                </a:solidFill>
                <a:latin typeface="+mn-lt"/>
                <a:ea typeface="+mn-ea"/>
                <a:cs typeface="+mn-cs"/>
              </a:rPr>
              <a:t>Besvar i  5 grupper:</a:t>
            </a:r>
          </a:p>
          <a:p>
            <a:pPr marL="185166" indent="-185166" defTabSz="246888">
              <a:spcAft>
                <a:spcPts val="600"/>
              </a:spcAft>
              <a:buAutoNum type="arabicPeriod"/>
            </a:pPr>
            <a:r>
              <a:rPr lang="da-DK" kern="1200" dirty="0">
                <a:solidFill>
                  <a:schemeClr val="tx1"/>
                </a:solidFill>
                <a:latin typeface="+mn-lt"/>
                <a:ea typeface="+mn-ea"/>
                <a:cs typeface="+mn-cs"/>
              </a:rPr>
              <a:t>Hvordan bruger dokumentaren træk fra den deltagende dokumentar?</a:t>
            </a:r>
          </a:p>
          <a:p>
            <a:pPr marL="185166" indent="-185166" defTabSz="246888">
              <a:spcAft>
                <a:spcPts val="600"/>
              </a:spcAft>
              <a:buAutoNum type="arabicPeriod"/>
            </a:pPr>
            <a:r>
              <a:rPr lang="da-DK" kern="1200" dirty="0">
                <a:solidFill>
                  <a:schemeClr val="tx1"/>
                </a:solidFill>
                <a:latin typeface="+mn-lt"/>
                <a:ea typeface="+mn-ea"/>
                <a:cs typeface="+mn-cs"/>
              </a:rPr>
              <a:t>Hvordan fremstiller Michal Moore sagen, og hvordan inddrager han sig selv?</a:t>
            </a:r>
          </a:p>
          <a:p>
            <a:pPr marL="185166" indent="-185166" defTabSz="246888">
              <a:spcAft>
                <a:spcPts val="600"/>
              </a:spcAft>
              <a:buAutoNum type="arabicPeriod"/>
            </a:pPr>
            <a:r>
              <a:rPr lang="da-DK" kern="1200" dirty="0">
                <a:solidFill>
                  <a:schemeClr val="tx1"/>
                </a:solidFill>
                <a:latin typeface="+mn-lt"/>
                <a:ea typeface="+mn-ea"/>
                <a:cs typeface="+mn-cs"/>
              </a:rPr>
              <a:t>Hvordan bruges de filmiske virkemidler til at skabe spænding og dramatisere?</a:t>
            </a:r>
          </a:p>
          <a:p>
            <a:pPr marL="185166" indent="-185166" defTabSz="246888">
              <a:spcAft>
                <a:spcPts val="600"/>
              </a:spcAft>
              <a:buAutoNum type="arabicPeriod"/>
            </a:pPr>
            <a:r>
              <a:rPr lang="da-DK" kern="1200" dirty="0">
                <a:solidFill>
                  <a:schemeClr val="tx1"/>
                </a:solidFill>
                <a:latin typeface="+mn-lt"/>
                <a:ea typeface="+mn-ea"/>
                <a:cs typeface="+mn-cs"/>
              </a:rPr>
              <a:t>Undersøg klipningen.</a:t>
            </a:r>
          </a:p>
          <a:p>
            <a:pPr marL="185166" indent="-185166" defTabSz="246888">
              <a:spcAft>
                <a:spcPts val="600"/>
              </a:spcAft>
              <a:buAutoNum type="arabicPeriod"/>
            </a:pPr>
            <a:r>
              <a:rPr lang="da-DK" kern="1200" dirty="0">
                <a:solidFill>
                  <a:schemeClr val="tx1"/>
                </a:solidFill>
                <a:latin typeface="+mn-lt"/>
                <a:ea typeface="+mn-ea"/>
                <a:cs typeface="+mn-cs"/>
              </a:rPr>
              <a:t>Hvilke autenticitetsmarkører bruges, og med hvilket formål?</a:t>
            </a:r>
            <a:endParaRPr lang="da-DK" sz="4400" dirty="0"/>
          </a:p>
        </p:txBody>
      </p:sp>
      <p:pic>
        <p:nvPicPr>
          <p:cNvPr id="5122" name="Picture 2" descr="Prime Video: Sicko - Season 1">
            <a:extLst>
              <a:ext uri="{FF2B5EF4-FFF2-40B4-BE49-F238E27FC236}">
                <a16:creationId xmlns:a16="http://schemas.microsoft.com/office/drawing/2014/main" id="{4DCF3E3F-EDC5-0312-1BE7-86F1EAA5D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65" y="3239518"/>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10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63EF3DF-35D9-CC4F-C877-82588B9186F7}"/>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a:t>Et andet eksempel på den deltagende dokumentar</a:t>
            </a:r>
          </a:p>
        </p:txBody>
      </p:sp>
      <p:sp>
        <p:nvSpPr>
          <p:cNvPr id="6153" name="Rectangle 615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5" name="Rectangle 615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Operation X-program droppet efter dødsfald — MediaWatch">
            <a:extLst>
              <a:ext uri="{FF2B5EF4-FFF2-40B4-BE49-F238E27FC236}">
                <a16:creationId xmlns:a16="http://schemas.microsoft.com/office/drawing/2014/main" id="{E65619A8-1199-CF3C-4E09-F3FE132910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40452" y="1612560"/>
            <a:ext cx="5925312" cy="331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2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B88725-C3C7-33BB-CBC8-4CAD6F772221}"/>
              </a:ext>
            </a:extLst>
          </p:cNvPr>
          <p:cNvSpPr>
            <a:spLocks noGrp="1"/>
          </p:cNvSpPr>
          <p:nvPr>
            <p:ph type="title"/>
          </p:nvPr>
        </p:nvSpPr>
        <p:spPr>
          <a:xfrm>
            <a:off x="829781" y="2708804"/>
            <a:ext cx="3698803" cy="1440394"/>
          </a:xfrm>
          <a:noFill/>
          <a:ln>
            <a:solidFill>
              <a:schemeClr val="tx1"/>
            </a:solidFill>
          </a:ln>
        </p:spPr>
        <p:txBody>
          <a:bodyPr>
            <a:normAutofit/>
          </a:bodyPr>
          <a:lstStyle/>
          <a:p>
            <a:r>
              <a:rPr lang="da-DK" sz="1900" dirty="0">
                <a:solidFill>
                  <a:schemeClr val="tx1"/>
                </a:solidFill>
              </a:rPr>
              <a:t>Den poetiske, den refleksive og den performative dokumentargenre</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98B99A93-1080-88B3-2B01-4606821F3199}"/>
              </a:ext>
            </a:extLst>
          </p:cNvPr>
          <p:cNvSpPr>
            <a:spLocks noGrp="1"/>
          </p:cNvSpPr>
          <p:nvPr>
            <p:ph idx="1"/>
          </p:nvPr>
        </p:nvSpPr>
        <p:spPr>
          <a:xfrm>
            <a:off x="5410200" y="330200"/>
            <a:ext cx="6502400" cy="6273800"/>
          </a:xfrm>
        </p:spPr>
        <p:txBody>
          <a:bodyPr anchor="ctr">
            <a:normAutofit lnSpcReduction="10000"/>
          </a:bodyPr>
          <a:lstStyle/>
          <a:p>
            <a:pPr marL="0" indent="0">
              <a:lnSpc>
                <a:spcPct val="90000"/>
              </a:lnSpc>
              <a:buNone/>
            </a:pPr>
            <a:r>
              <a:rPr lang="da-DK" b="1" dirty="0">
                <a:solidFill>
                  <a:schemeClr val="bg1"/>
                </a:solidFill>
              </a:rPr>
              <a:t>4. den poetiske dokumentar: </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poetiske dokumentar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formidler stemninger og følelser</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Den forsøger at gengive en bestemt måde at opleve virkeligheden på og har ikke fokus på hverken en præcis skildring af virkeligheden eller på en kritisk tilgang til den. Den har netop et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poetisk og æstetisk blik på virkeligheden</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Ofte fremhæver den eller viser os det, vi normalt ikke lægger mærke til i hverdagen. Kompositionen kan være præget af associative, rytmisk gentagne eller fragmentariske forløb. Billederne kan være impressionistiske, ekspressive eller symbolske, og musikken kan udgøre en vigtig del af lydsiden. Eksempler på den poetiske dokumentar kan være Jørgen Leths </a:t>
            </a:r>
            <a:r>
              <a:rPr lang="da-DK"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66 scener fra Amerika</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(1981) eller Max </a:t>
            </a:r>
            <a:r>
              <a:rPr lang="da-DK" sz="14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Kestners</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da-DK"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Rejsen på ophavet</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(2004). </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da-DK" sz="1400" dirty="0">
              <a:solidFill>
                <a:schemeClr val="bg1"/>
              </a:solidFill>
            </a:endParaRPr>
          </a:p>
          <a:p>
            <a:pPr marL="0" indent="0">
              <a:lnSpc>
                <a:spcPct val="90000"/>
              </a:lnSpc>
              <a:buNone/>
            </a:pPr>
            <a:r>
              <a:rPr lang="da-DK" b="1" dirty="0">
                <a:solidFill>
                  <a:schemeClr val="bg1"/>
                </a:solidFill>
              </a:rPr>
              <a:t>5. den refleksive dokumentar: </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refleksive dokumentar tvinger os til at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reflektere over</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om det overhovedet er muligt at gengive eller forstå virkeligheden som den er. Vil der ikke altid være tale om en konstruktion, vil forskellige mennesker ikke altid se noget forskelligt, når de taler om virkeligheden? Den refleksive dokumentar er mistænksom overfor sit eget projekt.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inviterer os derfor med ind i maskinrummet, så vi selv kan få øje på, hvor konstrueret og iscenesat den er</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p>
          <a:p>
            <a:pPr marL="0" indent="0">
              <a:lnSpc>
                <a:spcPct val="90000"/>
              </a:lnSpc>
              <a:buNone/>
            </a:pPr>
            <a:endParaRPr lang="da-DK" sz="1400" dirty="0">
              <a:solidFill>
                <a:schemeClr val="bg1"/>
              </a:solidFill>
            </a:endParaRPr>
          </a:p>
          <a:p>
            <a:pPr marL="0" indent="0">
              <a:lnSpc>
                <a:spcPct val="90000"/>
              </a:lnSpc>
              <a:buNone/>
            </a:pPr>
            <a:r>
              <a:rPr lang="da-DK" b="1" dirty="0">
                <a:solidFill>
                  <a:schemeClr val="bg1"/>
                </a:solidFill>
              </a:rPr>
              <a:t>6. den performative/dramatiserende: dokumentar </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dramatiserede dokumentar dækker over dokumentarfilm, der på forskellig vis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dramatiserer faktiske begivenheder for at gøre dem tilgængelige for publikum</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 faktiske begivenheder rekonstrueres ved hjælp af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skuespillere og kulisser</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så vi så at sige får mulighed for at gense og vurdere begivenhederne igen, og der anvendes desuden ofte arkivmateriale. Eksempler på dramatiserede dokumentarer er danske </a:t>
            </a:r>
            <a:r>
              <a:rPr lang="da-DK"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Blekingegadebanden</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fra 2009 af Anders </a:t>
            </a:r>
            <a:r>
              <a:rPr lang="da-DK" sz="14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Riis-Hansen</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der ser på en venstreorienteret gruppes terrorist-virksomhed fra 1960-1990</a:t>
            </a:r>
            <a:endParaRPr lang="da-DK" sz="1050" dirty="0">
              <a:solidFill>
                <a:schemeClr val="bg1"/>
              </a:solidFill>
            </a:endParaRPr>
          </a:p>
        </p:txBody>
      </p:sp>
      <p:sp>
        <p:nvSpPr>
          <p:cNvPr id="4" name="Tekstfelt 3">
            <a:extLst>
              <a:ext uri="{FF2B5EF4-FFF2-40B4-BE49-F238E27FC236}">
                <a16:creationId xmlns:a16="http://schemas.microsoft.com/office/drawing/2014/main" id="{2D3AAEFF-CA8C-F2B5-4808-0664D0768850}"/>
              </a:ext>
            </a:extLst>
          </p:cNvPr>
          <p:cNvSpPr txBox="1"/>
          <p:nvPr/>
        </p:nvSpPr>
        <p:spPr>
          <a:xfrm rot="20694831">
            <a:off x="457199" y="826701"/>
            <a:ext cx="3698803" cy="1200329"/>
          </a:xfrm>
          <a:prstGeom prst="rect">
            <a:avLst/>
          </a:prstGeom>
          <a:noFill/>
        </p:spPr>
        <p:txBody>
          <a:bodyPr wrap="square" rtlCol="0">
            <a:spAutoFit/>
          </a:bodyPr>
          <a:lstStyle/>
          <a:p>
            <a:r>
              <a:rPr lang="da-DK" dirty="0">
                <a:solidFill>
                  <a:srgbClr val="0070C0"/>
                </a:solidFill>
              </a:rPr>
              <a:t>De sidste tre dokumentarfilmtyper, som Bill </a:t>
            </a:r>
            <a:r>
              <a:rPr lang="da-DK" dirty="0" err="1">
                <a:solidFill>
                  <a:srgbClr val="0070C0"/>
                </a:solidFill>
              </a:rPr>
              <a:t>Nichols</a:t>
            </a:r>
            <a:r>
              <a:rPr lang="da-DK" dirty="0">
                <a:solidFill>
                  <a:srgbClr val="0070C0"/>
                </a:solidFill>
              </a:rPr>
              <a:t> anvender, tager vi lidt hurtigt;-) Men I skal vide, at de findes!</a:t>
            </a:r>
          </a:p>
        </p:txBody>
      </p:sp>
    </p:spTree>
    <p:extLst>
      <p:ext uri="{BB962C8B-B14F-4D97-AF65-F5344CB8AC3E}">
        <p14:creationId xmlns:p14="http://schemas.microsoft.com/office/powerpoint/2010/main" val="421749764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E59F0-7DEC-8632-4A0E-6B324FF925B7}"/>
              </a:ext>
            </a:extLst>
          </p:cNvPr>
          <p:cNvSpPr>
            <a:spLocks noGrp="1"/>
          </p:cNvSpPr>
          <p:nvPr>
            <p:ph type="title"/>
          </p:nvPr>
        </p:nvSpPr>
        <p:spPr>
          <a:xfrm>
            <a:off x="6900672" y="978776"/>
            <a:ext cx="4486656" cy="1174991"/>
          </a:xfrm>
        </p:spPr>
        <p:txBody>
          <a:bodyPr>
            <a:normAutofit/>
          </a:bodyPr>
          <a:lstStyle/>
          <a:p>
            <a:r>
              <a:rPr lang="da-DK" sz="2400"/>
              <a:t>Hvad ved jeg nu?</a:t>
            </a:r>
            <a:br>
              <a:rPr lang="da-DK" sz="2400"/>
            </a:br>
            <a:r>
              <a:rPr lang="da-DK" sz="2400"/>
              <a:t>opsamlingsopgave</a:t>
            </a:r>
          </a:p>
        </p:txBody>
      </p:sp>
      <p:pic>
        <p:nvPicPr>
          <p:cNvPr id="5" name="Picture 4" descr="Person, der skriver i en notesblok">
            <a:extLst>
              <a:ext uri="{FF2B5EF4-FFF2-40B4-BE49-F238E27FC236}">
                <a16:creationId xmlns:a16="http://schemas.microsoft.com/office/drawing/2014/main" id="{748C887E-642D-6BFF-E47D-CBE44A57CC1F}"/>
              </a:ext>
            </a:extLst>
          </p:cNvPr>
          <p:cNvPicPr>
            <a:picLocks noChangeAspect="1"/>
          </p:cNvPicPr>
          <p:nvPr/>
        </p:nvPicPr>
        <p:blipFill rotWithShape="1">
          <a:blip r:embed="rId2"/>
          <a:srcRect l="18524" r="11140"/>
          <a:stretch/>
        </p:blipFill>
        <p:spPr>
          <a:xfrm>
            <a:off x="20" y="10"/>
            <a:ext cx="6086621" cy="6857990"/>
          </a:xfrm>
          <a:prstGeom prst="rect">
            <a:avLst/>
          </a:prstGeom>
        </p:spPr>
      </p:pic>
      <p:sp>
        <p:nvSpPr>
          <p:cNvPr id="3" name="Pladsholder til indhold 2">
            <a:extLst>
              <a:ext uri="{FF2B5EF4-FFF2-40B4-BE49-F238E27FC236}">
                <a16:creationId xmlns:a16="http://schemas.microsoft.com/office/drawing/2014/main" id="{207AA1C2-3EBC-EF82-0546-F2CF497967B9}"/>
              </a:ext>
            </a:extLst>
          </p:cNvPr>
          <p:cNvSpPr>
            <a:spLocks noGrp="1"/>
          </p:cNvSpPr>
          <p:nvPr>
            <p:ph idx="1"/>
          </p:nvPr>
        </p:nvSpPr>
        <p:spPr>
          <a:xfrm>
            <a:off x="6900672" y="2640692"/>
            <a:ext cx="4486656" cy="3255252"/>
          </a:xfrm>
        </p:spPr>
        <p:txBody>
          <a:bodyPr>
            <a:normAutofit/>
          </a:bodyPr>
          <a:lstStyle/>
          <a:p>
            <a:r>
              <a:rPr lang="da-DK" dirty="0"/>
              <a:t>Lav et skema, der giver OVERBLIK over de dokumentargenrer, du har lært at kende.</a:t>
            </a:r>
          </a:p>
          <a:p>
            <a:r>
              <a:rPr lang="da-DK" dirty="0"/>
              <a:t>Se næste slide for inspiration eller vær kreativ</a:t>
            </a:r>
            <a:r>
              <a:rPr lang="da-DK" dirty="0">
                <a:sym typeface="Wingdings" pitchFamily="2" charset="2"/>
              </a:rPr>
              <a:t></a:t>
            </a:r>
            <a:endParaRPr lang="da-DK" dirty="0"/>
          </a:p>
        </p:txBody>
      </p:sp>
    </p:spTree>
    <p:extLst>
      <p:ext uri="{BB962C8B-B14F-4D97-AF65-F5344CB8AC3E}">
        <p14:creationId xmlns:p14="http://schemas.microsoft.com/office/powerpoint/2010/main" val="198454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60CF1-1F7A-CEEE-6AB9-A17A25ABF5EE}"/>
              </a:ext>
            </a:extLst>
          </p:cNvPr>
          <p:cNvSpPr>
            <a:spLocks noGrp="1"/>
          </p:cNvSpPr>
          <p:nvPr>
            <p:ph type="title"/>
          </p:nvPr>
        </p:nvSpPr>
        <p:spPr>
          <a:xfrm>
            <a:off x="2231136" y="964692"/>
            <a:ext cx="7729728" cy="1188720"/>
          </a:xfrm>
        </p:spPr>
        <p:txBody>
          <a:bodyPr>
            <a:normAutofit/>
          </a:bodyPr>
          <a:lstStyle/>
          <a:p>
            <a:r>
              <a:rPr lang="da-DK" dirty="0" err="1"/>
              <a:t>Meeeeen</a:t>
            </a:r>
            <a:r>
              <a:rPr lang="da-DK" dirty="0"/>
              <a:t> …	</a:t>
            </a:r>
          </a:p>
        </p:txBody>
      </p:sp>
      <p:graphicFrame>
        <p:nvGraphicFramePr>
          <p:cNvPr id="5" name="Pladsholder til indhold 2">
            <a:extLst>
              <a:ext uri="{FF2B5EF4-FFF2-40B4-BE49-F238E27FC236}">
                <a16:creationId xmlns:a16="http://schemas.microsoft.com/office/drawing/2014/main" id="{89BB7B8C-FCCD-D9CC-7DAE-B9B4120F6561}"/>
              </a:ext>
            </a:extLst>
          </p:cNvPr>
          <p:cNvGraphicFramePr>
            <a:graphicFrameLocks noGrp="1"/>
          </p:cNvGraphicFramePr>
          <p:nvPr>
            <p:ph idx="1"/>
            <p:extLst>
              <p:ext uri="{D42A27DB-BD31-4B8C-83A1-F6EECF244321}">
                <p14:modId xmlns:p14="http://schemas.microsoft.com/office/powerpoint/2010/main" val="828128496"/>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0611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8BB19-E07E-6A62-5A6D-CD66B15AD0A8}"/>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70E494DF-0D2A-C16E-C827-3A5B770E7C99}"/>
              </a:ext>
            </a:extLst>
          </p:cNvPr>
          <p:cNvSpPr>
            <a:spLocks noGrp="1"/>
          </p:cNvSpPr>
          <p:nvPr>
            <p:ph idx="1"/>
          </p:nvPr>
        </p:nvSpPr>
        <p:spPr/>
        <p:txBody>
          <a:bodyPr/>
          <a:lstStyle/>
          <a:p>
            <a:endParaRPr lang="da-DK" dirty="0"/>
          </a:p>
          <a:p>
            <a:endParaRPr lang="da-DK" dirty="0"/>
          </a:p>
        </p:txBody>
      </p:sp>
      <p:graphicFrame>
        <p:nvGraphicFramePr>
          <p:cNvPr id="5" name="Tabel 4">
            <a:extLst>
              <a:ext uri="{FF2B5EF4-FFF2-40B4-BE49-F238E27FC236}">
                <a16:creationId xmlns:a16="http://schemas.microsoft.com/office/drawing/2014/main" id="{1834FF3C-276F-C09D-DA45-A5FD39C63450}"/>
              </a:ext>
            </a:extLst>
          </p:cNvPr>
          <p:cNvGraphicFramePr>
            <a:graphicFrameLocks noGrp="1"/>
          </p:cNvGraphicFramePr>
          <p:nvPr>
            <p:extLst>
              <p:ext uri="{D42A27DB-BD31-4B8C-83A1-F6EECF244321}">
                <p14:modId xmlns:p14="http://schemas.microsoft.com/office/powerpoint/2010/main" val="797317296"/>
              </p:ext>
            </p:extLst>
          </p:nvPr>
        </p:nvGraphicFramePr>
        <p:xfrm>
          <a:off x="254000" y="244783"/>
          <a:ext cx="11684000" cy="6368433"/>
        </p:xfrm>
        <a:graphic>
          <a:graphicData uri="http://schemas.openxmlformats.org/drawingml/2006/table">
            <a:tbl>
              <a:tblPr firstRow="1" bandRow="1">
                <a:tableStyleId>{5C22544A-7EE6-4342-B048-85BDC9FD1C3A}</a:tableStyleId>
              </a:tblPr>
              <a:tblGrid>
                <a:gridCol w="1669143">
                  <a:extLst>
                    <a:ext uri="{9D8B030D-6E8A-4147-A177-3AD203B41FA5}">
                      <a16:colId xmlns:a16="http://schemas.microsoft.com/office/drawing/2014/main" val="1667530067"/>
                    </a:ext>
                  </a:extLst>
                </a:gridCol>
                <a:gridCol w="1669143">
                  <a:extLst>
                    <a:ext uri="{9D8B030D-6E8A-4147-A177-3AD203B41FA5}">
                      <a16:colId xmlns:a16="http://schemas.microsoft.com/office/drawing/2014/main" val="3796334458"/>
                    </a:ext>
                  </a:extLst>
                </a:gridCol>
                <a:gridCol w="1995714">
                  <a:extLst>
                    <a:ext uri="{9D8B030D-6E8A-4147-A177-3AD203B41FA5}">
                      <a16:colId xmlns:a16="http://schemas.microsoft.com/office/drawing/2014/main" val="2614221738"/>
                    </a:ext>
                  </a:extLst>
                </a:gridCol>
                <a:gridCol w="1651000">
                  <a:extLst>
                    <a:ext uri="{9D8B030D-6E8A-4147-A177-3AD203B41FA5}">
                      <a16:colId xmlns:a16="http://schemas.microsoft.com/office/drawing/2014/main" val="2339438657"/>
                    </a:ext>
                  </a:extLst>
                </a:gridCol>
                <a:gridCol w="1498600">
                  <a:extLst>
                    <a:ext uri="{9D8B030D-6E8A-4147-A177-3AD203B41FA5}">
                      <a16:colId xmlns:a16="http://schemas.microsoft.com/office/drawing/2014/main" val="786984330"/>
                    </a:ext>
                  </a:extLst>
                </a:gridCol>
                <a:gridCol w="1675829">
                  <a:extLst>
                    <a:ext uri="{9D8B030D-6E8A-4147-A177-3AD203B41FA5}">
                      <a16:colId xmlns:a16="http://schemas.microsoft.com/office/drawing/2014/main" val="2602196077"/>
                    </a:ext>
                  </a:extLst>
                </a:gridCol>
                <a:gridCol w="1524571">
                  <a:extLst>
                    <a:ext uri="{9D8B030D-6E8A-4147-A177-3AD203B41FA5}">
                      <a16:colId xmlns:a16="http://schemas.microsoft.com/office/drawing/2014/main" val="3367568371"/>
                    </a:ext>
                  </a:extLst>
                </a:gridCol>
              </a:tblGrid>
              <a:tr h="1238236">
                <a:tc>
                  <a:txBody>
                    <a:bodyPr/>
                    <a:lstStyle/>
                    <a:p>
                      <a:endParaRPr lang="da-DK"/>
                    </a:p>
                  </a:txBody>
                  <a:tcPr/>
                </a:tc>
                <a:tc>
                  <a:txBody>
                    <a:bodyPr/>
                    <a:lstStyle/>
                    <a:p>
                      <a:r>
                        <a:rPr lang="da-DK" dirty="0"/>
                        <a:t>Den observerende</a:t>
                      </a:r>
                    </a:p>
                  </a:txBody>
                  <a:tcPr/>
                </a:tc>
                <a:tc>
                  <a:txBody>
                    <a:bodyPr/>
                    <a:lstStyle/>
                    <a:p>
                      <a:r>
                        <a:rPr lang="da-DK" dirty="0"/>
                        <a:t>Den autoritative/dybdeborende</a:t>
                      </a:r>
                    </a:p>
                  </a:txBody>
                  <a:tcPr/>
                </a:tc>
                <a:tc>
                  <a:txBody>
                    <a:bodyPr/>
                    <a:lstStyle/>
                    <a:p>
                      <a:r>
                        <a:rPr lang="da-DK" dirty="0"/>
                        <a:t>Den deltagende</a:t>
                      </a:r>
                    </a:p>
                  </a:txBody>
                  <a:tcPr/>
                </a:tc>
                <a:tc>
                  <a:txBody>
                    <a:bodyPr/>
                    <a:lstStyle/>
                    <a:p>
                      <a:r>
                        <a:rPr lang="da-DK" dirty="0"/>
                        <a:t>Den poetiske</a:t>
                      </a:r>
                    </a:p>
                  </a:txBody>
                  <a:tcPr/>
                </a:tc>
                <a:tc>
                  <a:txBody>
                    <a:bodyPr/>
                    <a:lstStyle/>
                    <a:p>
                      <a:r>
                        <a:rPr lang="da-DK" dirty="0"/>
                        <a:t>Den refleksive</a:t>
                      </a:r>
                    </a:p>
                  </a:txBody>
                  <a:tcPr/>
                </a:tc>
                <a:tc>
                  <a:txBody>
                    <a:bodyPr/>
                    <a:lstStyle/>
                    <a:p>
                      <a:r>
                        <a:rPr lang="da-DK" dirty="0"/>
                        <a:t>Den performative/dramatiserende</a:t>
                      </a:r>
                    </a:p>
                  </a:txBody>
                  <a:tcPr/>
                </a:tc>
                <a:extLst>
                  <a:ext uri="{0D108BD9-81ED-4DB2-BD59-A6C34878D82A}">
                    <a16:rowId xmlns:a16="http://schemas.microsoft.com/office/drawing/2014/main" val="854064237"/>
                  </a:ext>
                </a:extLst>
              </a:tr>
              <a:tr h="564251">
                <a:tc>
                  <a:txBody>
                    <a:bodyPr/>
                    <a:lstStyle/>
                    <a:p>
                      <a:r>
                        <a:rPr lang="da-DK" b="1" dirty="0"/>
                        <a:t>Kort fortalt</a:t>
                      </a:r>
                    </a:p>
                  </a:txBody>
                  <a:tcPr/>
                </a:tc>
                <a:tc>
                  <a:txBody>
                    <a:bodyPr/>
                    <a:lstStyle/>
                    <a:p>
                      <a:r>
                        <a:rPr lang="da-DK" dirty="0"/>
                        <a:t>”Fluen på væggen”…</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2870953371"/>
                  </a:ext>
                </a:extLst>
              </a:tr>
              <a:tr h="322429">
                <a:tc>
                  <a:txBody>
                    <a:bodyPr/>
                    <a:lstStyle/>
                    <a:p>
                      <a:r>
                        <a:rPr lang="da-DK" b="1" dirty="0"/>
                        <a:t>Synsvinkel</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dirty="0"/>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3128320388"/>
                  </a:ext>
                </a:extLst>
              </a:tr>
              <a:tr h="564251">
                <a:tc>
                  <a:txBody>
                    <a:bodyPr/>
                    <a:lstStyle/>
                    <a:p>
                      <a:r>
                        <a:rPr lang="da-DK" b="1" dirty="0"/>
                        <a:t>Formål</a:t>
                      </a:r>
                    </a:p>
                  </a:txBody>
                  <a:tcPr/>
                </a:tc>
                <a:tc>
                  <a:txBody>
                    <a:bodyPr/>
                    <a:lstStyle/>
                    <a:p>
                      <a:endParaRPr lang="da-DK"/>
                    </a:p>
                  </a:txBody>
                  <a:tcPr/>
                </a:tc>
                <a:tc>
                  <a:txBody>
                    <a:bodyPr/>
                    <a:lstStyle/>
                    <a:p>
                      <a:r>
                        <a:rPr lang="da-DK" dirty="0"/>
                        <a:t>Gennemlyse en sag …</a:t>
                      </a:r>
                    </a:p>
                  </a:txBody>
                  <a:tcPr/>
                </a:tc>
                <a:tc>
                  <a:txBody>
                    <a:bodyPr/>
                    <a:lstStyle/>
                    <a:p>
                      <a:endParaRPr lang="da-DK"/>
                    </a:p>
                  </a:txBody>
                  <a:tcPr/>
                </a:tc>
                <a:tc>
                  <a:txBody>
                    <a:bodyPr/>
                    <a:lstStyle/>
                    <a:p>
                      <a:endParaRPr lang="da-DK"/>
                    </a:p>
                  </a:txBody>
                  <a:tcPr/>
                </a:tc>
                <a:tc>
                  <a:txBody>
                    <a:bodyPr/>
                    <a:lstStyle/>
                    <a:p>
                      <a:endParaRPr lang="da-DK" dirty="0"/>
                    </a:p>
                  </a:txBody>
                  <a:tcPr/>
                </a:tc>
                <a:tc>
                  <a:txBody>
                    <a:bodyPr/>
                    <a:lstStyle/>
                    <a:p>
                      <a:endParaRPr lang="da-DK"/>
                    </a:p>
                  </a:txBody>
                  <a:tcPr/>
                </a:tc>
                <a:extLst>
                  <a:ext uri="{0D108BD9-81ED-4DB2-BD59-A6C34878D82A}">
                    <a16:rowId xmlns:a16="http://schemas.microsoft.com/office/drawing/2014/main" val="1980994061"/>
                  </a:ext>
                </a:extLst>
              </a:tr>
              <a:tr h="564251">
                <a:tc>
                  <a:txBody>
                    <a:bodyPr/>
                    <a:lstStyle/>
                    <a:p>
                      <a:r>
                        <a:rPr lang="da-DK" b="1" dirty="0"/>
                        <a:t>Hyppige virkemidler</a:t>
                      </a:r>
                    </a:p>
                  </a:txBody>
                  <a:tcPr/>
                </a:tc>
                <a:tc>
                  <a:txBody>
                    <a:bodyPr/>
                    <a:lstStyle/>
                    <a:p>
                      <a:endParaRPr lang="da-DK"/>
                    </a:p>
                  </a:txBody>
                  <a:tcPr/>
                </a:tc>
                <a:tc>
                  <a:txBody>
                    <a:bodyPr/>
                    <a:lstStyle/>
                    <a:p>
                      <a:endParaRPr lang="da-DK" dirty="0"/>
                    </a:p>
                  </a:txBody>
                  <a:tcPr/>
                </a:tc>
                <a:tc>
                  <a:txBody>
                    <a:bodyPr/>
                    <a:lstStyle/>
                    <a:p>
                      <a:r>
                        <a:rPr lang="da-DK" dirty="0"/>
                        <a:t>Interviews</a:t>
                      </a:r>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3619271226"/>
                  </a:ext>
                </a:extLst>
              </a:tr>
              <a:tr h="322429">
                <a:tc>
                  <a:txBody>
                    <a:bodyPr/>
                    <a:lstStyle/>
                    <a:p>
                      <a:r>
                        <a:rPr lang="da-DK" b="1" dirty="0"/>
                        <a:t>Dramaturgi</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858270318"/>
                  </a:ext>
                </a:extLst>
              </a:tr>
              <a:tr h="1047895">
                <a:tc>
                  <a:txBody>
                    <a:bodyPr/>
                    <a:lstStyle/>
                    <a:p>
                      <a:r>
                        <a:rPr lang="da-DK" b="1" dirty="0"/>
                        <a:t>Indhold og undertyper</a:t>
                      </a:r>
                    </a:p>
                  </a:txBody>
                  <a:tcPr/>
                </a:tc>
                <a:tc>
                  <a:txBody>
                    <a:bodyPr/>
                    <a:lstStyle/>
                    <a:p>
                      <a:r>
                        <a:rPr lang="da-DK" dirty="0"/>
                        <a:t>Mange portrætter af personer eller miljøer</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dirty="0"/>
                    </a:p>
                  </a:txBody>
                  <a:tcPr/>
                </a:tc>
                <a:tc>
                  <a:txBody>
                    <a:bodyPr/>
                    <a:lstStyle/>
                    <a:p>
                      <a:endParaRPr lang="da-DK"/>
                    </a:p>
                  </a:txBody>
                  <a:tcPr/>
                </a:tc>
                <a:extLst>
                  <a:ext uri="{0D108BD9-81ED-4DB2-BD59-A6C34878D82A}">
                    <a16:rowId xmlns:a16="http://schemas.microsoft.com/office/drawing/2014/main" val="3275641258"/>
                  </a:ext>
                </a:extLst>
              </a:tr>
              <a:tr h="1289717">
                <a:tc>
                  <a:txBody>
                    <a:bodyPr/>
                    <a:lstStyle/>
                    <a:p>
                      <a:r>
                        <a:rPr lang="da-DK" b="1" dirty="0"/>
                        <a:t>Eksempler</a:t>
                      </a:r>
                    </a:p>
                  </a:txBody>
                  <a:tcPr/>
                </a:tc>
                <a:tc>
                  <a:txBody>
                    <a:bodyPr/>
                    <a:lstStyle/>
                    <a:p>
                      <a:endParaRPr lang="da-DK"/>
                    </a:p>
                  </a:txBody>
                  <a:tcPr/>
                </a:tc>
                <a:tc>
                  <a:txBody>
                    <a:bodyPr/>
                    <a:lstStyle/>
                    <a:p>
                      <a:r>
                        <a:rPr lang="da-DK" dirty="0"/>
                        <a:t>Advokaternes tag-selv-bord (DR), Amagermanden (TV2)</a:t>
                      </a:r>
                    </a:p>
                  </a:txBody>
                  <a:tcPr/>
                </a:tc>
                <a:tc>
                  <a:txBody>
                    <a:bodyPr/>
                    <a:lstStyle/>
                    <a:p>
                      <a:endParaRPr lang="da-DK"/>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2005909178"/>
                  </a:ext>
                </a:extLst>
              </a:tr>
            </a:tbl>
          </a:graphicData>
        </a:graphic>
      </p:graphicFrame>
      <p:sp>
        <p:nvSpPr>
          <p:cNvPr id="4" name="Venstre klammeparentes 3">
            <a:extLst>
              <a:ext uri="{FF2B5EF4-FFF2-40B4-BE49-F238E27FC236}">
                <a16:creationId xmlns:a16="http://schemas.microsoft.com/office/drawing/2014/main" id="{4D25DF43-C20D-AB17-E44A-B8D3EB817814}"/>
              </a:ext>
            </a:extLst>
          </p:cNvPr>
          <p:cNvSpPr/>
          <p:nvPr/>
        </p:nvSpPr>
        <p:spPr>
          <a:xfrm>
            <a:off x="6578600" y="381000"/>
            <a:ext cx="647700" cy="6108700"/>
          </a:xfrm>
          <a:prstGeom prst="leftBrace">
            <a:avLst>
              <a:gd name="adj1" fmla="val 8333"/>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b="1" dirty="0">
              <a:ln w="0"/>
              <a:effectLst>
                <a:outerShdw blurRad="38100" dist="19050" dir="2700000" algn="tl" rotWithShape="0">
                  <a:schemeClr val="dk1">
                    <a:alpha val="40000"/>
                  </a:schemeClr>
                </a:outerShdw>
              </a:effectLst>
            </a:endParaRPr>
          </a:p>
        </p:txBody>
      </p:sp>
      <p:sp>
        <p:nvSpPr>
          <p:cNvPr id="6" name="Tekstfelt 5">
            <a:extLst>
              <a:ext uri="{FF2B5EF4-FFF2-40B4-BE49-F238E27FC236}">
                <a16:creationId xmlns:a16="http://schemas.microsoft.com/office/drawing/2014/main" id="{52797794-3107-0C49-8401-B877A378F4AB}"/>
              </a:ext>
            </a:extLst>
          </p:cNvPr>
          <p:cNvSpPr txBox="1"/>
          <p:nvPr/>
        </p:nvSpPr>
        <p:spPr>
          <a:xfrm rot="20011148">
            <a:off x="8136131" y="2168097"/>
            <a:ext cx="1447800" cy="2031325"/>
          </a:xfrm>
          <a:prstGeom prst="rect">
            <a:avLst/>
          </a:prstGeom>
          <a:noFill/>
          <a:ln>
            <a:solidFill>
              <a:schemeClr val="tx1"/>
            </a:solidFill>
          </a:ln>
        </p:spPr>
        <p:txBody>
          <a:bodyPr wrap="square" rtlCol="0">
            <a:spAutoFit/>
          </a:bodyPr>
          <a:lstStyle/>
          <a:p>
            <a:r>
              <a:rPr lang="da-DK" dirty="0"/>
              <a:t>Gør lidt mindre ud af de tre sidste, men sørg for at have kendskab til dem.</a:t>
            </a:r>
          </a:p>
        </p:txBody>
      </p:sp>
    </p:spTree>
    <p:extLst>
      <p:ext uri="{BB962C8B-B14F-4D97-AF65-F5344CB8AC3E}">
        <p14:creationId xmlns:p14="http://schemas.microsoft.com/office/powerpoint/2010/main" val="6663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60AC8F-AE22-5CEA-7E22-9D4600C297B1}"/>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da-DK" sz="2400" dirty="0">
                <a:solidFill>
                  <a:schemeClr val="bg1"/>
                </a:solidFill>
              </a:rPr>
              <a:t>1. </a:t>
            </a:r>
            <a:br>
              <a:rPr lang="da-DK" sz="2400" dirty="0">
                <a:solidFill>
                  <a:schemeClr val="bg1"/>
                </a:solidFill>
              </a:rPr>
            </a:br>
            <a:r>
              <a:rPr lang="da-DK"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observerende dokumentar </a:t>
            </a:r>
            <a:br>
              <a:rPr lang="da-DK"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da-DK" sz="2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”Fluen på væggen”</a:t>
            </a:r>
            <a:br>
              <a:rPr lang="da-DK"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da-DK" sz="2400" dirty="0">
              <a:solidFill>
                <a:schemeClr val="bg1"/>
              </a:solidFill>
            </a:endParaRPr>
          </a:p>
        </p:txBody>
      </p:sp>
      <p:sp>
        <p:nvSpPr>
          <p:cNvPr id="3" name="Pladsholder til indhold 2">
            <a:extLst>
              <a:ext uri="{FF2B5EF4-FFF2-40B4-BE49-F238E27FC236}">
                <a16:creationId xmlns:a16="http://schemas.microsoft.com/office/drawing/2014/main" id="{6E733868-058A-9BAA-E884-E034C7D09CE9}"/>
              </a:ext>
            </a:extLst>
          </p:cNvPr>
          <p:cNvSpPr>
            <a:spLocks noGrp="1"/>
          </p:cNvSpPr>
          <p:nvPr>
            <p:ph idx="1"/>
          </p:nvPr>
        </p:nvSpPr>
        <p:spPr>
          <a:xfrm>
            <a:off x="317500" y="2638044"/>
            <a:ext cx="6984999" cy="3851656"/>
          </a:xfrm>
        </p:spPr>
        <p:txBody>
          <a:bodyPr>
            <a:normAutofit lnSpcReduction="10000"/>
          </a:bodyPr>
          <a:lstStyle/>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observerende dokumentar lader virkeligheden tale for sig selv; altså den observerer virkeligheden og en bid af virkeligheden.</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fravælger den synlige fortæller, og instruktøren fungerer i stedet som </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"fluen på væggen</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der observerer hvad der sker. Den observerende dokumentar fremsætter ikke bestemte påstande, som den forsøger at argumentere for, men er dog stadig interesseret i at afdække bestemte forhold i virkeligheden. </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Et ideal for den observerende dokumentar er, at instruktøren eller filmen ikke påvirker de forhold, der afdækkes. Instruktøren er en slags</a:t>
            </a:r>
            <a:r>
              <a:rPr lang="da-DK"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forsker</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der er på feltarbejde og så neutralt som muligt iagttager de fænomener, der undersøges.</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Ofte benyttes lange indstillinger, nærbilleder og håndholdt kamera, hvor begivenheder og mennesker taler for sig selv. Men spørgsmålet er selvfølgelig, hvor neutral instruktøren kan være jf. ”</a:t>
            </a:r>
            <a:r>
              <a:rPr lang="da-DK"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kreative bearbejdning af virkeligheden”</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p>
          <a:p>
            <a:pPr marL="0" indent="0">
              <a:lnSpc>
                <a:spcPct val="90000"/>
              </a:lnSpc>
              <a:buNone/>
            </a:pP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Den observerende dokumentar har typisk fokus på mennesker i almindelige hverdagsmiljøer eller har karakter af portrætter af enkeltindivider eller -grupper. Et eksempel på den observerende dokumentar er Lars Engels dokumentar Dømt til behandling (DR 1997) </a:t>
            </a:r>
            <a:r>
              <a:rPr lang="da-DK" sz="1400" dirty="0">
                <a:solidFill>
                  <a:schemeClr val="bg1"/>
                </a:solidFill>
                <a:latin typeface="Calibri" panose="020F0502020204030204" pitchFamily="34" charset="0"/>
                <a:ea typeface="Times New Roman" panose="02020603050405020304" pitchFamily="18" charset="0"/>
                <a:cs typeface="Calibri" panose="020F0502020204030204" pitchFamily="34" charset="0"/>
              </a:rPr>
              <a:t>,</a:t>
            </a:r>
            <a:r>
              <a:rPr lang="da-DK"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På røven i Nakskov, TV2, 2015) og Armadillo</a:t>
            </a:r>
          </a:p>
          <a:p>
            <a:pPr marL="0" indent="0">
              <a:lnSpc>
                <a:spcPct val="90000"/>
              </a:lnSpc>
              <a:buNone/>
            </a:pPr>
            <a:r>
              <a:rPr lang="da-DK" sz="1400" dirty="0">
                <a:solidFill>
                  <a:schemeClr val="bg1"/>
                </a:solidFill>
                <a:latin typeface="Calibri" panose="020F0502020204030204" pitchFamily="34" charset="0"/>
                <a:ea typeface="Calibri" panose="020F0502020204030204" pitchFamily="34" charset="0"/>
                <a:cs typeface="Calibri" panose="020F0502020204030204" pitchFamily="34" charset="0"/>
              </a:rPr>
              <a:t>Skildrer ofte ukendte eller marginaliserede (fx hjemløs, narkomaner) miljøer eller mere almindelige miljø (fx jeres liv på gymnasiet)</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Bonanza | Dokumentar | Dømt til behandling">
            <a:extLst>
              <a:ext uri="{FF2B5EF4-FFF2-40B4-BE49-F238E27FC236}">
                <a16:creationId xmlns:a16="http://schemas.microsoft.com/office/drawing/2014/main" id="{B00E38F9-2966-4D44-86A8-A48BC59AA4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9008" y="672868"/>
            <a:ext cx="3419524" cy="25613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nanza | Dømt til behandling | Dømt til behandling, 1:3">
            <a:extLst>
              <a:ext uri="{FF2B5EF4-FFF2-40B4-BE49-F238E27FC236}">
                <a16:creationId xmlns:a16="http://schemas.microsoft.com/office/drawing/2014/main" id="{6A3A2CD5-E6C5-BF54-5BB4-41CE3EE17A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4121" y="3589867"/>
            <a:ext cx="3289298" cy="246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8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A2F3A-B14D-A6EC-4DDF-9F6DC5CA4AE9}"/>
              </a:ext>
            </a:extLst>
          </p:cNvPr>
          <p:cNvSpPr>
            <a:spLocks noGrp="1"/>
          </p:cNvSpPr>
          <p:nvPr>
            <p:ph type="title"/>
          </p:nvPr>
        </p:nvSpPr>
        <p:spPr>
          <a:xfrm>
            <a:off x="2231136" y="964692"/>
            <a:ext cx="7729728" cy="1188720"/>
          </a:xfrm>
        </p:spPr>
        <p:txBody>
          <a:bodyPr>
            <a:normAutofit/>
          </a:bodyPr>
          <a:lstStyle/>
          <a:p>
            <a:r>
              <a:rPr lang="da-DK" dirty="0"/>
              <a:t>Overblik over den observerende dokumentar</a:t>
            </a:r>
          </a:p>
        </p:txBody>
      </p:sp>
      <p:pic>
        <p:nvPicPr>
          <p:cNvPr id="2050" name="Picture 2" descr="Bonanza | Lars Engels' Vesterbro | Alle disse dage.">
            <a:extLst>
              <a:ext uri="{FF2B5EF4-FFF2-40B4-BE49-F238E27FC236}">
                <a16:creationId xmlns:a16="http://schemas.microsoft.com/office/drawing/2014/main" id="{49AE5B09-3D59-F4C6-CB91-BC112B2FBF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688" b="3"/>
          <a:stretch/>
        </p:blipFill>
        <p:spPr bwMode="auto">
          <a:xfrm>
            <a:off x="8267700" y="2654301"/>
            <a:ext cx="2814319" cy="229870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graphicFrame>
        <p:nvGraphicFramePr>
          <p:cNvPr id="5" name="Pladsholder til indhold 2">
            <a:extLst>
              <a:ext uri="{FF2B5EF4-FFF2-40B4-BE49-F238E27FC236}">
                <a16:creationId xmlns:a16="http://schemas.microsoft.com/office/drawing/2014/main" id="{1763FD63-9FA7-940C-C3F5-97B23FBC42AA}"/>
              </a:ext>
            </a:extLst>
          </p:cNvPr>
          <p:cNvGraphicFramePr>
            <a:graphicFrameLocks noGrp="1"/>
          </p:cNvGraphicFramePr>
          <p:nvPr>
            <p:ph idx="1"/>
            <p:extLst>
              <p:ext uri="{D42A27DB-BD31-4B8C-83A1-F6EECF244321}">
                <p14:modId xmlns:p14="http://schemas.microsoft.com/office/powerpoint/2010/main" val="4261047787"/>
              </p:ext>
            </p:extLst>
          </p:nvPr>
        </p:nvGraphicFramePr>
        <p:xfrm>
          <a:off x="965200" y="2603500"/>
          <a:ext cx="67183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felt 3">
            <a:extLst>
              <a:ext uri="{FF2B5EF4-FFF2-40B4-BE49-F238E27FC236}">
                <a16:creationId xmlns:a16="http://schemas.microsoft.com/office/drawing/2014/main" id="{FB5B94E8-38F0-464D-11E8-B4A0261F0329}"/>
              </a:ext>
            </a:extLst>
          </p:cNvPr>
          <p:cNvSpPr txBox="1"/>
          <p:nvPr/>
        </p:nvSpPr>
        <p:spPr>
          <a:xfrm rot="1647278">
            <a:off x="10162772" y="1201264"/>
            <a:ext cx="1843109" cy="646331"/>
          </a:xfrm>
          <a:prstGeom prst="rect">
            <a:avLst/>
          </a:prstGeom>
          <a:noFill/>
        </p:spPr>
        <p:txBody>
          <a:bodyPr wrap="square" rtlCol="0">
            <a:spAutoFit/>
          </a:bodyPr>
          <a:lstStyle/>
          <a:p>
            <a:r>
              <a:rPr lang="da-DK" dirty="0"/>
              <a:t>Dokumentaristen Lars Engels!</a:t>
            </a:r>
          </a:p>
        </p:txBody>
      </p:sp>
      <p:sp>
        <p:nvSpPr>
          <p:cNvPr id="7" name="Tekstfelt 6">
            <a:extLst>
              <a:ext uri="{FF2B5EF4-FFF2-40B4-BE49-F238E27FC236}">
                <a16:creationId xmlns:a16="http://schemas.microsoft.com/office/drawing/2014/main" id="{E5A85814-F704-9E24-03B1-5AED77E738CD}"/>
              </a:ext>
            </a:extLst>
          </p:cNvPr>
          <p:cNvSpPr txBox="1"/>
          <p:nvPr/>
        </p:nvSpPr>
        <p:spPr>
          <a:xfrm rot="554925">
            <a:off x="8267700" y="5371223"/>
            <a:ext cx="3082036" cy="923330"/>
          </a:xfrm>
          <a:prstGeom prst="rect">
            <a:avLst/>
          </a:prstGeom>
          <a:noFill/>
        </p:spPr>
        <p:txBody>
          <a:bodyPr wrap="square" rtlCol="0">
            <a:spAutoFit/>
          </a:bodyPr>
          <a:lstStyle/>
          <a:p>
            <a:r>
              <a:rPr lang="da-DK" dirty="0"/>
              <a:t>Giver seeren en følelse af, at det vi ser, er ægte/autentisk – et stykke virkelighed.</a:t>
            </a:r>
          </a:p>
        </p:txBody>
      </p:sp>
    </p:spTree>
    <p:extLst>
      <p:ext uri="{BB962C8B-B14F-4D97-AF65-F5344CB8AC3E}">
        <p14:creationId xmlns:p14="http://schemas.microsoft.com/office/powerpoint/2010/main" val="137772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4C2465-5955-A398-ACC8-8E28341C5A69}"/>
              </a:ext>
            </a:extLst>
          </p:cNvPr>
          <p:cNvSpPr>
            <a:spLocks noGrp="1"/>
          </p:cNvSpPr>
          <p:nvPr>
            <p:ph type="title"/>
          </p:nvPr>
        </p:nvSpPr>
        <p:spPr>
          <a:xfrm>
            <a:off x="2231136" y="467418"/>
            <a:ext cx="7729728" cy="1188720"/>
          </a:xfrm>
          <a:solidFill>
            <a:srgbClr val="FFFFFF"/>
          </a:solidFill>
        </p:spPr>
        <p:txBody>
          <a:bodyPr>
            <a:normAutofit/>
          </a:bodyPr>
          <a:lstStyle/>
          <a:p>
            <a:r>
              <a:rPr lang="da-DK" dirty="0"/>
              <a:t>Hvad ser vi </a:t>
            </a:r>
            <a:r>
              <a:rPr lang="da-DK" u="sng" dirty="0"/>
              <a:t>sjældent</a:t>
            </a:r>
            <a:r>
              <a:rPr lang="da-DK" dirty="0"/>
              <a:t> i observerende dokumentarer?</a:t>
            </a:r>
          </a:p>
        </p:txBody>
      </p:sp>
      <p:sp>
        <p:nvSpPr>
          <p:cNvPr id="3" name="Pladsholder til indhold 2">
            <a:extLst>
              <a:ext uri="{FF2B5EF4-FFF2-40B4-BE49-F238E27FC236}">
                <a16:creationId xmlns:a16="http://schemas.microsoft.com/office/drawing/2014/main" id="{809DBF0E-A182-3E95-A2EE-E8E22A058C54}"/>
              </a:ext>
            </a:extLst>
          </p:cNvPr>
          <p:cNvSpPr>
            <a:spLocks noGrp="1"/>
          </p:cNvSpPr>
          <p:nvPr>
            <p:ph idx="1"/>
          </p:nvPr>
        </p:nvSpPr>
        <p:spPr>
          <a:xfrm>
            <a:off x="1706062" y="2291262"/>
            <a:ext cx="8779512" cy="2879256"/>
          </a:xfrm>
        </p:spPr>
        <p:txBody>
          <a:bodyPr>
            <a:normAutofit/>
          </a:bodyPr>
          <a:lstStyle/>
          <a:p>
            <a:r>
              <a:rPr lang="da-DK" dirty="0">
                <a:solidFill>
                  <a:srgbClr val="404040"/>
                </a:solidFill>
              </a:rPr>
              <a:t>Voice over</a:t>
            </a:r>
          </a:p>
          <a:p>
            <a:r>
              <a:rPr lang="da-DK" dirty="0">
                <a:solidFill>
                  <a:srgbClr val="404040"/>
                </a:solidFill>
              </a:rPr>
              <a:t>Underlægningsmusik og lydeffekter</a:t>
            </a:r>
          </a:p>
          <a:p>
            <a:r>
              <a:rPr lang="da-DK" dirty="0">
                <a:solidFill>
                  <a:srgbClr val="404040"/>
                </a:solidFill>
              </a:rPr>
              <a:t>Dramatiseringer, fx rekonstruktioner</a:t>
            </a:r>
          </a:p>
          <a:p>
            <a:r>
              <a:rPr lang="da-DK" dirty="0">
                <a:solidFill>
                  <a:srgbClr val="404040"/>
                </a:solidFill>
              </a:rPr>
              <a:t>Interviews (hvis der optræder interviews er intervieweren ”usynlig”, dvs. at man kun hører hans/hendes spørgsmål, dan han/hun befinder sig uden for billedet)</a:t>
            </a:r>
          </a:p>
          <a:p>
            <a:r>
              <a:rPr lang="da-DK" dirty="0">
                <a:solidFill>
                  <a:srgbClr val="404040"/>
                </a:solidFill>
              </a:rPr>
              <a:t>Tekstskilte </a:t>
            </a:r>
          </a:p>
        </p:txBody>
      </p:sp>
    </p:spTree>
    <p:extLst>
      <p:ext uri="{BB962C8B-B14F-4D97-AF65-F5344CB8AC3E}">
        <p14:creationId xmlns:p14="http://schemas.microsoft.com/office/powerpoint/2010/main" val="68113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2F4810-D1A2-1E55-D85D-F8C7944952E4}"/>
              </a:ext>
            </a:extLst>
          </p:cNvPr>
          <p:cNvSpPr>
            <a:spLocks noGrp="1"/>
          </p:cNvSpPr>
          <p:nvPr>
            <p:ph type="title"/>
          </p:nvPr>
        </p:nvSpPr>
        <p:spPr>
          <a:xfrm>
            <a:off x="780941" y="1290025"/>
            <a:ext cx="5291327" cy="1188720"/>
          </a:xfrm>
          <a:solidFill>
            <a:srgbClr val="FFFFFF"/>
          </a:solidFill>
          <a:ln>
            <a:solidFill>
              <a:srgbClr val="404040"/>
            </a:solidFill>
          </a:ln>
        </p:spPr>
        <p:txBody>
          <a:bodyPr>
            <a:normAutofit/>
          </a:bodyPr>
          <a:lstStyle/>
          <a:p>
            <a:r>
              <a:rPr lang="da-DK" dirty="0"/>
              <a:t>Tjek selv!</a:t>
            </a:r>
          </a:p>
        </p:txBody>
      </p:sp>
      <p:sp>
        <p:nvSpPr>
          <p:cNvPr id="3" name="Pladsholder til indhold 2">
            <a:extLst>
              <a:ext uri="{FF2B5EF4-FFF2-40B4-BE49-F238E27FC236}">
                <a16:creationId xmlns:a16="http://schemas.microsoft.com/office/drawing/2014/main" id="{C8B3BBFE-D914-CD44-8944-63A4A5E12CD3}"/>
              </a:ext>
            </a:extLst>
          </p:cNvPr>
          <p:cNvSpPr>
            <a:spLocks noGrp="1"/>
          </p:cNvSpPr>
          <p:nvPr>
            <p:ph idx="1"/>
          </p:nvPr>
        </p:nvSpPr>
        <p:spPr>
          <a:xfrm>
            <a:off x="381000" y="2858703"/>
            <a:ext cx="6197599" cy="3796097"/>
          </a:xfrm>
        </p:spPr>
        <p:txBody>
          <a:bodyPr>
            <a:normAutofit/>
          </a:bodyPr>
          <a:lstStyle/>
          <a:p>
            <a:pPr marL="0" indent="0">
              <a:lnSpc>
                <a:spcPct val="90000"/>
              </a:lnSpc>
              <a:buNone/>
            </a:pPr>
            <a:r>
              <a:rPr lang="da-DK" b="1" dirty="0">
                <a:solidFill>
                  <a:schemeClr val="tx1"/>
                </a:solidFill>
              </a:rPr>
              <a:t>Vi ser sammen de første 5 minutter af Lars Engels dokumentar </a:t>
            </a:r>
            <a:r>
              <a:rPr lang="da-DK" b="1" i="1" dirty="0">
                <a:solidFill>
                  <a:schemeClr val="tx1"/>
                </a:solidFill>
              </a:rPr>
              <a:t>Dømt til behandling” (DR, 1997): </a:t>
            </a:r>
            <a:r>
              <a:rPr lang="da-DK" b="1" i="1" dirty="0">
                <a:solidFill>
                  <a:schemeClr val="tx1"/>
                </a:solidFill>
                <a:hlinkClick r:id="rId2">
                  <a:extLst>
                    <a:ext uri="{A12FA001-AC4F-418D-AE19-62706E023703}">
                      <ahyp:hlinkClr xmlns:ahyp="http://schemas.microsoft.com/office/drawing/2018/hyperlinkcolor" val="tx"/>
                    </a:ext>
                  </a:extLst>
                </a:hlinkClick>
              </a:rPr>
              <a:t>https://www.dr.dk/bonanza/serie/194/doemt-til-behandling/52710/doemt-til-behandling-13-</a:t>
            </a:r>
            <a:r>
              <a:rPr lang="da-DK" b="1" i="1" dirty="0">
                <a:solidFill>
                  <a:schemeClr val="tx1"/>
                </a:solidFill>
              </a:rPr>
              <a:t> </a:t>
            </a:r>
          </a:p>
          <a:p>
            <a:pPr marL="0" indent="0">
              <a:lnSpc>
                <a:spcPct val="90000"/>
              </a:lnSpc>
              <a:buNone/>
            </a:pPr>
            <a:endParaRPr lang="da-DK" sz="1400" dirty="0">
              <a:solidFill>
                <a:srgbClr val="FFFFFF"/>
              </a:solidFill>
            </a:endParaRPr>
          </a:p>
          <a:p>
            <a:pPr marL="0" indent="0">
              <a:lnSpc>
                <a:spcPct val="90000"/>
              </a:lnSpc>
              <a:buNone/>
            </a:pPr>
            <a:r>
              <a:rPr lang="da-DK" sz="1400" b="1" dirty="0">
                <a:solidFill>
                  <a:schemeClr val="tx1"/>
                </a:solidFill>
              </a:rPr>
              <a:t>(20 min.) I grupper skal I besvare nedenstående spørgsmål (skriv ned!)</a:t>
            </a:r>
          </a:p>
          <a:p>
            <a:pPr marL="0" indent="0">
              <a:lnSpc>
                <a:spcPct val="90000"/>
              </a:lnSpc>
              <a:buNone/>
            </a:pPr>
            <a:r>
              <a:rPr lang="da-DK" sz="1400" dirty="0">
                <a:solidFill>
                  <a:srgbClr val="FFFFFF"/>
                </a:solidFill>
              </a:rPr>
              <a:t>1. Hvordan kan I se, at dette er en observerende dokumentar – både ift. Indhold og brug af virkemidler?</a:t>
            </a:r>
          </a:p>
          <a:p>
            <a:pPr marL="0" indent="0">
              <a:lnSpc>
                <a:spcPct val="90000"/>
              </a:lnSpc>
              <a:buNone/>
            </a:pPr>
            <a:r>
              <a:rPr lang="da-DK" sz="1400" dirty="0">
                <a:solidFill>
                  <a:srgbClr val="FFFFFF"/>
                </a:solidFill>
              </a:rPr>
              <a:t>2. Hvilke filmiske virkemidler bliver der brugt – og hvilke virkemidler bruges der ikke? Hvorfor tror I, Lars Engels har valgt – og fravalgt – disse virkemidler?</a:t>
            </a:r>
          </a:p>
          <a:p>
            <a:pPr marL="0" indent="0">
              <a:lnSpc>
                <a:spcPct val="90000"/>
              </a:lnSpc>
              <a:buNone/>
            </a:pPr>
            <a:r>
              <a:rPr lang="da-DK" sz="1400" dirty="0">
                <a:solidFill>
                  <a:srgbClr val="FFFFFF"/>
                </a:solidFill>
              </a:rPr>
              <a:t>3. Dømt til behandling foregår på en retspsykiatrisk afdeling. Hvordan passer skildringen/fremstillingen af dette sted og de medvirkende personer med den observerende dokumentar?</a:t>
            </a:r>
          </a:p>
          <a:p>
            <a:pPr marL="0" indent="0">
              <a:lnSpc>
                <a:spcPct val="90000"/>
              </a:lnSpc>
              <a:buNone/>
            </a:pPr>
            <a:r>
              <a:rPr lang="da-DK" sz="1400" dirty="0">
                <a:solidFill>
                  <a:srgbClr val="FFFFFF"/>
                </a:solidFill>
              </a:rPr>
              <a:t>4. Sammenlign med ”På røven i Nakskov” (TV2, 2015)</a:t>
            </a:r>
          </a:p>
          <a:p>
            <a:pPr marL="0" indent="0">
              <a:lnSpc>
                <a:spcPct val="90000"/>
              </a:lnSpc>
              <a:buNone/>
            </a:pPr>
            <a:endParaRPr lang="da-DK" sz="1100" dirty="0">
              <a:solidFill>
                <a:srgbClr val="FFFFFF"/>
              </a:solidFill>
            </a:endParaRPr>
          </a:p>
        </p:txBody>
      </p:sp>
      <p:pic>
        <p:nvPicPr>
          <p:cNvPr id="2054" name="Picture 6" descr="Bonanza | Dokumentar | Dømt til behandling">
            <a:extLst>
              <a:ext uri="{FF2B5EF4-FFF2-40B4-BE49-F238E27FC236}">
                <a16:creationId xmlns:a16="http://schemas.microsoft.com/office/drawing/2014/main" id="{54BDFB03-8741-8B56-8828-C5C5C03E9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6" r="7883" b="1"/>
          <a:stretch/>
        </p:blipFill>
        <p:spPr bwMode="auto">
          <a:xfrm>
            <a:off x="6876939" y="-2"/>
            <a:ext cx="5315061" cy="3429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nanza | Dømt til behandling | Dømt til behandling, 2:3">
            <a:extLst>
              <a:ext uri="{FF2B5EF4-FFF2-40B4-BE49-F238E27FC236}">
                <a16:creationId xmlns:a16="http://schemas.microsoft.com/office/drawing/2014/main" id="{6E7A766F-F25E-F813-C1B6-7217599EB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3867"/>
          <a:stretch/>
        </p:blipFill>
        <p:spPr bwMode="auto">
          <a:xfrm>
            <a:off x="6876939" y="3429001"/>
            <a:ext cx="531506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68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På ubestemt tid' (1:2) mandag 20.45 // DR1 | På et tidspunkt skal de være  egnet til at være din nabo. Mandag møder vi nogle af de farligste sindssyge  kriminelle i Danmark,">
            <a:extLst>
              <a:ext uri="{FF2B5EF4-FFF2-40B4-BE49-F238E27FC236}">
                <a16:creationId xmlns:a16="http://schemas.microsoft.com/office/drawing/2014/main" id="{897223F8-B9BF-9F3C-343F-0719A92CFD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16" r="184" b="1"/>
          <a:stretch/>
        </p:blipFill>
        <p:spPr bwMode="auto">
          <a:xfrm>
            <a:off x="20" y="3429001"/>
            <a:ext cx="5315041" cy="342900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121B2E-75DB-FC48-4084-979C5B80A426}"/>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da-DK" dirty="0"/>
              <a:t>Tjek selv!</a:t>
            </a:r>
          </a:p>
        </p:txBody>
      </p:sp>
      <p:pic>
        <p:nvPicPr>
          <p:cNvPr id="3076" name="Picture 4" descr="På Ubestemt Tid - Säsong 1 Avsnitt 2">
            <a:extLst>
              <a:ext uri="{FF2B5EF4-FFF2-40B4-BE49-F238E27FC236}">
                <a16:creationId xmlns:a16="http://schemas.microsoft.com/office/drawing/2014/main" id="{B38AE386-9AAB-C2CA-75B0-FFBEF7A4F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 r="12790" b="1"/>
          <a:stretch/>
        </p:blipFill>
        <p:spPr bwMode="auto">
          <a:xfrm>
            <a:off x="20" y="-2"/>
            <a:ext cx="5315041" cy="342900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3B49078C-81B7-C2E5-5F3F-8F0062D1927C}"/>
              </a:ext>
            </a:extLst>
          </p:cNvPr>
          <p:cNvSpPr>
            <a:spLocks noGrp="1"/>
          </p:cNvSpPr>
          <p:nvPr>
            <p:ph idx="1"/>
          </p:nvPr>
        </p:nvSpPr>
        <p:spPr>
          <a:xfrm>
            <a:off x="5753100" y="2858703"/>
            <a:ext cx="6159500" cy="3681797"/>
          </a:xfrm>
        </p:spPr>
        <p:txBody>
          <a:bodyPr>
            <a:normAutofit/>
          </a:bodyPr>
          <a:lstStyle/>
          <a:p>
            <a:pPr marL="0" indent="0">
              <a:lnSpc>
                <a:spcPct val="90000"/>
              </a:lnSpc>
              <a:buNone/>
            </a:pPr>
            <a:r>
              <a:rPr lang="da-DK" sz="1600" dirty="0">
                <a:solidFill>
                  <a:srgbClr val="FFFFFF"/>
                </a:solidFill>
              </a:rPr>
              <a:t>I mange observerende dokumentarfilm vil man opleve, at der både er observerende sekvenser og bruges filmiske virkemidler, der ikke hører formen til. </a:t>
            </a:r>
          </a:p>
          <a:p>
            <a:pPr marL="0" indent="0">
              <a:lnSpc>
                <a:spcPct val="90000"/>
              </a:lnSpc>
              <a:buNone/>
            </a:pPr>
            <a:r>
              <a:rPr lang="da-DK" sz="1600" dirty="0">
                <a:solidFill>
                  <a:srgbClr val="FFFFFF"/>
                </a:solidFill>
              </a:rPr>
              <a:t>Vi ser sammen et eksempel på dette i dokumentaren </a:t>
            </a:r>
            <a:r>
              <a:rPr lang="da-DK" sz="1600" i="1" dirty="0">
                <a:solidFill>
                  <a:srgbClr val="FFFFFF"/>
                </a:solidFill>
              </a:rPr>
              <a:t>På ubestemt tid </a:t>
            </a:r>
            <a:r>
              <a:rPr lang="da-DK" sz="1600" dirty="0">
                <a:solidFill>
                  <a:srgbClr val="FFFFFF"/>
                </a:solidFill>
              </a:rPr>
              <a:t>(DR, 2015) af tilrettelæggeren Maria Lyhne Høj (00:00-06:03)</a:t>
            </a:r>
          </a:p>
          <a:p>
            <a:pPr>
              <a:lnSpc>
                <a:spcPct val="90000"/>
              </a:lnSpc>
            </a:pPr>
            <a:endParaRPr lang="da-DK" sz="1400" dirty="0">
              <a:solidFill>
                <a:srgbClr val="FFFFFF"/>
              </a:solidFill>
            </a:endParaRPr>
          </a:p>
          <a:p>
            <a:pPr marL="0" indent="0">
              <a:lnSpc>
                <a:spcPct val="90000"/>
              </a:lnSpc>
              <a:buNone/>
            </a:pPr>
            <a:r>
              <a:rPr lang="da-DK" sz="1400" b="1" dirty="0">
                <a:solidFill>
                  <a:schemeClr val="tx1"/>
                </a:solidFill>
              </a:rPr>
              <a:t>I par:</a:t>
            </a:r>
          </a:p>
          <a:p>
            <a:pPr marL="0" indent="0">
              <a:lnSpc>
                <a:spcPct val="90000"/>
              </a:lnSpc>
              <a:buNone/>
            </a:pPr>
            <a:r>
              <a:rPr lang="da-DK" sz="1400" b="1" dirty="0">
                <a:solidFill>
                  <a:schemeClr val="tx1"/>
                </a:solidFill>
              </a:rPr>
              <a:t>Skriv en kort tekst til disse 3 spørgsmål:</a:t>
            </a:r>
          </a:p>
          <a:p>
            <a:pPr>
              <a:lnSpc>
                <a:spcPct val="90000"/>
              </a:lnSpc>
              <a:buFontTx/>
              <a:buChar char="-"/>
            </a:pPr>
            <a:r>
              <a:rPr lang="da-DK" sz="1400" dirty="0">
                <a:solidFill>
                  <a:srgbClr val="FFFFFF"/>
                </a:solidFill>
              </a:rPr>
              <a:t>- Hvordan bruges den observerende fortælleform i dette citat?</a:t>
            </a:r>
          </a:p>
          <a:p>
            <a:pPr>
              <a:lnSpc>
                <a:spcPct val="90000"/>
              </a:lnSpc>
              <a:buFontTx/>
              <a:buChar char="-"/>
            </a:pPr>
            <a:r>
              <a:rPr lang="da-DK" sz="1400" dirty="0">
                <a:solidFill>
                  <a:srgbClr val="FFFFFF"/>
                </a:solidFill>
              </a:rPr>
              <a:t>- Hvordan afviger dokumentaren fra den ‘rene’ observerende form?</a:t>
            </a:r>
          </a:p>
          <a:p>
            <a:pPr>
              <a:lnSpc>
                <a:spcPct val="90000"/>
              </a:lnSpc>
              <a:buFontTx/>
              <a:buChar char="-"/>
            </a:pPr>
            <a:r>
              <a:rPr lang="da-DK" sz="1400" dirty="0">
                <a:solidFill>
                  <a:srgbClr val="FFFFFF"/>
                </a:solidFill>
              </a:rPr>
              <a:t>- </a:t>
            </a:r>
            <a:r>
              <a:rPr lang="da-DK" sz="1400">
                <a:solidFill>
                  <a:srgbClr val="FFFFFF"/>
                </a:solidFill>
              </a:rPr>
              <a:t>Hvad gør </a:t>
            </a:r>
            <a:r>
              <a:rPr lang="da-DK" sz="1400" dirty="0">
                <a:solidFill>
                  <a:srgbClr val="FFFFFF"/>
                </a:solidFill>
              </a:rPr>
              <a:t>brugen af virkemidler ved fremstillingen af miljøet?</a:t>
            </a:r>
          </a:p>
          <a:p>
            <a:pPr marL="0" indent="0">
              <a:lnSpc>
                <a:spcPct val="90000"/>
              </a:lnSpc>
              <a:buNone/>
            </a:pPr>
            <a:r>
              <a:rPr lang="da-DK" sz="1400" b="1" dirty="0">
                <a:solidFill>
                  <a:schemeClr val="tx1"/>
                </a:solidFill>
              </a:rPr>
              <a:t>Udvalgte par læser højt.</a:t>
            </a:r>
          </a:p>
        </p:txBody>
      </p:sp>
    </p:spTree>
    <p:extLst>
      <p:ext uri="{BB962C8B-B14F-4D97-AF65-F5344CB8AC3E}">
        <p14:creationId xmlns:p14="http://schemas.microsoft.com/office/powerpoint/2010/main" val="1265534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0B4627-D497-D397-0254-0732499D535A}"/>
              </a:ext>
            </a:extLst>
          </p:cNvPr>
          <p:cNvSpPr>
            <a:spLocks noGrp="1"/>
          </p:cNvSpPr>
          <p:nvPr>
            <p:ph type="title"/>
          </p:nvPr>
        </p:nvSpPr>
        <p:spPr>
          <a:xfrm>
            <a:off x="643466" y="643467"/>
            <a:ext cx="6242719" cy="1728044"/>
          </a:xfrm>
          <a:noFill/>
          <a:ln>
            <a:solidFill>
              <a:schemeClr val="bg1"/>
            </a:solidFill>
          </a:ln>
        </p:spPr>
        <p:txBody>
          <a:bodyPr wrap="square">
            <a:normAutofit fontScale="90000"/>
          </a:bodyPr>
          <a:lstStyle/>
          <a:p>
            <a:r>
              <a:rPr lang="da-DK" b="1"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2</a:t>
            </a:r>
            <a: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 </a:t>
            </a:r>
            <a:b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br>
            <a: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Den dybdeborende/autoritative dokumentar</a:t>
            </a:r>
            <a:b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br>
            <a: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”Voice of God” </a:t>
            </a:r>
            <a:br>
              <a:rPr lang="da-DK"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da-DK" dirty="0">
              <a:solidFill>
                <a:schemeClr val="bg1"/>
              </a:solidFill>
            </a:endParaRPr>
          </a:p>
        </p:txBody>
      </p:sp>
      <p:sp>
        <p:nvSpPr>
          <p:cNvPr id="3" name="Pladsholder til indhold 2">
            <a:extLst>
              <a:ext uri="{FF2B5EF4-FFF2-40B4-BE49-F238E27FC236}">
                <a16:creationId xmlns:a16="http://schemas.microsoft.com/office/drawing/2014/main" id="{33EB91B7-A123-49DA-809C-D29A54BDA398}"/>
              </a:ext>
            </a:extLst>
          </p:cNvPr>
          <p:cNvSpPr>
            <a:spLocks noGrp="1"/>
          </p:cNvSpPr>
          <p:nvPr>
            <p:ph idx="1"/>
          </p:nvPr>
        </p:nvSpPr>
        <p:spPr>
          <a:xfrm>
            <a:off x="643467" y="2638044"/>
            <a:ext cx="6242715" cy="3415622"/>
          </a:xfrm>
        </p:spPr>
        <p:txBody>
          <a:bodyPr>
            <a:normAutofit/>
          </a:bodyPr>
          <a:lstStyle/>
          <a:p>
            <a:pPr marL="0" indent="0">
              <a:lnSpc>
                <a:spcPct val="90000"/>
              </a:lnSpc>
              <a:buNone/>
            </a:pP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 den dybdeborende dokumentar er formålet at afdække en sag. Det gøres typisk ved hjælp af en troværdig,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alvidende tredjepersonsfortæller</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der som en "</a:t>
            </a: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Voice of God</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og med stort overblik over sagen henvender sig direkte til seerne, typisk i form af et kommenterende lydspor (</a:t>
            </a:r>
            <a:r>
              <a:rPr lang="da-DK" sz="15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voice</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over). </a:t>
            </a:r>
          </a:p>
          <a:p>
            <a:pPr marL="0" indent="0">
              <a:lnSpc>
                <a:spcPct val="90000"/>
              </a:lnSpc>
              <a:buNone/>
            </a:pP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Instruktøren er en detektiv</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Filmen er på jagt efter sandheden og fremlægger en central påstand eller tese, som den forsøger at underbygge. Billeder og scener fungerer derefter som belæg for påstanden. Kompositionen er ofte kronologisk fremadskridende og styret af en årsag/virknings-logik. Klipningen skal understøtte argumentationen. </a:t>
            </a:r>
          </a:p>
          <a:p>
            <a:pPr marL="0" indent="0">
              <a:lnSpc>
                <a:spcPct val="90000"/>
              </a:lnSpc>
              <a:buNone/>
            </a:pPr>
            <a:r>
              <a:rPr lang="da-DK"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dybdeborende dokumentar vil ofte have fokus på magtmisbrug eller dreje sig om sociale problemer og uheldige konsekvenser af politiske beslutninger</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Et eksempel på den Autoritativ/dybdeborende dokumentar er </a:t>
            </a:r>
            <a:r>
              <a:rPr lang="da-DK" sz="15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Gerningsstedet – Amagermanden </a:t>
            </a:r>
            <a:r>
              <a:rPr lang="da-DK"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(2014)</a:t>
            </a:r>
            <a:endParaRPr lang="da-DK"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da-DK" sz="1500" dirty="0">
              <a:solidFill>
                <a:schemeClr val="bg1"/>
              </a:solidFill>
            </a:endParaRPr>
          </a:p>
        </p:txBody>
      </p:sp>
      <p:pic>
        <p:nvPicPr>
          <p:cNvPr id="1028" name="Picture 4" descr="Et unikt indblik i politiets opklaringsarbejde">
            <a:extLst>
              <a:ext uri="{FF2B5EF4-FFF2-40B4-BE49-F238E27FC236}">
                <a16:creationId xmlns:a16="http://schemas.microsoft.com/office/drawing/2014/main" id="{27CBA2F8-E40D-43BF-7A2B-E0CB7DE7B1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32" r="14868" b="-1"/>
          <a:stretch/>
        </p:blipFill>
        <p:spPr bwMode="auto">
          <a:xfrm>
            <a:off x="8144299" y="638946"/>
            <a:ext cx="3388941" cy="26291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t unikt indblik i politiets opklaringsarbejde">
            <a:extLst>
              <a:ext uri="{FF2B5EF4-FFF2-40B4-BE49-F238E27FC236}">
                <a16:creationId xmlns:a16="http://schemas.microsoft.com/office/drawing/2014/main" id="{3CCE46CC-C225-7143-27B8-63E2668F22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00" r="-1" b="-1"/>
          <a:stretch/>
        </p:blipFill>
        <p:spPr bwMode="auto">
          <a:xfrm>
            <a:off x="8250868" y="3589867"/>
            <a:ext cx="3175804" cy="246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789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Filmtekstur">
            <a:extLst>
              <a:ext uri="{FF2B5EF4-FFF2-40B4-BE49-F238E27FC236}">
                <a16:creationId xmlns:a16="http://schemas.microsoft.com/office/drawing/2014/main" id="{372288F0-053C-B7D1-3859-1521B3E23796}"/>
              </a:ext>
            </a:extLst>
          </p:cNvPr>
          <p:cNvPicPr>
            <a:picLocks noChangeAspect="1"/>
          </p:cNvPicPr>
          <p:nvPr/>
        </p:nvPicPr>
        <p:blipFill rotWithShape="1">
          <a:blip r:embed="rId2">
            <a:alphaModFix amt="40000"/>
          </a:blip>
          <a:srcRect t="7596" b="7177"/>
          <a:stretch/>
        </p:blipFill>
        <p:spPr>
          <a:xfrm>
            <a:off x="20" y="10"/>
            <a:ext cx="12191980" cy="6857990"/>
          </a:xfrm>
          <a:prstGeom prst="rect">
            <a:avLst/>
          </a:prstGeom>
        </p:spPr>
      </p:pic>
      <p:sp>
        <p:nvSpPr>
          <p:cNvPr id="2" name="Titel 1">
            <a:extLst>
              <a:ext uri="{FF2B5EF4-FFF2-40B4-BE49-F238E27FC236}">
                <a16:creationId xmlns:a16="http://schemas.microsoft.com/office/drawing/2014/main" id="{12CCDE4A-A19E-0DAC-BEB8-9B01019FB97E}"/>
              </a:ext>
            </a:extLst>
          </p:cNvPr>
          <p:cNvSpPr>
            <a:spLocks noGrp="1"/>
          </p:cNvSpPr>
          <p:nvPr>
            <p:ph type="title"/>
          </p:nvPr>
        </p:nvSpPr>
        <p:spPr>
          <a:xfrm>
            <a:off x="2231136" y="964692"/>
            <a:ext cx="7729728" cy="1188720"/>
          </a:xfrm>
          <a:noFill/>
          <a:ln>
            <a:solidFill>
              <a:srgbClr val="FFFFFF"/>
            </a:solidFill>
          </a:ln>
        </p:spPr>
        <p:txBody>
          <a:bodyPr>
            <a:normAutofit fontScale="90000"/>
          </a:bodyPr>
          <a:lstStyle/>
          <a:p>
            <a:r>
              <a:rPr lang="da-DK" dirty="0">
                <a:solidFill>
                  <a:schemeClr val="tx1"/>
                </a:solidFill>
              </a:rPr>
              <a:t>Overblik over den dybdeborende/autoritative dokumentar</a:t>
            </a:r>
          </a:p>
        </p:txBody>
      </p:sp>
      <p:graphicFrame>
        <p:nvGraphicFramePr>
          <p:cNvPr id="7" name="Pladsholder til indhold 2">
            <a:extLst>
              <a:ext uri="{FF2B5EF4-FFF2-40B4-BE49-F238E27FC236}">
                <a16:creationId xmlns:a16="http://schemas.microsoft.com/office/drawing/2014/main" id="{4EF40700-88D7-5408-92B8-5FA4C075B270}"/>
              </a:ext>
            </a:extLst>
          </p:cNvPr>
          <p:cNvGraphicFramePr>
            <a:graphicFrameLocks noGrp="1"/>
          </p:cNvGraphicFramePr>
          <p:nvPr>
            <p:ph idx="1"/>
            <p:extLst>
              <p:ext uri="{D42A27DB-BD31-4B8C-83A1-F6EECF244321}">
                <p14:modId xmlns:p14="http://schemas.microsoft.com/office/powerpoint/2010/main" val="241638590"/>
              </p:ext>
            </p:extLst>
          </p:nvPr>
        </p:nvGraphicFramePr>
        <p:xfrm>
          <a:off x="914400" y="2371724"/>
          <a:ext cx="10772774" cy="431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30477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kk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Pakke</Template>
  <TotalTime>4095</TotalTime>
  <Words>2591</Words>
  <Application>Microsoft Macintosh PowerPoint</Application>
  <PresentationFormat>Widescreen</PresentationFormat>
  <Paragraphs>164</Paragraphs>
  <Slides>20</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20</vt:i4>
      </vt:variant>
    </vt:vector>
  </HeadingPairs>
  <TitlesOfParts>
    <vt:vector size="28" baseType="lpstr">
      <vt:lpstr>Arial</vt:lpstr>
      <vt:lpstr>Arial</vt:lpstr>
      <vt:lpstr>Calibri</vt:lpstr>
      <vt:lpstr>Calibri Light</vt:lpstr>
      <vt:lpstr>Gill Sans MT</vt:lpstr>
      <vt:lpstr>Helvetica</vt:lpstr>
      <vt:lpstr>Wingdings</vt:lpstr>
      <vt:lpstr>Pakke</vt:lpstr>
      <vt:lpstr>”Kreativ bearbejdning af virkeligheden”  Dokumentarfilmtyper</vt:lpstr>
      <vt:lpstr>Meeeeen … </vt:lpstr>
      <vt:lpstr>1.  Den observerende dokumentar  ”Fluen på væggen” </vt:lpstr>
      <vt:lpstr>Overblik over den observerende dokumentar</vt:lpstr>
      <vt:lpstr>Hvad ser vi sjældent i observerende dokumentarer?</vt:lpstr>
      <vt:lpstr>Tjek selv!</vt:lpstr>
      <vt:lpstr>Tjek selv!</vt:lpstr>
      <vt:lpstr>2.  Den dybdeborende/autoritative dokumentar ”Voice of God”  </vt:lpstr>
      <vt:lpstr>Overblik over den dybdeborende/autoritative dokumentar</vt:lpstr>
      <vt:lpstr>TJEK SELV!</vt:lpstr>
      <vt:lpstr>Tjek selv!</vt:lpstr>
      <vt:lpstr>Recap ”Fang en ekspert”</vt:lpstr>
      <vt:lpstr>3. Den deltagende dokumentar ”Fluen i suppen”</vt:lpstr>
      <vt:lpstr>Overblik over den deltagende dokumentar</vt:lpstr>
      <vt:lpstr>Klipning</vt:lpstr>
      <vt:lpstr>Tjek selv!</vt:lpstr>
      <vt:lpstr>Et andet eksempel på den deltagende dokumentar</vt:lpstr>
      <vt:lpstr>Den poetiske, den refleksive og den performative dokumentargenre</vt:lpstr>
      <vt:lpstr>Hvad ved jeg nu? opsamlingsopgave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”Kreativ bearbejdning af virkeligheden”  Dokumentarfilmtyper</dc:title>
  <dc:creator>Pia Bjerre</dc:creator>
  <cp:lastModifiedBy>Pia Bjerre</cp:lastModifiedBy>
  <cp:revision>19</cp:revision>
  <dcterms:created xsi:type="dcterms:W3CDTF">2024-02-19T13:42:42Z</dcterms:created>
  <dcterms:modified xsi:type="dcterms:W3CDTF">2025-02-15T16:13:14Z</dcterms:modified>
</cp:coreProperties>
</file>