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53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612C-3F9E-4B78-AFC9-A5D15E2737EA}" type="datetimeFigureOut">
              <a:rPr lang="da-DK" smtClean="0"/>
              <a:t>24-04-2024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547F-6704-461C-827B-AC3D08D919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91987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612C-3F9E-4B78-AFC9-A5D15E2737EA}" type="datetimeFigureOut">
              <a:rPr lang="da-DK" smtClean="0"/>
              <a:t>24-04-2024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547F-6704-461C-827B-AC3D08D919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8077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612C-3F9E-4B78-AFC9-A5D15E2737EA}" type="datetimeFigureOut">
              <a:rPr lang="da-DK" smtClean="0"/>
              <a:t>24-04-2024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547F-6704-461C-827B-AC3D08D919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2726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612C-3F9E-4B78-AFC9-A5D15E2737EA}" type="datetimeFigureOut">
              <a:rPr lang="da-DK" smtClean="0"/>
              <a:t>24-04-2024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547F-6704-461C-827B-AC3D08D919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6123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612C-3F9E-4B78-AFC9-A5D15E2737EA}" type="datetimeFigureOut">
              <a:rPr lang="da-DK" smtClean="0"/>
              <a:t>24-04-2024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547F-6704-461C-827B-AC3D08D919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34824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612C-3F9E-4B78-AFC9-A5D15E2737EA}" type="datetimeFigureOut">
              <a:rPr lang="da-DK" smtClean="0"/>
              <a:t>24-04-2024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547F-6704-461C-827B-AC3D08D919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3917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612C-3F9E-4B78-AFC9-A5D15E2737EA}" type="datetimeFigureOut">
              <a:rPr lang="da-DK" smtClean="0"/>
              <a:t>24-04-2024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547F-6704-461C-827B-AC3D08D919B1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63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612C-3F9E-4B78-AFC9-A5D15E2737EA}" type="datetimeFigureOut">
              <a:rPr lang="da-DK" smtClean="0"/>
              <a:t>24-04-2024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547F-6704-461C-827B-AC3D08D919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4865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612C-3F9E-4B78-AFC9-A5D15E2737EA}" type="datetimeFigureOut">
              <a:rPr lang="da-DK" smtClean="0"/>
              <a:t>24-04-2024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547F-6704-461C-827B-AC3D08D919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5472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612C-3F9E-4B78-AFC9-A5D15E2737EA}" type="datetimeFigureOut">
              <a:rPr lang="da-DK" smtClean="0"/>
              <a:t>24-04-2024</a:t>
            </a:fld>
            <a:endParaRPr lang="da-D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da-DK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547F-6704-461C-827B-AC3D08D919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6532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172612C-3F9E-4B78-AFC9-A5D15E2737EA}" type="datetimeFigureOut">
              <a:rPr lang="da-DK" smtClean="0"/>
              <a:t>24-04-2024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da-D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547F-6704-461C-827B-AC3D08D919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227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172612C-3F9E-4B78-AFC9-A5D15E2737EA}" type="datetimeFigureOut">
              <a:rPr lang="da-DK" smtClean="0"/>
              <a:t>24-04-2024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FF79547F-6704-461C-827B-AC3D08D919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6395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vm.dk/-/media/filer/uvm/udd/gym/pdf22/juni/220602-historie-a-%E2%80%93-stx--august-2022.pdf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E5C34D-2948-6A5C-1786-A9342AA44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/>
              <a:t>Historieeksamen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D8BCC5-43AE-E590-2490-36D2C2D7D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dirty="0"/>
              <a:t>Den helt korte udgave: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Mundtlig eksamen</a:t>
            </a:r>
          </a:p>
          <a:p>
            <a:r>
              <a:rPr lang="da-DK" dirty="0"/>
              <a:t>90 min. forberedelse</a:t>
            </a:r>
          </a:p>
          <a:p>
            <a:r>
              <a:rPr lang="da-DK" dirty="0"/>
              <a:t>30 min. eksamination</a:t>
            </a:r>
          </a:p>
          <a:p>
            <a:endParaRPr lang="da-DK" dirty="0"/>
          </a:p>
          <a:p>
            <a:r>
              <a:rPr lang="da-DK" dirty="0"/>
              <a:t>Materialesæt a’ 3-5 normalsider</a:t>
            </a:r>
          </a:p>
          <a:p>
            <a:r>
              <a:rPr lang="da-DK" dirty="0"/>
              <a:t>Opstil og besvar 2-3 relevante problemstillinger</a:t>
            </a:r>
          </a:p>
        </p:txBody>
      </p:sp>
    </p:spTree>
    <p:extLst>
      <p:ext uri="{BB962C8B-B14F-4D97-AF65-F5344CB8AC3E}">
        <p14:creationId xmlns:p14="http://schemas.microsoft.com/office/powerpoint/2010/main" val="4259982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28A23E-A03F-6711-4AB7-D2E9F4467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821095"/>
            <a:ext cx="7729728" cy="1188720"/>
          </a:xfrm>
        </p:spPr>
        <p:txBody>
          <a:bodyPr/>
          <a:lstStyle/>
          <a:p>
            <a:r>
              <a:rPr lang="da-DK" dirty="0"/>
              <a:t>Materialesæt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D9F7121F-55E7-386A-4AC3-A848C9893D76}"/>
              </a:ext>
            </a:extLst>
          </p:cNvPr>
          <p:cNvSpPr txBox="1"/>
          <p:nvPr/>
        </p:nvSpPr>
        <p:spPr>
          <a:xfrm>
            <a:off x="1268704" y="2575248"/>
            <a:ext cx="9654592" cy="3461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3-5 normalsider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En normalside er 2400 tegn inkl. mellemrum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Forskelligartet materiale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Altid tekst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Evt. billeder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Evt. tabeller/grafer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Temaet for et materialesæt er et af forløbene i undervisningsbeskrivelsen (se denne i Lectio)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Ikke alle forløb har et materialesæt – men næsten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Et forløb kan godt have flere forskellige materialesæt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Et materialesæt kan godt trækkes flere gange, dog højest tre</a:t>
            </a:r>
          </a:p>
        </p:txBody>
      </p:sp>
    </p:spTree>
    <p:extLst>
      <p:ext uri="{BB962C8B-B14F-4D97-AF65-F5344CB8AC3E}">
        <p14:creationId xmlns:p14="http://schemas.microsoft.com/office/powerpoint/2010/main" val="2474706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F6E0C6-7A41-8EF4-72D5-657015D4E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5" y="416909"/>
            <a:ext cx="7729728" cy="1188720"/>
          </a:xfrm>
        </p:spPr>
        <p:txBody>
          <a:bodyPr/>
          <a:lstStyle/>
          <a:p>
            <a:r>
              <a:rPr lang="da-DK" dirty="0"/>
              <a:t>Problemstillinger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D4C9CC3A-3917-4ECC-9EDC-31AD5B93DDCA}"/>
              </a:ext>
            </a:extLst>
          </p:cNvPr>
          <p:cNvSpPr txBox="1"/>
          <p:nvPr/>
        </p:nvSpPr>
        <p:spPr>
          <a:xfrm>
            <a:off x="1122783" y="2153412"/>
            <a:ext cx="994643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I forberedelsestiden (ca. 90 min.) skal du opstille 2-3 relevante problemstillinger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Disse skal være på baggrund af det trukne materialesæt, og relevant materiale fra undervisningen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Ligesom i fx SRP forventes du at komme op på et højt taksonomisk niveau – diskuterende eller vurderende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Det er ikke obligatorisk at opstille en (kilde)analyserende problemstilling – men du skal være parat til at analysere kilderne, vha. historisk kildekritik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Tendens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Hvad fortæller kilden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Sørg for at inddrage </a:t>
            </a:r>
            <a:r>
              <a:rPr lang="da-DK" u="sng" dirty="0"/>
              <a:t>alle</a:t>
            </a:r>
            <a:r>
              <a:rPr lang="da-DK" dirty="0"/>
              <a:t> materialer i materialesættet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Det er en god ide at finde gode citater, som kan illustrere dine pointer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Du skal ikke lave en </a:t>
            </a:r>
            <a:r>
              <a:rPr lang="da-DK" dirty="0" err="1"/>
              <a:t>powerpoint</a:t>
            </a:r>
            <a:r>
              <a:rPr lang="da-DK" dirty="0"/>
              <a:t> el. lign. – lav evt. en disposition</a:t>
            </a:r>
          </a:p>
        </p:txBody>
      </p:sp>
    </p:spTree>
    <p:extLst>
      <p:ext uri="{BB962C8B-B14F-4D97-AF65-F5344CB8AC3E}">
        <p14:creationId xmlns:p14="http://schemas.microsoft.com/office/powerpoint/2010/main" val="713820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75BB98-18E1-0A5A-2CA2-AC664E0A8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8069" y="236904"/>
            <a:ext cx="7729728" cy="1188720"/>
          </a:xfrm>
        </p:spPr>
        <p:txBody>
          <a:bodyPr/>
          <a:lstStyle/>
          <a:p>
            <a:r>
              <a:rPr lang="da-DK" dirty="0"/>
              <a:t>I eksamenslokalet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64F2F51-4413-122A-EC17-96E98B7D8E53}"/>
              </a:ext>
            </a:extLst>
          </p:cNvPr>
          <p:cNvSpPr txBox="1"/>
          <p:nvPr/>
        </p:nvSpPr>
        <p:spPr>
          <a:xfrm>
            <a:off x="1394062" y="1542783"/>
            <a:ext cx="940387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Dit materialesæt trækkes i eksamenslokalet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Så har du ca. 90 min. i enrum til at forberede 2-3 problemstillinger </a:t>
            </a:r>
            <a:r>
              <a:rPr lang="da-DK" u="sng" dirty="0"/>
              <a:t>og</a:t>
            </a:r>
            <a:r>
              <a:rPr lang="da-DK" dirty="0"/>
              <a:t> svar på dem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Du har </a:t>
            </a:r>
            <a:r>
              <a:rPr lang="da-DK" u="sng" dirty="0"/>
              <a:t>ikke</a:t>
            </a:r>
            <a:r>
              <a:rPr lang="da-DK" dirty="0"/>
              <a:t> adgang til nettet under eksamen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Når du kommer ind til selve eksaminationen, har du først 7-10 min. til at præsentere problemstillingerne og svarene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Derefter har vi en samtale, med udgangspunkt i materialesættet og dine problemstillinger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Nogle censorer nøjes med at skrive ned, andre vil gerne stille spørgsmål </a:t>
            </a:r>
            <a:r>
              <a:rPr lang="da-DK" dirty="0">
                <a:sym typeface="Wingdings" panose="05000000000000000000" pitchFamily="2" charset="2"/>
              </a:rPr>
              <a:t>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ym typeface="Wingdings" panose="05000000000000000000" pitchFamily="2" charset="2"/>
              </a:rPr>
              <a:t>Vær parat til at bruge kildekritik på hver kilde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ym typeface="Wingdings" panose="05000000000000000000" pitchFamily="2" charset="2"/>
              </a:rPr>
              <a:t>Hav gerne relevante citater parat til hver kilde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ym typeface="Wingdings" panose="05000000000000000000" pitchFamily="2" charset="2"/>
              </a:rPr>
              <a:t>Hvis der er kilder du ikke selv har talt om, så forvent at blive spurgt om dem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ym typeface="Wingdings" panose="05000000000000000000" pitchFamily="2" charset="2"/>
              </a:rPr>
              <a:t>Hvis det går </a:t>
            </a:r>
            <a:r>
              <a:rPr lang="da-DK" u="sng" dirty="0">
                <a:sym typeface="Wingdings" panose="05000000000000000000" pitchFamily="2" charset="2"/>
              </a:rPr>
              <a:t>rigtig</a:t>
            </a:r>
            <a:r>
              <a:rPr lang="da-DK" dirty="0">
                <a:sym typeface="Wingdings" panose="05000000000000000000" pitchFamily="2" charset="2"/>
              </a:rPr>
              <a:t> godt, kan samtalen godt bevæge sig lidt udenfor det forløb du har trukket, til andre relevante emner vi har arbejdet med.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>
                <a:sym typeface="Wingdings" panose="05000000000000000000" pitchFamily="2" charset="2"/>
              </a:rPr>
              <a:t>Fx forbindelsen mellem ”Nazityskland og holocaust” og ”Ukraine</a:t>
            </a:r>
            <a:r>
              <a:rPr lang="da-DK">
                <a:sym typeface="Wingdings" panose="05000000000000000000" pitchFamily="2" charset="2"/>
              </a:rPr>
              <a:t>/Rusland”</a:t>
            </a:r>
            <a:endParaRPr lang="da-DK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ym typeface="Wingdings" panose="05000000000000000000" pitchFamily="2" charset="2"/>
              </a:rPr>
              <a:t>Du eksamineres i ca. 24 min.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84197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DED73-19FB-3965-0D1C-183AFA63F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5" y="497524"/>
            <a:ext cx="7729728" cy="1188720"/>
          </a:xfrm>
        </p:spPr>
        <p:txBody>
          <a:bodyPr/>
          <a:lstStyle/>
          <a:p>
            <a:r>
              <a:rPr lang="da-DK" dirty="0"/>
              <a:t>Forberedelse til eksamen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A7F3D60E-F4A9-9140-1F1F-9DDE6ED7D148}"/>
              </a:ext>
            </a:extLst>
          </p:cNvPr>
          <p:cNvSpPr txBox="1"/>
          <p:nvPr/>
        </p:nvSpPr>
        <p:spPr>
          <a:xfrm>
            <a:off x="1002648" y="2225006"/>
            <a:ext cx="1018670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Læs undervisningsbeskrivelsen i Lectio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Hvilke forløb er der?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Har du bøger og andre materialer der er brugt?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a-DK" dirty="0"/>
              <a:t>Alle elektroniske materialer, inkl. pdf’er, ligger i undervisningsbeskrivelsen)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a-DK" dirty="0"/>
              <a:t>Er der bøger du mangler, så skynd dig på bogdepotet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Har du noter til forløbet?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Forbered dig til hvert forløb, ved at genlæse teksterne vi har læst (kilder kan evt. springes over)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Tjek med dine noter: Er der noget der mangler?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Tænk hvert forløb ind i den store sammenhæng: Verdenshistorien (eller i det mindste Europas historie :-)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Lav et overblik på én side til hvert forløb, med de vigtigste pointer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Husk også at have styr på den kildekritiske metode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Husk at du </a:t>
            </a:r>
            <a:r>
              <a:rPr lang="da-DK" u="sng" dirty="0"/>
              <a:t>ikke</a:t>
            </a:r>
            <a:r>
              <a:rPr lang="da-DK" dirty="0"/>
              <a:t> har adgang til nettet under eksamen!</a:t>
            </a:r>
          </a:p>
        </p:txBody>
      </p:sp>
    </p:spTree>
    <p:extLst>
      <p:ext uri="{BB962C8B-B14F-4D97-AF65-F5344CB8AC3E}">
        <p14:creationId xmlns:p14="http://schemas.microsoft.com/office/powerpoint/2010/main" val="3269850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382D83-EFB3-531A-62E1-DBD9A974D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Bedømmelseskriterier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C63AC2F6-994D-A15D-54A4-FFAC1C43345A}"/>
              </a:ext>
            </a:extLst>
          </p:cNvPr>
          <p:cNvSpPr txBox="1"/>
          <p:nvPr/>
        </p:nvSpPr>
        <p:spPr>
          <a:xfrm>
            <a:off x="1864567" y="3433665"/>
            <a:ext cx="84628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Du bedømmes på i hvilken grad din præstation opfylder de faglige mål (se næste slide).</a:t>
            </a:r>
          </a:p>
          <a:p>
            <a:r>
              <a:rPr lang="da-DK" dirty="0"/>
              <a:t>(Bemærk at det ikke er alle de faglige mål der er lige lette at evaluere på til eksamen – det skal du ikke bekymre dig om, det er lærers og censors problem :-)</a:t>
            </a:r>
          </a:p>
          <a:p>
            <a:endParaRPr lang="da-DK" dirty="0"/>
          </a:p>
          <a:p>
            <a:r>
              <a:rPr lang="da-DK" dirty="0"/>
              <a:t>Der gives én karakter på baggrund af en helhedsvurdering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34840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34006D-E486-2CA0-D6A5-0CEF586F6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03381"/>
            <a:ext cx="7729728" cy="1188720"/>
          </a:xfrm>
        </p:spPr>
        <p:txBody>
          <a:bodyPr/>
          <a:lstStyle/>
          <a:p>
            <a:r>
              <a:rPr lang="da-DK" dirty="0"/>
              <a:t>Bedømmelseskriterier: De faglige 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C36725B-2DAA-6D38-5060-46EE512B78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4820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sz="1400" dirty="0"/>
              <a:t>2.1. Faglige mål</a:t>
            </a:r>
          </a:p>
          <a:p>
            <a:pPr marL="0" indent="0">
              <a:buNone/>
            </a:pPr>
            <a:r>
              <a:rPr lang="da-DK" sz="1400" dirty="0"/>
              <a:t>Eleverne skal kunne:</a:t>
            </a:r>
          </a:p>
          <a:p>
            <a:r>
              <a:rPr lang="da-DK" sz="1400" dirty="0"/>
              <a:t>redegøre for centrale udviklingslinjer og begivenheder i Danmarks, Europas og verdens historie</a:t>
            </a:r>
          </a:p>
          <a:p>
            <a:r>
              <a:rPr lang="da-DK" sz="1400" dirty="0"/>
              <a:t>redegøre for sammenhænge mellem den lokale, nationale, regionale, europæiske og globale udvikling</a:t>
            </a:r>
          </a:p>
          <a:p>
            <a:r>
              <a:rPr lang="da-DK" sz="1400" dirty="0"/>
              <a:t>analysere eksempler på samspillet mellem mennesker, natur, kultur og samfund gennem tiderne</a:t>
            </a:r>
          </a:p>
          <a:p>
            <a:r>
              <a:rPr lang="da-DK" sz="1400" dirty="0"/>
              <a:t>skelne mellem forskellige typer af forklaringer på samfundsmæssige forandringer og diskutere periodiseringsprincipper</a:t>
            </a:r>
          </a:p>
          <a:p>
            <a:r>
              <a:rPr lang="da-DK" sz="1400" dirty="0"/>
              <a:t>reflektere over samspillet mellem fortid, nutid og fremtid samt over mennesket som historieskabt og historieskabende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A41FA76-3B0A-F579-935D-72B624B58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313934"/>
          </a:xfrm>
        </p:spPr>
        <p:txBody>
          <a:bodyPr>
            <a:normAutofit lnSpcReduction="10000"/>
          </a:bodyPr>
          <a:lstStyle/>
          <a:p>
            <a:endParaRPr lang="da-DK" sz="1400" dirty="0"/>
          </a:p>
          <a:p>
            <a:endParaRPr lang="da-DK" sz="1400" dirty="0"/>
          </a:p>
          <a:p>
            <a:r>
              <a:rPr lang="da-DK" sz="1400" dirty="0"/>
              <a:t>anvende en metodisk-kritisk tilgang til at udvælge og analysere historisk materiale, herunder eksempler på brug af historie</a:t>
            </a:r>
          </a:p>
          <a:p>
            <a:r>
              <a:rPr lang="da-DK" sz="1400" dirty="0"/>
              <a:t>opnå indsigt i, hvordan historiefaget kan medvirke til at forstå og løse problemer i nutiden</a:t>
            </a:r>
          </a:p>
          <a:p>
            <a:r>
              <a:rPr lang="da-DK" sz="1400" dirty="0"/>
              <a:t>formulere historiske problemstillinger og relatere disse til elevernes egen tid</a:t>
            </a:r>
          </a:p>
          <a:p>
            <a:r>
              <a:rPr lang="da-DK" sz="1400" dirty="0"/>
              <a:t>formidle og remediere historiefaglige problemstillinger mundtligt og skriftligt og begrunde de formidlingsmæssige valg</a:t>
            </a:r>
          </a:p>
          <a:p>
            <a:r>
              <a:rPr lang="da-DK" sz="1400" dirty="0"/>
              <a:t>behandle problemstillinger i samspil med andre fag</a:t>
            </a:r>
          </a:p>
          <a:p>
            <a:r>
              <a:rPr lang="da-DK" sz="1400" dirty="0"/>
              <a:t>demonstrere viden om fagets identitet og metoder.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28FD52E8-90DA-CD31-76F4-0038CD8C2D77}"/>
              </a:ext>
            </a:extLst>
          </p:cNvPr>
          <p:cNvSpPr txBox="1"/>
          <p:nvPr/>
        </p:nvSpPr>
        <p:spPr>
          <a:xfrm>
            <a:off x="838200" y="5654566"/>
            <a:ext cx="10386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Læs evt. selv læreplanen for historie:</a:t>
            </a:r>
          </a:p>
          <a:p>
            <a:r>
              <a:rPr lang="da-DK" dirty="0">
                <a:hlinkClick r:id="rId2"/>
              </a:rPr>
              <a:t>https://www.uvm.dk/-/media/filer/uvm/udd/gym/pdf22/juni/220602-historie-a-%E2%80%93-stx--august-2022.pdf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67229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377726-9C86-3173-FC2F-3EEDC5174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Held og lykke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  <p:pic>
        <p:nvPicPr>
          <p:cNvPr id="4" name="Billede 3" descr="Et billede, der indeholder tekst&#10;&#10;Automatisk genereret beskrivelse">
            <a:extLst>
              <a:ext uri="{FF2B5EF4-FFF2-40B4-BE49-F238E27FC236}">
                <a16:creationId xmlns:a16="http://schemas.microsoft.com/office/drawing/2014/main" id="{DFA22834-EDF8-9242-8694-20CCDA56F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310" y="2811387"/>
            <a:ext cx="9343380" cy="3081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438477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kke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k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k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437</TotalTime>
  <Words>771</Words>
  <Application>Microsoft Office PowerPoint</Application>
  <PresentationFormat>Widescreen</PresentationFormat>
  <Paragraphs>89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Wingdings</vt:lpstr>
      <vt:lpstr>Pakke</vt:lpstr>
      <vt:lpstr>Historieeksamen</vt:lpstr>
      <vt:lpstr>Materialesæt</vt:lpstr>
      <vt:lpstr>Problemstillinger</vt:lpstr>
      <vt:lpstr>I eksamenslokalet</vt:lpstr>
      <vt:lpstr>Forberedelse til eksamen</vt:lpstr>
      <vt:lpstr>Bedømmelseskriterier</vt:lpstr>
      <vt:lpstr>Bedømmelseskriterier: De faglige mål</vt:lpstr>
      <vt:lpstr>Held og lykke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Historieeksamen</dc:title>
  <dc:creator>Morten Christensen</dc:creator>
  <cp:lastModifiedBy>Morten Christensen</cp:lastModifiedBy>
  <cp:revision>16</cp:revision>
  <dcterms:created xsi:type="dcterms:W3CDTF">2023-04-12T07:21:45Z</dcterms:created>
  <dcterms:modified xsi:type="dcterms:W3CDTF">2024-04-24T11:55:32Z</dcterms:modified>
</cp:coreProperties>
</file>