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61" r:id="rId3"/>
    <p:sldId id="452" r:id="rId4"/>
    <p:sldId id="454" r:id="rId5"/>
    <p:sldId id="455" r:id="rId6"/>
    <p:sldId id="456" r:id="rId7"/>
    <p:sldId id="263" r:id="rId8"/>
    <p:sldId id="265" r:id="rId9"/>
    <p:sldId id="266" r:id="rId10"/>
    <p:sldId id="267" r:id="rId11"/>
    <p:sldId id="268" r:id="rId12"/>
    <p:sldId id="269" r:id="rId13"/>
    <p:sldId id="270" r:id="rId14"/>
    <p:sldId id="271" r:id="rId15"/>
    <p:sldId id="417" r:id="rId16"/>
    <p:sldId id="418" r:id="rId17"/>
    <p:sldId id="275" r:id="rId18"/>
    <p:sldId id="446" r:id="rId19"/>
    <p:sldId id="299" r:id="rId20"/>
    <p:sldId id="277" r:id="rId21"/>
    <p:sldId id="422" r:id="rId22"/>
    <p:sldId id="457" r:id="rId23"/>
    <p:sldId id="447" r:id="rId24"/>
    <p:sldId id="307" r:id="rId25"/>
    <p:sldId id="279" r:id="rId26"/>
    <p:sldId id="423" r:id="rId27"/>
    <p:sldId id="321" r:id="rId28"/>
    <p:sldId id="430" r:id="rId29"/>
    <p:sldId id="431" r:id="rId30"/>
    <p:sldId id="453" r:id="rId31"/>
    <p:sldId id="316" r:id="rId32"/>
    <p:sldId id="435" r:id="rId33"/>
    <p:sldId id="409" r:id="rId34"/>
    <p:sldId id="410" r:id="rId35"/>
    <p:sldId id="411" r:id="rId36"/>
    <p:sldId id="412" r:id="rId37"/>
    <p:sldId id="436" r:id="rId38"/>
    <p:sldId id="437" r:id="rId39"/>
    <p:sldId id="438" r:id="rId40"/>
    <p:sldId id="276" r:id="rId41"/>
    <p:sldId id="450" r:id="rId42"/>
    <p:sldId id="451" r:id="rId43"/>
    <p:sldId id="449" r:id="rId4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49"/>
    <p:restoredTop sz="94489"/>
  </p:normalViewPr>
  <p:slideViewPr>
    <p:cSldViewPr snapToGrid="0" snapToObjects="1">
      <p:cViewPr varScale="1">
        <p:scale>
          <a:sx n="100" d="100"/>
          <a:sy n="100" d="100"/>
        </p:scale>
        <p:origin x="112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4BBC75-0961-414A-82AE-C9101243074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15C7E85-9E00-4E4D-9BC7-91CE7209475E}">
      <dgm:prSet/>
      <dgm:spPr/>
      <dgm:t>
        <a:bodyPr/>
        <a:lstStyle/>
        <a:p>
          <a:r>
            <a:rPr lang="da-DK" b="1"/>
            <a:t>Dit værk: </a:t>
          </a:r>
          <a:endParaRPr lang="en-US"/>
        </a:p>
      </dgm:t>
    </dgm:pt>
    <dgm:pt modelId="{D2FEA712-C467-4225-928A-B70587707CA8}" type="parTrans" cxnId="{17EFDD58-5DAD-4A97-9188-606D02651275}">
      <dgm:prSet/>
      <dgm:spPr/>
      <dgm:t>
        <a:bodyPr/>
        <a:lstStyle/>
        <a:p>
          <a:endParaRPr lang="en-US"/>
        </a:p>
      </dgm:t>
    </dgm:pt>
    <dgm:pt modelId="{574AA0D7-5AD0-4427-A1E8-C8E63935E9B6}" type="sibTrans" cxnId="{17EFDD58-5DAD-4A97-9188-606D02651275}">
      <dgm:prSet/>
      <dgm:spPr/>
      <dgm:t>
        <a:bodyPr/>
        <a:lstStyle/>
        <a:p>
          <a:endParaRPr lang="en-US"/>
        </a:p>
      </dgm:t>
    </dgm:pt>
    <dgm:pt modelId="{BC259B00-A824-45B4-A975-960D9779A886}">
      <dgm:prSet/>
      <dgm:spPr/>
      <dgm:t>
        <a:bodyPr/>
        <a:lstStyle/>
        <a:p>
          <a:r>
            <a:rPr lang="da-DK"/>
            <a:t>Du skal udarbejde et værk med afsæt i projektets emne: Det magiske i kunsten</a:t>
          </a:r>
          <a:endParaRPr lang="en-US"/>
        </a:p>
      </dgm:t>
    </dgm:pt>
    <dgm:pt modelId="{238CE927-1FF9-4C87-A119-8CB4C3620E10}" type="parTrans" cxnId="{8D21E729-84EF-4CAB-BF7E-5DA1E11B18D2}">
      <dgm:prSet/>
      <dgm:spPr/>
      <dgm:t>
        <a:bodyPr/>
        <a:lstStyle/>
        <a:p>
          <a:endParaRPr lang="en-US"/>
        </a:p>
      </dgm:t>
    </dgm:pt>
    <dgm:pt modelId="{D90ED252-D36C-4BBB-B14B-E7E8916AA9F0}" type="sibTrans" cxnId="{8D21E729-84EF-4CAB-BF7E-5DA1E11B18D2}">
      <dgm:prSet/>
      <dgm:spPr/>
      <dgm:t>
        <a:bodyPr/>
        <a:lstStyle/>
        <a:p>
          <a:endParaRPr lang="en-US"/>
        </a:p>
      </dgm:t>
    </dgm:pt>
    <dgm:pt modelId="{EC600003-271D-46BD-B733-BAC0CD6F64F0}">
      <dgm:prSet/>
      <dgm:spPr/>
      <dgm:t>
        <a:bodyPr/>
        <a:lstStyle/>
        <a:p>
          <a:r>
            <a:rPr lang="da-DK" b="1"/>
            <a:t>Udtryksform: </a:t>
          </a:r>
          <a:endParaRPr lang="en-US"/>
        </a:p>
      </dgm:t>
    </dgm:pt>
    <dgm:pt modelId="{2F6D94C4-5732-4849-934E-71018A441254}" type="parTrans" cxnId="{9FFF4A97-EF1E-4B04-9D5F-32DC6B5DB91B}">
      <dgm:prSet/>
      <dgm:spPr/>
      <dgm:t>
        <a:bodyPr/>
        <a:lstStyle/>
        <a:p>
          <a:endParaRPr lang="en-US"/>
        </a:p>
      </dgm:t>
    </dgm:pt>
    <dgm:pt modelId="{78802F03-E11A-47D2-BA83-698F7D085B2E}" type="sibTrans" cxnId="{9FFF4A97-EF1E-4B04-9D5F-32DC6B5DB91B}">
      <dgm:prSet/>
      <dgm:spPr/>
      <dgm:t>
        <a:bodyPr/>
        <a:lstStyle/>
        <a:p>
          <a:endParaRPr lang="en-US"/>
        </a:p>
      </dgm:t>
    </dgm:pt>
    <dgm:pt modelId="{2982387E-4C66-468B-A5DE-AB963A3C51E0}">
      <dgm:prSet/>
      <dgm:spPr/>
      <dgm:t>
        <a:bodyPr/>
        <a:lstStyle/>
        <a:p>
          <a:r>
            <a:rPr lang="da-DK"/>
            <a:t>Du vælger selv, hvilken udtryksform, du vil udarbejde dit værk i - og du må gerne blande udtryksformer</a:t>
          </a:r>
          <a:endParaRPr lang="en-US"/>
        </a:p>
      </dgm:t>
    </dgm:pt>
    <dgm:pt modelId="{6168DBEF-1D0B-4AF1-AC42-329F49332D80}" type="parTrans" cxnId="{AFAB0097-59A5-43B7-8AF6-BAF14F8312EA}">
      <dgm:prSet/>
      <dgm:spPr/>
      <dgm:t>
        <a:bodyPr/>
        <a:lstStyle/>
        <a:p>
          <a:endParaRPr lang="en-US"/>
        </a:p>
      </dgm:t>
    </dgm:pt>
    <dgm:pt modelId="{CA6E546B-BE9A-45EB-ACCE-59DC663D24C5}" type="sibTrans" cxnId="{AFAB0097-59A5-43B7-8AF6-BAF14F8312EA}">
      <dgm:prSet/>
      <dgm:spPr/>
      <dgm:t>
        <a:bodyPr/>
        <a:lstStyle/>
        <a:p>
          <a:endParaRPr lang="en-US"/>
        </a:p>
      </dgm:t>
    </dgm:pt>
    <dgm:pt modelId="{D4752568-B3CE-411C-ACD6-77CF6CF98BAB}">
      <dgm:prSet/>
      <dgm:spPr/>
      <dgm:t>
        <a:bodyPr/>
        <a:lstStyle/>
        <a:p>
          <a:r>
            <a:rPr lang="da-DK" b="1"/>
            <a:t>Materialer: </a:t>
          </a:r>
          <a:endParaRPr lang="en-US"/>
        </a:p>
      </dgm:t>
    </dgm:pt>
    <dgm:pt modelId="{02A6DC39-AC77-4EBB-831D-6DEC6B20930C}" type="parTrans" cxnId="{BA8175F1-8DC5-46F8-ADD6-F0BE9670CEC8}">
      <dgm:prSet/>
      <dgm:spPr/>
      <dgm:t>
        <a:bodyPr/>
        <a:lstStyle/>
        <a:p>
          <a:endParaRPr lang="en-US"/>
        </a:p>
      </dgm:t>
    </dgm:pt>
    <dgm:pt modelId="{DDB491E2-1545-4820-B96A-FC4B9ADEF4B7}" type="sibTrans" cxnId="{BA8175F1-8DC5-46F8-ADD6-F0BE9670CEC8}">
      <dgm:prSet/>
      <dgm:spPr/>
      <dgm:t>
        <a:bodyPr/>
        <a:lstStyle/>
        <a:p>
          <a:endParaRPr lang="en-US"/>
        </a:p>
      </dgm:t>
    </dgm:pt>
    <dgm:pt modelId="{AFCB1210-0476-4854-A1B2-095648D6DD5B}">
      <dgm:prSet/>
      <dgm:spPr/>
      <dgm:t>
        <a:bodyPr/>
        <a:lstStyle/>
        <a:p>
          <a:r>
            <a:rPr lang="da-DK"/>
            <a:t>Benspænd: Du skal arbejde med materialer, du selv kan skaffe, eller vi har i billedkunst</a:t>
          </a:r>
          <a:endParaRPr lang="en-US"/>
        </a:p>
      </dgm:t>
    </dgm:pt>
    <dgm:pt modelId="{5098575F-40FB-496D-B296-82D6137F90FD}" type="parTrans" cxnId="{CA89FCBF-A565-4D97-A167-8180366CC983}">
      <dgm:prSet/>
      <dgm:spPr/>
      <dgm:t>
        <a:bodyPr/>
        <a:lstStyle/>
        <a:p>
          <a:endParaRPr lang="en-US"/>
        </a:p>
      </dgm:t>
    </dgm:pt>
    <dgm:pt modelId="{0A413ECA-E6A7-425B-9DA5-384B224EC216}" type="sibTrans" cxnId="{CA89FCBF-A565-4D97-A167-8180366CC983}">
      <dgm:prSet/>
      <dgm:spPr/>
      <dgm:t>
        <a:bodyPr/>
        <a:lstStyle/>
        <a:p>
          <a:endParaRPr lang="en-US"/>
        </a:p>
      </dgm:t>
    </dgm:pt>
    <dgm:pt modelId="{3D5AD4C7-4321-4F2B-BA6D-88252BFAE3A4}">
      <dgm:prSet/>
      <dgm:spPr/>
      <dgm:t>
        <a:bodyPr/>
        <a:lstStyle/>
        <a:p>
          <a:r>
            <a:rPr lang="da-DK" b="1"/>
            <a:t>Proces og inspiration:</a:t>
          </a:r>
          <a:endParaRPr lang="en-US"/>
        </a:p>
      </dgm:t>
    </dgm:pt>
    <dgm:pt modelId="{FB1B9F17-3407-4F82-8666-65E732F60D6A}" type="parTrans" cxnId="{B64CF797-6517-49B8-BCE6-937DBC2093DD}">
      <dgm:prSet/>
      <dgm:spPr/>
      <dgm:t>
        <a:bodyPr/>
        <a:lstStyle/>
        <a:p>
          <a:endParaRPr lang="en-US"/>
        </a:p>
      </dgm:t>
    </dgm:pt>
    <dgm:pt modelId="{6751DAC8-5F77-4F59-85B1-1FC5FD688D7F}" type="sibTrans" cxnId="{B64CF797-6517-49B8-BCE6-937DBC2093DD}">
      <dgm:prSet/>
      <dgm:spPr/>
      <dgm:t>
        <a:bodyPr/>
        <a:lstStyle/>
        <a:p>
          <a:endParaRPr lang="en-US"/>
        </a:p>
      </dgm:t>
    </dgm:pt>
    <dgm:pt modelId="{34BBE313-2C01-4384-9492-3B552882AA48}">
      <dgm:prSet/>
      <dgm:spPr/>
      <dgm:t>
        <a:bodyPr/>
        <a:lstStyle/>
        <a:p>
          <a:r>
            <a:rPr lang="da-DK"/>
            <a:t>Du skal undervejs sørge for at dokumentere din proces</a:t>
          </a:r>
          <a:endParaRPr lang="en-US"/>
        </a:p>
      </dgm:t>
    </dgm:pt>
    <dgm:pt modelId="{E5958A7A-B23B-43E3-B081-F6AB9D7AB018}" type="parTrans" cxnId="{EE67AAB1-2A12-44EB-9C84-48D6AB652522}">
      <dgm:prSet/>
      <dgm:spPr/>
      <dgm:t>
        <a:bodyPr/>
        <a:lstStyle/>
        <a:p>
          <a:endParaRPr lang="en-US"/>
        </a:p>
      </dgm:t>
    </dgm:pt>
    <dgm:pt modelId="{B73B9F8F-ED50-497C-97C2-F1237F6A6EEF}" type="sibTrans" cxnId="{EE67AAB1-2A12-44EB-9C84-48D6AB652522}">
      <dgm:prSet/>
      <dgm:spPr/>
      <dgm:t>
        <a:bodyPr/>
        <a:lstStyle/>
        <a:p>
          <a:endParaRPr lang="en-US"/>
        </a:p>
      </dgm:t>
    </dgm:pt>
    <dgm:pt modelId="{C951AC34-4427-4EDF-A8B0-9261B86BEC86}">
      <dgm:prSet/>
      <dgm:spPr/>
      <dgm:t>
        <a:bodyPr/>
        <a:lstStyle/>
        <a:p>
          <a:r>
            <a:rPr lang="da-DK"/>
            <a:t>Du skal finde et eller flere kendte værker, du kan perspektivere til /sammenligne med dit eget værk</a:t>
          </a:r>
          <a:endParaRPr lang="en-US"/>
        </a:p>
      </dgm:t>
    </dgm:pt>
    <dgm:pt modelId="{9F454CD7-A98F-43A2-B89E-EE36869E7DBA}" type="parTrans" cxnId="{0C0169CC-F558-4516-AC91-99ED12B73D06}">
      <dgm:prSet/>
      <dgm:spPr/>
      <dgm:t>
        <a:bodyPr/>
        <a:lstStyle/>
        <a:p>
          <a:endParaRPr lang="en-US"/>
        </a:p>
      </dgm:t>
    </dgm:pt>
    <dgm:pt modelId="{3CF5D614-7C15-4369-AC04-17C1002F57F2}" type="sibTrans" cxnId="{0C0169CC-F558-4516-AC91-99ED12B73D06}">
      <dgm:prSet/>
      <dgm:spPr/>
      <dgm:t>
        <a:bodyPr/>
        <a:lstStyle/>
        <a:p>
          <a:endParaRPr lang="en-US"/>
        </a:p>
      </dgm:t>
    </dgm:pt>
    <dgm:pt modelId="{4824C215-8676-514C-83DC-93E2FD709127}" type="pres">
      <dgm:prSet presAssocID="{594BBC75-0961-414A-82AE-C91012430743}" presName="linear" presStyleCnt="0">
        <dgm:presLayoutVars>
          <dgm:animLvl val="lvl"/>
          <dgm:resizeHandles val="exact"/>
        </dgm:presLayoutVars>
      </dgm:prSet>
      <dgm:spPr/>
    </dgm:pt>
    <dgm:pt modelId="{8C7A2367-D258-484D-A592-D35F4B8EC92C}" type="pres">
      <dgm:prSet presAssocID="{F15C7E85-9E00-4E4D-9BC7-91CE7209475E}" presName="parentText" presStyleLbl="node1" presStyleIdx="0" presStyleCnt="4">
        <dgm:presLayoutVars>
          <dgm:chMax val="0"/>
          <dgm:bulletEnabled val="1"/>
        </dgm:presLayoutVars>
      </dgm:prSet>
      <dgm:spPr/>
    </dgm:pt>
    <dgm:pt modelId="{71AB65FA-9824-394E-9315-5B70B4C78299}" type="pres">
      <dgm:prSet presAssocID="{F15C7E85-9E00-4E4D-9BC7-91CE7209475E}" presName="childText" presStyleLbl="revTx" presStyleIdx="0" presStyleCnt="4">
        <dgm:presLayoutVars>
          <dgm:bulletEnabled val="1"/>
        </dgm:presLayoutVars>
      </dgm:prSet>
      <dgm:spPr/>
    </dgm:pt>
    <dgm:pt modelId="{915BCB1D-438F-974C-8072-25AEED895B94}" type="pres">
      <dgm:prSet presAssocID="{EC600003-271D-46BD-B733-BAC0CD6F64F0}" presName="parentText" presStyleLbl="node1" presStyleIdx="1" presStyleCnt="4">
        <dgm:presLayoutVars>
          <dgm:chMax val="0"/>
          <dgm:bulletEnabled val="1"/>
        </dgm:presLayoutVars>
      </dgm:prSet>
      <dgm:spPr/>
    </dgm:pt>
    <dgm:pt modelId="{DA276969-9F2F-DC4F-8CB5-971574A75307}" type="pres">
      <dgm:prSet presAssocID="{EC600003-271D-46BD-B733-BAC0CD6F64F0}" presName="childText" presStyleLbl="revTx" presStyleIdx="1" presStyleCnt="4">
        <dgm:presLayoutVars>
          <dgm:bulletEnabled val="1"/>
        </dgm:presLayoutVars>
      </dgm:prSet>
      <dgm:spPr/>
    </dgm:pt>
    <dgm:pt modelId="{04ACB650-CA30-164C-9B84-52817E7D97CB}" type="pres">
      <dgm:prSet presAssocID="{D4752568-B3CE-411C-ACD6-77CF6CF98BAB}" presName="parentText" presStyleLbl="node1" presStyleIdx="2" presStyleCnt="4">
        <dgm:presLayoutVars>
          <dgm:chMax val="0"/>
          <dgm:bulletEnabled val="1"/>
        </dgm:presLayoutVars>
      </dgm:prSet>
      <dgm:spPr/>
    </dgm:pt>
    <dgm:pt modelId="{58888432-3CB2-3447-8B7C-174CC135BBD2}" type="pres">
      <dgm:prSet presAssocID="{D4752568-B3CE-411C-ACD6-77CF6CF98BAB}" presName="childText" presStyleLbl="revTx" presStyleIdx="2" presStyleCnt="4">
        <dgm:presLayoutVars>
          <dgm:bulletEnabled val="1"/>
        </dgm:presLayoutVars>
      </dgm:prSet>
      <dgm:spPr/>
    </dgm:pt>
    <dgm:pt modelId="{7D6DAD93-417D-D443-958A-0DEFA7F72181}" type="pres">
      <dgm:prSet presAssocID="{3D5AD4C7-4321-4F2B-BA6D-88252BFAE3A4}" presName="parentText" presStyleLbl="node1" presStyleIdx="3" presStyleCnt="4">
        <dgm:presLayoutVars>
          <dgm:chMax val="0"/>
          <dgm:bulletEnabled val="1"/>
        </dgm:presLayoutVars>
      </dgm:prSet>
      <dgm:spPr/>
    </dgm:pt>
    <dgm:pt modelId="{8984ADE7-3274-EC44-8FF4-E27231F110AA}" type="pres">
      <dgm:prSet presAssocID="{3D5AD4C7-4321-4F2B-BA6D-88252BFAE3A4}" presName="childText" presStyleLbl="revTx" presStyleIdx="3" presStyleCnt="4">
        <dgm:presLayoutVars>
          <dgm:bulletEnabled val="1"/>
        </dgm:presLayoutVars>
      </dgm:prSet>
      <dgm:spPr/>
    </dgm:pt>
  </dgm:ptLst>
  <dgm:cxnLst>
    <dgm:cxn modelId="{8EF04D04-ED67-DF45-A571-ED6B05A32C0A}" type="presOf" srcId="{594BBC75-0961-414A-82AE-C91012430743}" destId="{4824C215-8676-514C-83DC-93E2FD709127}" srcOrd="0" destOrd="0" presId="urn:microsoft.com/office/officeart/2005/8/layout/vList2"/>
    <dgm:cxn modelId="{F6EBF107-01B4-704B-93C4-88980CED858A}" type="presOf" srcId="{EC600003-271D-46BD-B733-BAC0CD6F64F0}" destId="{915BCB1D-438F-974C-8072-25AEED895B94}" srcOrd="0" destOrd="0" presId="urn:microsoft.com/office/officeart/2005/8/layout/vList2"/>
    <dgm:cxn modelId="{8D21E729-84EF-4CAB-BF7E-5DA1E11B18D2}" srcId="{F15C7E85-9E00-4E4D-9BC7-91CE7209475E}" destId="{BC259B00-A824-45B4-A975-960D9779A886}" srcOrd="0" destOrd="0" parTransId="{238CE927-1FF9-4C87-A119-8CB4C3620E10}" sibTransId="{D90ED252-D36C-4BBB-B14B-E7E8916AA9F0}"/>
    <dgm:cxn modelId="{FEE61E3E-DD7F-AA4C-B34D-965EA3C3F380}" type="presOf" srcId="{BC259B00-A824-45B4-A975-960D9779A886}" destId="{71AB65FA-9824-394E-9315-5B70B4C78299}" srcOrd="0" destOrd="0" presId="urn:microsoft.com/office/officeart/2005/8/layout/vList2"/>
    <dgm:cxn modelId="{2E72963E-7B7A-8342-A456-F891FA8977CE}" type="presOf" srcId="{34BBE313-2C01-4384-9492-3B552882AA48}" destId="{8984ADE7-3274-EC44-8FF4-E27231F110AA}" srcOrd="0" destOrd="0" presId="urn:microsoft.com/office/officeart/2005/8/layout/vList2"/>
    <dgm:cxn modelId="{DEEC7048-96E2-AB43-A293-899E6F319231}" type="presOf" srcId="{AFCB1210-0476-4854-A1B2-095648D6DD5B}" destId="{58888432-3CB2-3447-8B7C-174CC135BBD2}" srcOrd="0" destOrd="0" presId="urn:microsoft.com/office/officeart/2005/8/layout/vList2"/>
    <dgm:cxn modelId="{60143D4D-CB01-8142-8AD3-E5633DC52C25}" type="presOf" srcId="{3D5AD4C7-4321-4F2B-BA6D-88252BFAE3A4}" destId="{7D6DAD93-417D-D443-958A-0DEFA7F72181}" srcOrd="0" destOrd="0" presId="urn:microsoft.com/office/officeart/2005/8/layout/vList2"/>
    <dgm:cxn modelId="{17EFDD58-5DAD-4A97-9188-606D02651275}" srcId="{594BBC75-0961-414A-82AE-C91012430743}" destId="{F15C7E85-9E00-4E4D-9BC7-91CE7209475E}" srcOrd="0" destOrd="0" parTransId="{D2FEA712-C467-4225-928A-B70587707CA8}" sibTransId="{574AA0D7-5AD0-4427-A1E8-C8E63935E9B6}"/>
    <dgm:cxn modelId="{21A11B5C-73E9-F44D-9CC6-89694364B1AB}" type="presOf" srcId="{2982387E-4C66-468B-A5DE-AB963A3C51E0}" destId="{DA276969-9F2F-DC4F-8CB5-971574A75307}" srcOrd="0" destOrd="0" presId="urn:microsoft.com/office/officeart/2005/8/layout/vList2"/>
    <dgm:cxn modelId="{8A38FB6A-460A-884A-A53D-FA934B498FDF}" type="presOf" srcId="{C951AC34-4427-4EDF-A8B0-9261B86BEC86}" destId="{8984ADE7-3274-EC44-8FF4-E27231F110AA}" srcOrd="0" destOrd="1" presId="urn:microsoft.com/office/officeart/2005/8/layout/vList2"/>
    <dgm:cxn modelId="{1498808A-8078-AC4F-8B10-55E7867C6486}" type="presOf" srcId="{F15C7E85-9E00-4E4D-9BC7-91CE7209475E}" destId="{8C7A2367-D258-484D-A592-D35F4B8EC92C}" srcOrd="0" destOrd="0" presId="urn:microsoft.com/office/officeart/2005/8/layout/vList2"/>
    <dgm:cxn modelId="{AFAB0097-59A5-43B7-8AF6-BAF14F8312EA}" srcId="{EC600003-271D-46BD-B733-BAC0CD6F64F0}" destId="{2982387E-4C66-468B-A5DE-AB963A3C51E0}" srcOrd="0" destOrd="0" parTransId="{6168DBEF-1D0B-4AF1-AC42-329F49332D80}" sibTransId="{CA6E546B-BE9A-45EB-ACCE-59DC663D24C5}"/>
    <dgm:cxn modelId="{9FFF4A97-EF1E-4B04-9D5F-32DC6B5DB91B}" srcId="{594BBC75-0961-414A-82AE-C91012430743}" destId="{EC600003-271D-46BD-B733-BAC0CD6F64F0}" srcOrd="1" destOrd="0" parTransId="{2F6D94C4-5732-4849-934E-71018A441254}" sibTransId="{78802F03-E11A-47D2-BA83-698F7D085B2E}"/>
    <dgm:cxn modelId="{B64CF797-6517-49B8-BCE6-937DBC2093DD}" srcId="{594BBC75-0961-414A-82AE-C91012430743}" destId="{3D5AD4C7-4321-4F2B-BA6D-88252BFAE3A4}" srcOrd="3" destOrd="0" parTransId="{FB1B9F17-3407-4F82-8666-65E732F60D6A}" sibTransId="{6751DAC8-5F77-4F59-85B1-1FC5FD688D7F}"/>
    <dgm:cxn modelId="{194186A8-CC11-7B44-BE76-2CD6967CFDD8}" type="presOf" srcId="{D4752568-B3CE-411C-ACD6-77CF6CF98BAB}" destId="{04ACB650-CA30-164C-9B84-52817E7D97CB}" srcOrd="0" destOrd="0" presId="urn:microsoft.com/office/officeart/2005/8/layout/vList2"/>
    <dgm:cxn modelId="{EE67AAB1-2A12-44EB-9C84-48D6AB652522}" srcId="{3D5AD4C7-4321-4F2B-BA6D-88252BFAE3A4}" destId="{34BBE313-2C01-4384-9492-3B552882AA48}" srcOrd="0" destOrd="0" parTransId="{E5958A7A-B23B-43E3-B081-F6AB9D7AB018}" sibTransId="{B73B9F8F-ED50-497C-97C2-F1237F6A6EEF}"/>
    <dgm:cxn modelId="{CA89FCBF-A565-4D97-A167-8180366CC983}" srcId="{D4752568-B3CE-411C-ACD6-77CF6CF98BAB}" destId="{AFCB1210-0476-4854-A1B2-095648D6DD5B}" srcOrd="0" destOrd="0" parTransId="{5098575F-40FB-496D-B296-82D6137F90FD}" sibTransId="{0A413ECA-E6A7-425B-9DA5-384B224EC216}"/>
    <dgm:cxn modelId="{0C0169CC-F558-4516-AC91-99ED12B73D06}" srcId="{3D5AD4C7-4321-4F2B-BA6D-88252BFAE3A4}" destId="{C951AC34-4427-4EDF-A8B0-9261B86BEC86}" srcOrd="1" destOrd="0" parTransId="{9F454CD7-A98F-43A2-B89E-EE36869E7DBA}" sibTransId="{3CF5D614-7C15-4369-AC04-17C1002F57F2}"/>
    <dgm:cxn modelId="{BA8175F1-8DC5-46F8-ADD6-F0BE9670CEC8}" srcId="{594BBC75-0961-414A-82AE-C91012430743}" destId="{D4752568-B3CE-411C-ACD6-77CF6CF98BAB}" srcOrd="2" destOrd="0" parTransId="{02A6DC39-AC77-4EBB-831D-6DEC6B20930C}" sibTransId="{DDB491E2-1545-4820-B96A-FC4B9ADEF4B7}"/>
    <dgm:cxn modelId="{F36CB150-9FB6-3E42-AB72-CC3EF128CA76}" type="presParOf" srcId="{4824C215-8676-514C-83DC-93E2FD709127}" destId="{8C7A2367-D258-484D-A592-D35F4B8EC92C}" srcOrd="0" destOrd="0" presId="urn:microsoft.com/office/officeart/2005/8/layout/vList2"/>
    <dgm:cxn modelId="{E59AC3B0-08E7-6141-B99F-056CD5E30AE0}" type="presParOf" srcId="{4824C215-8676-514C-83DC-93E2FD709127}" destId="{71AB65FA-9824-394E-9315-5B70B4C78299}" srcOrd="1" destOrd="0" presId="urn:microsoft.com/office/officeart/2005/8/layout/vList2"/>
    <dgm:cxn modelId="{05E14A64-E8DE-7348-BD8A-FA5901E1C649}" type="presParOf" srcId="{4824C215-8676-514C-83DC-93E2FD709127}" destId="{915BCB1D-438F-974C-8072-25AEED895B94}" srcOrd="2" destOrd="0" presId="urn:microsoft.com/office/officeart/2005/8/layout/vList2"/>
    <dgm:cxn modelId="{69C3C939-7EDA-9E44-B9D0-836B494948C4}" type="presParOf" srcId="{4824C215-8676-514C-83DC-93E2FD709127}" destId="{DA276969-9F2F-DC4F-8CB5-971574A75307}" srcOrd="3" destOrd="0" presId="urn:microsoft.com/office/officeart/2005/8/layout/vList2"/>
    <dgm:cxn modelId="{ED0689E2-BCF9-004F-AED9-1F5A9ED20871}" type="presParOf" srcId="{4824C215-8676-514C-83DC-93E2FD709127}" destId="{04ACB650-CA30-164C-9B84-52817E7D97CB}" srcOrd="4" destOrd="0" presId="urn:microsoft.com/office/officeart/2005/8/layout/vList2"/>
    <dgm:cxn modelId="{168DF609-748D-7B40-B4B5-CC4B7650EAC3}" type="presParOf" srcId="{4824C215-8676-514C-83DC-93E2FD709127}" destId="{58888432-3CB2-3447-8B7C-174CC135BBD2}" srcOrd="5" destOrd="0" presId="urn:microsoft.com/office/officeart/2005/8/layout/vList2"/>
    <dgm:cxn modelId="{21CDFC03-7113-0B40-ABE0-E9F5F0E28C06}" type="presParOf" srcId="{4824C215-8676-514C-83DC-93E2FD709127}" destId="{7D6DAD93-417D-D443-958A-0DEFA7F72181}" srcOrd="6" destOrd="0" presId="urn:microsoft.com/office/officeart/2005/8/layout/vList2"/>
    <dgm:cxn modelId="{999FB860-321C-9441-9BE9-A674EBEC25F7}" type="presParOf" srcId="{4824C215-8676-514C-83DC-93E2FD709127}" destId="{8984ADE7-3274-EC44-8FF4-E27231F110AA}"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CAB285-001E-4133-A186-4E6BD889E0E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E6005F4-AEE4-449F-94DC-C9A189324A63}">
      <dgm:prSet/>
      <dgm:spPr/>
      <dgm:t>
        <a:bodyPr/>
        <a:lstStyle/>
        <a:p>
          <a:r>
            <a:rPr lang="da-DK" dirty="0"/>
            <a:t>1) Den magiske verden</a:t>
          </a:r>
          <a:endParaRPr lang="en-US" dirty="0"/>
        </a:p>
      </dgm:t>
    </dgm:pt>
    <dgm:pt modelId="{F0A58B6A-B845-4B39-8D84-3C29A9E5E1F6}" type="parTrans" cxnId="{ADF3DFAA-95CF-40F2-A60B-F9C39E31381E}">
      <dgm:prSet/>
      <dgm:spPr/>
      <dgm:t>
        <a:bodyPr/>
        <a:lstStyle/>
        <a:p>
          <a:endParaRPr lang="en-US"/>
        </a:p>
      </dgm:t>
    </dgm:pt>
    <dgm:pt modelId="{80D094E5-F60D-48F4-860F-CA3E4B053A6F}" type="sibTrans" cxnId="{ADF3DFAA-95CF-40F2-A60B-F9C39E31381E}">
      <dgm:prSet/>
      <dgm:spPr/>
      <dgm:t>
        <a:bodyPr/>
        <a:lstStyle/>
        <a:p>
          <a:endParaRPr lang="en-US"/>
        </a:p>
      </dgm:t>
    </dgm:pt>
    <dgm:pt modelId="{37729455-21D4-491E-B6BB-B0409A2478B1}">
      <dgm:prSet/>
      <dgm:spPr/>
      <dgm:t>
        <a:bodyPr/>
        <a:lstStyle/>
        <a:p>
          <a:r>
            <a:rPr lang="da-DK"/>
            <a:t>Her foregår hele fortællingen i et magisk univers, fx i eventyrerne, hvor der er drager, trolde, flyvende tæpper mm</a:t>
          </a:r>
          <a:endParaRPr lang="en-US"/>
        </a:p>
      </dgm:t>
    </dgm:pt>
    <dgm:pt modelId="{517CB2CC-27A9-4D65-B711-C33999BE02F9}" type="parTrans" cxnId="{232974A4-1D9F-434B-99A4-5D2010A96BF1}">
      <dgm:prSet/>
      <dgm:spPr/>
      <dgm:t>
        <a:bodyPr/>
        <a:lstStyle/>
        <a:p>
          <a:endParaRPr lang="en-US"/>
        </a:p>
      </dgm:t>
    </dgm:pt>
    <dgm:pt modelId="{CBC3E43A-0F96-4FE1-B8A8-614CE9589C11}" type="sibTrans" cxnId="{232974A4-1D9F-434B-99A4-5D2010A96BF1}">
      <dgm:prSet/>
      <dgm:spPr/>
      <dgm:t>
        <a:bodyPr/>
        <a:lstStyle/>
        <a:p>
          <a:endParaRPr lang="en-US"/>
        </a:p>
      </dgm:t>
    </dgm:pt>
    <dgm:pt modelId="{4F90AFD6-E359-42F9-8010-F597DC877BBF}">
      <dgm:prSet/>
      <dgm:spPr/>
      <dgm:t>
        <a:bodyPr/>
        <a:lstStyle/>
        <a:p>
          <a:r>
            <a:rPr lang="da-DK" dirty="0"/>
            <a:t>2) Den magiske verden møder den virkelige verden</a:t>
          </a:r>
          <a:endParaRPr lang="en-US" dirty="0"/>
        </a:p>
      </dgm:t>
    </dgm:pt>
    <dgm:pt modelId="{A042EA6E-E9F0-4E70-870F-8B3936BAA2CC}" type="parTrans" cxnId="{1BBB51C1-5C5E-4E3A-AAF9-1CCB97D8B8CF}">
      <dgm:prSet/>
      <dgm:spPr/>
      <dgm:t>
        <a:bodyPr/>
        <a:lstStyle/>
        <a:p>
          <a:endParaRPr lang="en-US"/>
        </a:p>
      </dgm:t>
    </dgm:pt>
    <dgm:pt modelId="{B3A8656C-195F-4D83-8236-EB1B24D11821}" type="sibTrans" cxnId="{1BBB51C1-5C5E-4E3A-AAF9-1CCB97D8B8CF}">
      <dgm:prSet/>
      <dgm:spPr/>
      <dgm:t>
        <a:bodyPr/>
        <a:lstStyle/>
        <a:p>
          <a:endParaRPr lang="en-US"/>
        </a:p>
      </dgm:t>
    </dgm:pt>
    <dgm:pt modelId="{FD70F25B-95DB-4CA8-9A1C-42878940ED64}">
      <dgm:prSet/>
      <dgm:spPr/>
      <dgm:t>
        <a:bodyPr/>
        <a:lstStyle/>
        <a:p>
          <a:r>
            <a:rPr lang="da-DK"/>
            <a:t>Her støder den magiske verden sammen med den realistiske verden. Ofte er der en form for overgang, fx en dør, en tunnel, en drøm, et klædeskab el lign form for ‘magisk passage’</a:t>
          </a:r>
          <a:endParaRPr lang="en-US"/>
        </a:p>
      </dgm:t>
    </dgm:pt>
    <dgm:pt modelId="{15FF74D9-914A-48BA-B1B1-6D9392AC4ABA}" type="parTrans" cxnId="{C1AB6EAA-45C7-49E1-B6DB-3C7BE8C038CD}">
      <dgm:prSet/>
      <dgm:spPr/>
      <dgm:t>
        <a:bodyPr/>
        <a:lstStyle/>
        <a:p>
          <a:endParaRPr lang="en-US"/>
        </a:p>
      </dgm:t>
    </dgm:pt>
    <dgm:pt modelId="{E7A27F6B-0F0E-4EB9-98A9-990DDD3026FB}" type="sibTrans" cxnId="{C1AB6EAA-45C7-49E1-B6DB-3C7BE8C038CD}">
      <dgm:prSet/>
      <dgm:spPr/>
      <dgm:t>
        <a:bodyPr/>
        <a:lstStyle/>
        <a:p>
          <a:endParaRPr lang="en-US"/>
        </a:p>
      </dgm:t>
    </dgm:pt>
    <dgm:pt modelId="{DD5E69BA-8878-4AEF-AE0F-CFF05D01CBAA}">
      <dgm:prSet/>
      <dgm:spPr/>
      <dgm:t>
        <a:bodyPr/>
        <a:lstStyle/>
        <a:p>
          <a:r>
            <a:rPr lang="da-DK"/>
            <a:t>3) Den magiske verden er en naturlig del af den virkelige verden</a:t>
          </a:r>
          <a:endParaRPr lang="en-US"/>
        </a:p>
      </dgm:t>
    </dgm:pt>
    <dgm:pt modelId="{A92590DF-7A21-4A1A-A90D-12360987909E}" type="parTrans" cxnId="{5E260B32-5C01-428F-B962-7F5DDA0F4ECF}">
      <dgm:prSet/>
      <dgm:spPr/>
      <dgm:t>
        <a:bodyPr/>
        <a:lstStyle/>
        <a:p>
          <a:endParaRPr lang="en-US"/>
        </a:p>
      </dgm:t>
    </dgm:pt>
    <dgm:pt modelId="{0428F27E-3315-4D42-B3D8-610DB299FB16}" type="sibTrans" cxnId="{5E260B32-5C01-428F-B962-7F5DDA0F4ECF}">
      <dgm:prSet/>
      <dgm:spPr/>
      <dgm:t>
        <a:bodyPr/>
        <a:lstStyle/>
        <a:p>
          <a:endParaRPr lang="en-US"/>
        </a:p>
      </dgm:t>
    </dgm:pt>
    <dgm:pt modelId="{82FBD0AE-E11B-4F61-A394-E46BC03C6E78}">
      <dgm:prSet/>
      <dgm:spPr/>
      <dgm:t>
        <a:bodyPr/>
        <a:lstStyle/>
        <a:p>
          <a:r>
            <a:rPr lang="da-DK"/>
            <a:t>Her udspringer det magiske af mere almindelige hverdagssituationer, et ‘magisk sammenstød’, fx som i </a:t>
          </a:r>
          <a:r>
            <a:rPr lang="da-DK" i="1"/>
            <a:t>Ternet Ninja </a:t>
          </a:r>
          <a:r>
            <a:rPr lang="da-DK"/>
            <a:t>eller </a:t>
          </a:r>
          <a:r>
            <a:rPr lang="da-DK" i="1"/>
            <a:t>Da Lotte blev usynlig</a:t>
          </a:r>
          <a:endParaRPr lang="en-US"/>
        </a:p>
      </dgm:t>
    </dgm:pt>
    <dgm:pt modelId="{8C272CDE-EC35-4246-B0B2-573F20DEDE97}" type="parTrans" cxnId="{EA844FF4-0912-4E27-84DA-4916524669F6}">
      <dgm:prSet/>
      <dgm:spPr/>
      <dgm:t>
        <a:bodyPr/>
        <a:lstStyle/>
        <a:p>
          <a:endParaRPr lang="en-US"/>
        </a:p>
      </dgm:t>
    </dgm:pt>
    <dgm:pt modelId="{E24A7460-64F3-4E88-9174-B5472E04A255}" type="sibTrans" cxnId="{EA844FF4-0912-4E27-84DA-4916524669F6}">
      <dgm:prSet/>
      <dgm:spPr/>
      <dgm:t>
        <a:bodyPr/>
        <a:lstStyle/>
        <a:p>
          <a:endParaRPr lang="en-US"/>
        </a:p>
      </dgm:t>
    </dgm:pt>
    <dgm:pt modelId="{F71F0CEF-C462-CE48-A4A5-32934113D0E2}" type="pres">
      <dgm:prSet presAssocID="{93CAB285-001E-4133-A186-4E6BD889E0E3}" presName="linear" presStyleCnt="0">
        <dgm:presLayoutVars>
          <dgm:animLvl val="lvl"/>
          <dgm:resizeHandles val="exact"/>
        </dgm:presLayoutVars>
      </dgm:prSet>
      <dgm:spPr/>
    </dgm:pt>
    <dgm:pt modelId="{D47A1245-5F4C-3A4D-96EB-BBCFB1C6DA03}" type="pres">
      <dgm:prSet presAssocID="{0E6005F4-AEE4-449F-94DC-C9A189324A63}" presName="parentText" presStyleLbl="node1" presStyleIdx="0" presStyleCnt="3">
        <dgm:presLayoutVars>
          <dgm:chMax val="0"/>
          <dgm:bulletEnabled val="1"/>
        </dgm:presLayoutVars>
      </dgm:prSet>
      <dgm:spPr/>
    </dgm:pt>
    <dgm:pt modelId="{43E2BF83-C117-B64D-BBCE-D2D2229CC68A}" type="pres">
      <dgm:prSet presAssocID="{0E6005F4-AEE4-449F-94DC-C9A189324A63}" presName="childText" presStyleLbl="revTx" presStyleIdx="0" presStyleCnt="3">
        <dgm:presLayoutVars>
          <dgm:bulletEnabled val="1"/>
        </dgm:presLayoutVars>
      </dgm:prSet>
      <dgm:spPr/>
    </dgm:pt>
    <dgm:pt modelId="{FA3B1F1D-4060-4549-BBCD-9D8E1997ABA3}" type="pres">
      <dgm:prSet presAssocID="{4F90AFD6-E359-42F9-8010-F597DC877BBF}" presName="parentText" presStyleLbl="node1" presStyleIdx="1" presStyleCnt="3">
        <dgm:presLayoutVars>
          <dgm:chMax val="0"/>
          <dgm:bulletEnabled val="1"/>
        </dgm:presLayoutVars>
      </dgm:prSet>
      <dgm:spPr/>
    </dgm:pt>
    <dgm:pt modelId="{A4AAA602-8523-5247-8B21-FA8A78E03C73}" type="pres">
      <dgm:prSet presAssocID="{4F90AFD6-E359-42F9-8010-F597DC877BBF}" presName="childText" presStyleLbl="revTx" presStyleIdx="1" presStyleCnt="3">
        <dgm:presLayoutVars>
          <dgm:bulletEnabled val="1"/>
        </dgm:presLayoutVars>
      </dgm:prSet>
      <dgm:spPr/>
    </dgm:pt>
    <dgm:pt modelId="{CCCC3583-6037-5141-BA4D-51A48501B6F1}" type="pres">
      <dgm:prSet presAssocID="{DD5E69BA-8878-4AEF-AE0F-CFF05D01CBAA}" presName="parentText" presStyleLbl="node1" presStyleIdx="2" presStyleCnt="3">
        <dgm:presLayoutVars>
          <dgm:chMax val="0"/>
          <dgm:bulletEnabled val="1"/>
        </dgm:presLayoutVars>
      </dgm:prSet>
      <dgm:spPr/>
    </dgm:pt>
    <dgm:pt modelId="{028D345B-97A8-9C44-B058-6BC6D2EA593D}" type="pres">
      <dgm:prSet presAssocID="{DD5E69BA-8878-4AEF-AE0F-CFF05D01CBAA}" presName="childText" presStyleLbl="revTx" presStyleIdx="2" presStyleCnt="3">
        <dgm:presLayoutVars>
          <dgm:bulletEnabled val="1"/>
        </dgm:presLayoutVars>
      </dgm:prSet>
      <dgm:spPr/>
    </dgm:pt>
  </dgm:ptLst>
  <dgm:cxnLst>
    <dgm:cxn modelId="{F47AE428-9370-B249-B85B-DAE1D4E33EE7}" type="presOf" srcId="{4F90AFD6-E359-42F9-8010-F597DC877BBF}" destId="{FA3B1F1D-4060-4549-BBCD-9D8E1997ABA3}" srcOrd="0" destOrd="0" presId="urn:microsoft.com/office/officeart/2005/8/layout/vList2"/>
    <dgm:cxn modelId="{5E260B32-5C01-428F-B962-7F5DDA0F4ECF}" srcId="{93CAB285-001E-4133-A186-4E6BD889E0E3}" destId="{DD5E69BA-8878-4AEF-AE0F-CFF05D01CBAA}" srcOrd="2" destOrd="0" parTransId="{A92590DF-7A21-4A1A-A90D-12360987909E}" sibTransId="{0428F27E-3315-4D42-B3D8-610DB299FB16}"/>
    <dgm:cxn modelId="{9E4F6245-82A0-7945-8627-5EF6C9ABF52E}" type="presOf" srcId="{FD70F25B-95DB-4CA8-9A1C-42878940ED64}" destId="{A4AAA602-8523-5247-8B21-FA8A78E03C73}" srcOrd="0" destOrd="0" presId="urn:microsoft.com/office/officeart/2005/8/layout/vList2"/>
    <dgm:cxn modelId="{62906C5E-92C6-EC4D-B7D1-A99347E7C4A4}" type="presOf" srcId="{93CAB285-001E-4133-A186-4E6BD889E0E3}" destId="{F71F0CEF-C462-CE48-A4A5-32934113D0E2}" srcOrd="0" destOrd="0" presId="urn:microsoft.com/office/officeart/2005/8/layout/vList2"/>
    <dgm:cxn modelId="{24771B97-7654-9248-9482-41C4A75189EC}" type="presOf" srcId="{0E6005F4-AEE4-449F-94DC-C9A189324A63}" destId="{D47A1245-5F4C-3A4D-96EB-BBCFB1C6DA03}" srcOrd="0" destOrd="0" presId="urn:microsoft.com/office/officeart/2005/8/layout/vList2"/>
    <dgm:cxn modelId="{7862F9A0-0E79-2A44-B25B-CC9E52126BF3}" type="presOf" srcId="{DD5E69BA-8878-4AEF-AE0F-CFF05D01CBAA}" destId="{CCCC3583-6037-5141-BA4D-51A48501B6F1}" srcOrd="0" destOrd="0" presId="urn:microsoft.com/office/officeart/2005/8/layout/vList2"/>
    <dgm:cxn modelId="{232974A4-1D9F-434B-99A4-5D2010A96BF1}" srcId="{0E6005F4-AEE4-449F-94DC-C9A189324A63}" destId="{37729455-21D4-491E-B6BB-B0409A2478B1}" srcOrd="0" destOrd="0" parTransId="{517CB2CC-27A9-4D65-B711-C33999BE02F9}" sibTransId="{CBC3E43A-0F96-4FE1-B8A8-614CE9589C11}"/>
    <dgm:cxn modelId="{F49F22A7-CF27-644E-A9CD-C4ACD89D48DD}" type="presOf" srcId="{82FBD0AE-E11B-4F61-A394-E46BC03C6E78}" destId="{028D345B-97A8-9C44-B058-6BC6D2EA593D}" srcOrd="0" destOrd="0" presId="urn:microsoft.com/office/officeart/2005/8/layout/vList2"/>
    <dgm:cxn modelId="{C1AB6EAA-45C7-49E1-B6DB-3C7BE8C038CD}" srcId="{4F90AFD6-E359-42F9-8010-F597DC877BBF}" destId="{FD70F25B-95DB-4CA8-9A1C-42878940ED64}" srcOrd="0" destOrd="0" parTransId="{15FF74D9-914A-48BA-B1B1-6D9392AC4ABA}" sibTransId="{E7A27F6B-0F0E-4EB9-98A9-990DDD3026FB}"/>
    <dgm:cxn modelId="{ADF3DFAA-95CF-40F2-A60B-F9C39E31381E}" srcId="{93CAB285-001E-4133-A186-4E6BD889E0E3}" destId="{0E6005F4-AEE4-449F-94DC-C9A189324A63}" srcOrd="0" destOrd="0" parTransId="{F0A58B6A-B845-4B39-8D84-3C29A9E5E1F6}" sibTransId="{80D094E5-F60D-48F4-860F-CA3E4B053A6F}"/>
    <dgm:cxn modelId="{1BBB51C1-5C5E-4E3A-AAF9-1CCB97D8B8CF}" srcId="{93CAB285-001E-4133-A186-4E6BD889E0E3}" destId="{4F90AFD6-E359-42F9-8010-F597DC877BBF}" srcOrd="1" destOrd="0" parTransId="{A042EA6E-E9F0-4E70-870F-8B3936BAA2CC}" sibTransId="{B3A8656C-195F-4D83-8236-EB1B24D11821}"/>
    <dgm:cxn modelId="{EA844FF4-0912-4E27-84DA-4916524669F6}" srcId="{DD5E69BA-8878-4AEF-AE0F-CFF05D01CBAA}" destId="{82FBD0AE-E11B-4F61-A394-E46BC03C6E78}" srcOrd="0" destOrd="0" parTransId="{8C272CDE-EC35-4246-B0B2-573F20DEDE97}" sibTransId="{E24A7460-64F3-4E88-9174-B5472E04A255}"/>
    <dgm:cxn modelId="{B79121FB-022E-8A46-8696-D353B8DB16C6}" type="presOf" srcId="{37729455-21D4-491E-B6BB-B0409A2478B1}" destId="{43E2BF83-C117-B64D-BBCE-D2D2229CC68A}" srcOrd="0" destOrd="0" presId="urn:microsoft.com/office/officeart/2005/8/layout/vList2"/>
    <dgm:cxn modelId="{3D1FD8C9-D198-C64E-BB63-030C789544E6}" type="presParOf" srcId="{F71F0CEF-C462-CE48-A4A5-32934113D0E2}" destId="{D47A1245-5F4C-3A4D-96EB-BBCFB1C6DA03}" srcOrd="0" destOrd="0" presId="urn:microsoft.com/office/officeart/2005/8/layout/vList2"/>
    <dgm:cxn modelId="{85B9479E-908B-A34F-A452-B3E899F2E7BB}" type="presParOf" srcId="{F71F0CEF-C462-CE48-A4A5-32934113D0E2}" destId="{43E2BF83-C117-B64D-BBCE-D2D2229CC68A}" srcOrd="1" destOrd="0" presId="urn:microsoft.com/office/officeart/2005/8/layout/vList2"/>
    <dgm:cxn modelId="{D9EAC23B-2C49-0F4D-B4B3-FFDDE6B632A0}" type="presParOf" srcId="{F71F0CEF-C462-CE48-A4A5-32934113D0E2}" destId="{FA3B1F1D-4060-4549-BBCD-9D8E1997ABA3}" srcOrd="2" destOrd="0" presId="urn:microsoft.com/office/officeart/2005/8/layout/vList2"/>
    <dgm:cxn modelId="{3330B258-527E-864D-BC5A-4499E1938360}" type="presParOf" srcId="{F71F0CEF-C462-CE48-A4A5-32934113D0E2}" destId="{A4AAA602-8523-5247-8B21-FA8A78E03C73}" srcOrd="3" destOrd="0" presId="urn:microsoft.com/office/officeart/2005/8/layout/vList2"/>
    <dgm:cxn modelId="{3FA8E36A-4ECC-6D4D-866F-7EE4C3C3B413}" type="presParOf" srcId="{F71F0CEF-C462-CE48-A4A5-32934113D0E2}" destId="{CCCC3583-6037-5141-BA4D-51A48501B6F1}" srcOrd="4" destOrd="0" presId="urn:microsoft.com/office/officeart/2005/8/layout/vList2"/>
    <dgm:cxn modelId="{A7626D1F-247D-604E-A623-4F6EBBA12D36}" type="presParOf" srcId="{F71F0CEF-C462-CE48-A4A5-32934113D0E2}" destId="{028D345B-97A8-9C44-B058-6BC6D2EA593D}"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A2367-D258-484D-A592-D35F4B8EC92C}">
      <dsp:nvSpPr>
        <dsp:cNvPr id="0" name=""/>
        <dsp:cNvSpPr/>
      </dsp:nvSpPr>
      <dsp:spPr>
        <a:xfrm>
          <a:off x="0" y="325451"/>
          <a:ext cx="5115491" cy="5036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1" kern="1200"/>
            <a:t>Dit værk: </a:t>
          </a:r>
          <a:endParaRPr lang="en-US" sz="2100" kern="1200"/>
        </a:p>
      </dsp:txBody>
      <dsp:txXfrm>
        <a:off x="24588" y="350039"/>
        <a:ext cx="5066315" cy="454509"/>
      </dsp:txXfrm>
    </dsp:sp>
    <dsp:sp modelId="{71AB65FA-9824-394E-9315-5B70B4C78299}">
      <dsp:nvSpPr>
        <dsp:cNvPr id="0" name=""/>
        <dsp:cNvSpPr/>
      </dsp:nvSpPr>
      <dsp:spPr>
        <a:xfrm>
          <a:off x="0" y="829136"/>
          <a:ext cx="5115491"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Du skal udarbejde et værk med afsæt i projektets emne: Det magiske i kunsten</a:t>
          </a:r>
          <a:endParaRPr lang="en-US" sz="1600" kern="1200"/>
        </a:p>
      </dsp:txBody>
      <dsp:txXfrm>
        <a:off x="0" y="829136"/>
        <a:ext cx="5115491" cy="499904"/>
      </dsp:txXfrm>
    </dsp:sp>
    <dsp:sp modelId="{915BCB1D-438F-974C-8072-25AEED895B94}">
      <dsp:nvSpPr>
        <dsp:cNvPr id="0" name=""/>
        <dsp:cNvSpPr/>
      </dsp:nvSpPr>
      <dsp:spPr>
        <a:xfrm>
          <a:off x="0" y="1329041"/>
          <a:ext cx="5115491" cy="50368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1" kern="1200"/>
            <a:t>Udtryksform: </a:t>
          </a:r>
          <a:endParaRPr lang="en-US" sz="2100" kern="1200"/>
        </a:p>
      </dsp:txBody>
      <dsp:txXfrm>
        <a:off x="24588" y="1353629"/>
        <a:ext cx="5066315" cy="454509"/>
      </dsp:txXfrm>
    </dsp:sp>
    <dsp:sp modelId="{DA276969-9F2F-DC4F-8CB5-971574A75307}">
      <dsp:nvSpPr>
        <dsp:cNvPr id="0" name=""/>
        <dsp:cNvSpPr/>
      </dsp:nvSpPr>
      <dsp:spPr>
        <a:xfrm>
          <a:off x="0" y="1832726"/>
          <a:ext cx="5115491"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Du vælger selv, hvilken udtryksform, du vil udarbejde dit værk i - og du må gerne blande udtryksformer</a:t>
          </a:r>
          <a:endParaRPr lang="en-US" sz="1600" kern="1200"/>
        </a:p>
      </dsp:txBody>
      <dsp:txXfrm>
        <a:off x="0" y="1832726"/>
        <a:ext cx="5115491" cy="499904"/>
      </dsp:txXfrm>
    </dsp:sp>
    <dsp:sp modelId="{04ACB650-CA30-164C-9B84-52817E7D97CB}">
      <dsp:nvSpPr>
        <dsp:cNvPr id="0" name=""/>
        <dsp:cNvSpPr/>
      </dsp:nvSpPr>
      <dsp:spPr>
        <a:xfrm>
          <a:off x="0" y="2332631"/>
          <a:ext cx="5115491" cy="50368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1" kern="1200"/>
            <a:t>Materialer: </a:t>
          </a:r>
          <a:endParaRPr lang="en-US" sz="2100" kern="1200"/>
        </a:p>
      </dsp:txBody>
      <dsp:txXfrm>
        <a:off x="24588" y="2357219"/>
        <a:ext cx="5066315" cy="454509"/>
      </dsp:txXfrm>
    </dsp:sp>
    <dsp:sp modelId="{58888432-3CB2-3447-8B7C-174CC135BBD2}">
      <dsp:nvSpPr>
        <dsp:cNvPr id="0" name=""/>
        <dsp:cNvSpPr/>
      </dsp:nvSpPr>
      <dsp:spPr>
        <a:xfrm>
          <a:off x="0" y="2836316"/>
          <a:ext cx="5115491"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Benspænd: Du skal arbejde med materialer, du selv kan skaffe, eller vi har i billedkunst</a:t>
          </a:r>
          <a:endParaRPr lang="en-US" sz="1600" kern="1200"/>
        </a:p>
      </dsp:txBody>
      <dsp:txXfrm>
        <a:off x="0" y="2836316"/>
        <a:ext cx="5115491" cy="499904"/>
      </dsp:txXfrm>
    </dsp:sp>
    <dsp:sp modelId="{7D6DAD93-417D-D443-958A-0DEFA7F72181}">
      <dsp:nvSpPr>
        <dsp:cNvPr id="0" name=""/>
        <dsp:cNvSpPr/>
      </dsp:nvSpPr>
      <dsp:spPr>
        <a:xfrm>
          <a:off x="0" y="3336221"/>
          <a:ext cx="5115491" cy="50368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1" kern="1200"/>
            <a:t>Proces og inspiration:</a:t>
          </a:r>
          <a:endParaRPr lang="en-US" sz="2100" kern="1200"/>
        </a:p>
      </dsp:txBody>
      <dsp:txXfrm>
        <a:off x="24588" y="3360809"/>
        <a:ext cx="5066315" cy="454509"/>
      </dsp:txXfrm>
    </dsp:sp>
    <dsp:sp modelId="{8984ADE7-3274-EC44-8FF4-E27231F110AA}">
      <dsp:nvSpPr>
        <dsp:cNvPr id="0" name=""/>
        <dsp:cNvSpPr/>
      </dsp:nvSpPr>
      <dsp:spPr>
        <a:xfrm>
          <a:off x="0" y="3839906"/>
          <a:ext cx="5115491" cy="782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Du skal undervejs sørge for at dokumentere din proces</a:t>
          </a:r>
          <a:endParaRPr lang="en-US" sz="1600" kern="1200"/>
        </a:p>
        <a:p>
          <a:pPr marL="171450" lvl="1" indent="-171450" algn="l" defTabSz="711200">
            <a:lnSpc>
              <a:spcPct val="90000"/>
            </a:lnSpc>
            <a:spcBef>
              <a:spcPct val="0"/>
            </a:spcBef>
            <a:spcAft>
              <a:spcPct val="20000"/>
            </a:spcAft>
            <a:buChar char="•"/>
          </a:pPr>
          <a:r>
            <a:rPr lang="da-DK" sz="1600" kern="1200"/>
            <a:t>Du skal finde et eller flere kendte værker, du kan perspektivere til /sammenligne med dit eget værk</a:t>
          </a:r>
          <a:endParaRPr lang="en-US" sz="1600" kern="1200"/>
        </a:p>
      </dsp:txBody>
      <dsp:txXfrm>
        <a:off x="0" y="3839906"/>
        <a:ext cx="5115491" cy="7824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7A1245-5F4C-3A4D-96EB-BBCFB1C6DA03}">
      <dsp:nvSpPr>
        <dsp:cNvPr id="0" name=""/>
        <dsp:cNvSpPr/>
      </dsp:nvSpPr>
      <dsp:spPr>
        <a:xfrm>
          <a:off x="0" y="5406"/>
          <a:ext cx="5115491" cy="83422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t>1) Den magiske verden</a:t>
          </a:r>
          <a:endParaRPr lang="en-US" sz="2100" kern="1200" dirty="0"/>
        </a:p>
      </dsp:txBody>
      <dsp:txXfrm>
        <a:off x="40724" y="46130"/>
        <a:ext cx="5034043" cy="752780"/>
      </dsp:txXfrm>
    </dsp:sp>
    <dsp:sp modelId="{43E2BF83-C117-B64D-BBCE-D2D2229CC68A}">
      <dsp:nvSpPr>
        <dsp:cNvPr id="0" name=""/>
        <dsp:cNvSpPr/>
      </dsp:nvSpPr>
      <dsp:spPr>
        <a:xfrm>
          <a:off x="0" y="839634"/>
          <a:ext cx="5115491" cy="73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Her foregår hele fortællingen i et magisk univers, fx i eventyrerne, hvor der er drager, trolde, flyvende tæpper mm</a:t>
          </a:r>
          <a:endParaRPr lang="en-US" sz="1600" kern="1200"/>
        </a:p>
      </dsp:txBody>
      <dsp:txXfrm>
        <a:off x="0" y="839634"/>
        <a:ext cx="5115491" cy="738990"/>
      </dsp:txXfrm>
    </dsp:sp>
    <dsp:sp modelId="{FA3B1F1D-4060-4549-BBCD-9D8E1997ABA3}">
      <dsp:nvSpPr>
        <dsp:cNvPr id="0" name=""/>
        <dsp:cNvSpPr/>
      </dsp:nvSpPr>
      <dsp:spPr>
        <a:xfrm>
          <a:off x="0" y="1578624"/>
          <a:ext cx="5115491" cy="83422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t>2) Den magiske verden møder den virkelige verden</a:t>
          </a:r>
          <a:endParaRPr lang="en-US" sz="2100" kern="1200" dirty="0"/>
        </a:p>
      </dsp:txBody>
      <dsp:txXfrm>
        <a:off x="40724" y="1619348"/>
        <a:ext cx="5034043" cy="752780"/>
      </dsp:txXfrm>
    </dsp:sp>
    <dsp:sp modelId="{A4AAA602-8523-5247-8B21-FA8A78E03C73}">
      <dsp:nvSpPr>
        <dsp:cNvPr id="0" name=""/>
        <dsp:cNvSpPr/>
      </dsp:nvSpPr>
      <dsp:spPr>
        <a:xfrm>
          <a:off x="0" y="2412853"/>
          <a:ext cx="5115491"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Her støder den magiske verden sammen med den realistiske verden. Ofte er der en form for overgang, fx en dør, en tunnel, en drøm, et klædeskab el lign form for ‘magisk passage’</a:t>
          </a:r>
          <a:endParaRPr lang="en-US" sz="1600" kern="1200"/>
        </a:p>
      </dsp:txBody>
      <dsp:txXfrm>
        <a:off x="0" y="2412853"/>
        <a:ext cx="5115491" cy="956340"/>
      </dsp:txXfrm>
    </dsp:sp>
    <dsp:sp modelId="{CCCC3583-6037-5141-BA4D-51A48501B6F1}">
      <dsp:nvSpPr>
        <dsp:cNvPr id="0" name=""/>
        <dsp:cNvSpPr/>
      </dsp:nvSpPr>
      <dsp:spPr>
        <a:xfrm>
          <a:off x="0" y="3369193"/>
          <a:ext cx="5115491" cy="83422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a:t>3) Den magiske verden er en naturlig del af den virkelige verden</a:t>
          </a:r>
          <a:endParaRPr lang="en-US" sz="2100" kern="1200"/>
        </a:p>
      </dsp:txBody>
      <dsp:txXfrm>
        <a:off x="40724" y="3409917"/>
        <a:ext cx="5034043" cy="752780"/>
      </dsp:txXfrm>
    </dsp:sp>
    <dsp:sp modelId="{028D345B-97A8-9C44-B058-6BC6D2EA593D}">
      <dsp:nvSpPr>
        <dsp:cNvPr id="0" name=""/>
        <dsp:cNvSpPr/>
      </dsp:nvSpPr>
      <dsp:spPr>
        <a:xfrm>
          <a:off x="0" y="4203421"/>
          <a:ext cx="5115491" cy="73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a-DK" sz="1600" kern="1200"/>
            <a:t>Her udspringer det magiske af mere almindelige hverdagssituationer, et ‘magisk sammenstød’, fx som i </a:t>
          </a:r>
          <a:r>
            <a:rPr lang="da-DK" sz="1600" i="1" kern="1200"/>
            <a:t>Ternet Ninja </a:t>
          </a:r>
          <a:r>
            <a:rPr lang="da-DK" sz="1600" kern="1200"/>
            <a:t>eller </a:t>
          </a:r>
          <a:r>
            <a:rPr lang="da-DK" sz="1600" i="1" kern="1200"/>
            <a:t>Da Lotte blev usynlig</a:t>
          </a:r>
          <a:endParaRPr lang="en-US" sz="1600" kern="1200"/>
        </a:p>
      </dsp:txBody>
      <dsp:txXfrm>
        <a:off x="0" y="4203421"/>
        <a:ext cx="5115491" cy="7389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ADBDFE-D5F4-8543-8DE5-263784A2E312}" type="datetimeFigureOut">
              <a:rPr lang="da-DK" smtClean="0"/>
              <a:t>16.05.2025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53E2F-BE74-2541-8BC9-4C0E98948AAB}" type="slidenum">
              <a:rPr lang="da-DK" smtClean="0"/>
              <a:t>‹nr.›</a:t>
            </a:fld>
            <a:endParaRPr lang="da-DK"/>
          </a:p>
        </p:txBody>
      </p:sp>
    </p:spTree>
    <p:extLst>
      <p:ext uri="{BB962C8B-B14F-4D97-AF65-F5344CB8AC3E}">
        <p14:creationId xmlns:p14="http://schemas.microsoft.com/office/powerpoint/2010/main" val="117510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denstoredanske.dk/Kunst_og_kultur/Billedkunst/Farvel%c3%a6re/kolori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Astrid Kruse Jensen har med sin poetiske realisme været med til at genindføre det æstetiske og maleriske i fotografiet efter 90ernes antiæstetiske snapshotstil. Kruse Jensen portrætterer en verden, der befinder sig et sted mellem virkelighed og forestilling. De fleste af hendes fotografier er taget om natten og viser objekter, landskaber eller steder indhyllet i mørke og forladt af mennesker. Stemningen er både gådefuld, urovækkende og næsten uvirkelig (fra Kunsten.nu)</a:t>
            </a:r>
            <a:endParaRPr lang="da-DK" dirty="0"/>
          </a:p>
        </p:txBody>
      </p:sp>
      <p:sp>
        <p:nvSpPr>
          <p:cNvPr id="4" name="Pladsholder til slidenummer 3"/>
          <p:cNvSpPr>
            <a:spLocks noGrp="1"/>
          </p:cNvSpPr>
          <p:nvPr>
            <p:ph type="sldNum" sz="quarter" idx="10"/>
          </p:nvPr>
        </p:nvSpPr>
        <p:spPr/>
        <p:txBody>
          <a:bodyPr/>
          <a:lstStyle/>
          <a:p>
            <a:fld id="{B2ACC0A3-5EB4-4F67-90A4-8D7DE78519EB}" type="slidenum">
              <a:rPr lang="da-DK" smtClean="0"/>
              <a:t>8</a:t>
            </a:fld>
            <a:endParaRPr lang="da-DK"/>
          </a:p>
        </p:txBody>
      </p:sp>
    </p:spTree>
    <p:extLst>
      <p:ext uri="{BB962C8B-B14F-4D97-AF65-F5344CB8AC3E}">
        <p14:creationId xmlns:p14="http://schemas.microsoft.com/office/powerpoint/2010/main" val="3988186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1" kern="1200" dirty="0">
                <a:solidFill>
                  <a:schemeClr val="tx1"/>
                </a:solidFill>
                <a:effectLst/>
                <a:latin typeface="+mn-lt"/>
                <a:ea typeface="+mn-ea"/>
                <a:cs typeface="+mn-cs"/>
              </a:rPr>
              <a:t>Værket </a:t>
            </a:r>
            <a:r>
              <a:rPr lang="da-DK" sz="1200" b="0" i="1" kern="1200" dirty="0" err="1">
                <a:solidFill>
                  <a:schemeClr val="tx1"/>
                </a:solidFill>
                <a:effectLst/>
                <a:latin typeface="+mn-lt"/>
                <a:ea typeface="+mn-ea"/>
                <a:cs typeface="+mn-cs"/>
              </a:rPr>
              <a:t>Xcopy</a:t>
            </a:r>
            <a:r>
              <a:rPr lang="da-DK" sz="1200" b="0" i="1" kern="1200" dirty="0">
                <a:solidFill>
                  <a:schemeClr val="tx1"/>
                </a:solidFill>
                <a:effectLst/>
                <a:latin typeface="+mn-lt"/>
                <a:ea typeface="+mn-ea"/>
                <a:cs typeface="+mn-cs"/>
              </a:rPr>
              <a:t> VII</a:t>
            </a:r>
            <a:r>
              <a:rPr lang="da-DK" sz="1200" b="0" i="0" kern="1200" dirty="0">
                <a:solidFill>
                  <a:schemeClr val="tx1"/>
                </a:solidFill>
                <a:effectLst/>
                <a:latin typeface="+mn-lt"/>
                <a:ea typeface="+mn-ea"/>
                <a:cs typeface="+mn-cs"/>
              </a:rPr>
              <a:t> er optaget et sted på Jeppesens rejse fra Arktis gennem Nord- og Sydamerika til Antarktis. 487 dage var Jeppesen alene undervejs på en ensom og udmattende vandring, hvor det moderne samfunds pejlemærker forsvandt og den vante tidsfornemmelse fortonede sig. Billedet peger således også tilbage på fotografiets udgangspunkt – at fange og fastholde verden i et øjeblik. (Fra Kunsten.nu)</a:t>
            </a:r>
            <a:endParaRPr lang="da-DK" dirty="0"/>
          </a:p>
        </p:txBody>
      </p:sp>
      <p:sp>
        <p:nvSpPr>
          <p:cNvPr id="4" name="Pladsholder til slidenummer 3"/>
          <p:cNvSpPr>
            <a:spLocks noGrp="1"/>
          </p:cNvSpPr>
          <p:nvPr>
            <p:ph type="sldNum" sz="quarter" idx="10"/>
          </p:nvPr>
        </p:nvSpPr>
        <p:spPr/>
        <p:txBody>
          <a:bodyPr/>
          <a:lstStyle/>
          <a:p>
            <a:fld id="{B2ACC0A3-5EB4-4F67-90A4-8D7DE78519EB}" type="slidenum">
              <a:rPr lang="da-DK" smtClean="0"/>
              <a:t>9</a:t>
            </a:fld>
            <a:endParaRPr lang="da-DK"/>
          </a:p>
        </p:txBody>
      </p:sp>
    </p:spTree>
    <p:extLst>
      <p:ext uri="{BB962C8B-B14F-4D97-AF65-F5344CB8AC3E}">
        <p14:creationId xmlns:p14="http://schemas.microsoft.com/office/powerpoint/2010/main" val="363794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Hendes værker befinder sig i et surrealt univers, hvor drøm og virkelighed mødes i fantasifulde tableauer, der udfordrer den gængse virkelighedsopfattelse.</a:t>
            </a:r>
            <a:endParaRPr lang="da-DK" dirty="0"/>
          </a:p>
        </p:txBody>
      </p:sp>
      <p:sp>
        <p:nvSpPr>
          <p:cNvPr id="4" name="Pladsholder til slidenummer 3"/>
          <p:cNvSpPr>
            <a:spLocks noGrp="1"/>
          </p:cNvSpPr>
          <p:nvPr>
            <p:ph type="sldNum" sz="quarter" idx="10"/>
          </p:nvPr>
        </p:nvSpPr>
        <p:spPr/>
        <p:txBody>
          <a:bodyPr/>
          <a:lstStyle/>
          <a:p>
            <a:fld id="{B2ACC0A3-5EB4-4F67-90A4-8D7DE78519EB}" type="slidenum">
              <a:rPr lang="da-DK" smtClean="0"/>
              <a:t>10</a:t>
            </a:fld>
            <a:endParaRPr lang="da-DK"/>
          </a:p>
        </p:txBody>
      </p:sp>
    </p:spTree>
    <p:extLst>
      <p:ext uri="{BB962C8B-B14F-4D97-AF65-F5344CB8AC3E}">
        <p14:creationId xmlns:p14="http://schemas.microsoft.com/office/powerpoint/2010/main" val="3799167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B2ACC0A3-5EB4-4F67-90A4-8D7DE78519EB}" type="slidenum">
              <a:rPr lang="da-DK" smtClean="0"/>
              <a:t>12</a:t>
            </a:fld>
            <a:endParaRPr lang="da-DK"/>
          </a:p>
        </p:txBody>
      </p:sp>
    </p:spTree>
    <p:extLst>
      <p:ext uri="{BB962C8B-B14F-4D97-AF65-F5344CB8AC3E}">
        <p14:creationId xmlns:p14="http://schemas.microsoft.com/office/powerpoint/2010/main" val="2436512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base"/>
            <a:r>
              <a:rPr lang="da-DK" dirty="0" err="1"/>
              <a:t>Intertekstualitet</a:t>
            </a:r>
            <a:r>
              <a:rPr lang="da-DK" baseline="0" dirty="0"/>
              <a:t> – linje tilbage til </a:t>
            </a:r>
            <a:r>
              <a:rPr lang="da-DK" baseline="0" dirty="0" err="1"/>
              <a:t>præ-rafaelitterne</a:t>
            </a:r>
            <a:r>
              <a:rPr lang="da-DK" baseline="0" dirty="0"/>
              <a:t> og deres projekt. </a:t>
            </a:r>
            <a:r>
              <a:rPr lang="da-DK" sz="1200" b="0" i="0" kern="1200" baseline="0" dirty="0">
                <a:solidFill>
                  <a:schemeClr val="tx1"/>
                </a:solidFill>
                <a:effectLst/>
                <a:latin typeface="+mn-lt"/>
                <a:ea typeface="+mn-ea"/>
                <a:cs typeface="+mn-cs"/>
              </a:rPr>
              <a:t>P</a:t>
            </a:r>
            <a:r>
              <a:rPr lang="da-DK" sz="1200" b="0" i="0" kern="1200" dirty="0">
                <a:solidFill>
                  <a:schemeClr val="tx1"/>
                </a:solidFill>
                <a:effectLst/>
                <a:latin typeface="+mn-lt"/>
                <a:ea typeface="+mn-ea"/>
                <a:cs typeface="+mn-cs"/>
              </a:rPr>
              <a:t>rærafaelitterne mente at finde et oprindeligt udtryk af renhed, åndelighed og fromhed i den italienske </a:t>
            </a:r>
            <a:r>
              <a:rPr lang="da-DK" sz="1200" b="0" i="0" kern="1200" dirty="0" err="1">
                <a:solidFill>
                  <a:schemeClr val="tx1"/>
                </a:solidFill>
                <a:effectLst/>
                <a:latin typeface="+mn-lt"/>
                <a:ea typeface="+mn-ea"/>
                <a:cs typeface="+mn-cs"/>
              </a:rPr>
              <a:t>ungrenæssance</a:t>
            </a:r>
            <a:r>
              <a:rPr lang="da-DK" sz="1200" b="0" i="0" kern="1200" dirty="0">
                <a:solidFill>
                  <a:schemeClr val="tx1"/>
                </a:solidFill>
                <a:effectLst/>
                <a:latin typeface="+mn-lt"/>
                <a:ea typeface="+mn-ea"/>
                <a:cs typeface="+mn-cs"/>
              </a:rPr>
              <a:t>.</a:t>
            </a:r>
          </a:p>
          <a:p>
            <a:pPr fontAlgn="base"/>
            <a:r>
              <a:rPr lang="da-DK" sz="1200" b="0" i="0" kern="1200" dirty="0">
                <a:solidFill>
                  <a:schemeClr val="tx1"/>
                </a:solidFill>
                <a:effectLst/>
                <a:latin typeface="+mn-lt"/>
                <a:ea typeface="+mn-ea"/>
                <a:cs typeface="+mn-cs"/>
              </a:rPr>
              <a:t>I motiver fra både sagnverden, bibelhistorie, litteratur og samtid blev såvel det litterært-fortællende indhold som det moralske eller religiøse idégrundlag formidlet via et forenklet kunstnerisk sprog, hvorfor der ofte er noget bevidst primitivt i prærafaelitternes udtryksform.</a:t>
            </a:r>
          </a:p>
          <a:p>
            <a:pPr fontAlgn="base"/>
            <a:r>
              <a:rPr lang="da-DK" sz="1200" b="0" i="0" kern="1200" dirty="0">
                <a:solidFill>
                  <a:schemeClr val="tx1"/>
                </a:solidFill>
                <a:effectLst/>
                <a:latin typeface="+mn-lt"/>
                <a:ea typeface="+mn-ea"/>
                <a:cs typeface="+mn-cs"/>
              </a:rPr>
              <a:t>Skildringen af samtiden var moraliserende og socialt bevidst, malerne anvendte en kraftig, til tider lidt grel </a:t>
            </a:r>
            <a:r>
              <a:rPr lang="da-DK" sz="1200" b="0" i="0" kern="1200" dirty="0">
                <a:solidFill>
                  <a:schemeClr val="tx1"/>
                </a:solidFill>
                <a:effectLst/>
                <a:latin typeface="+mn-lt"/>
                <a:ea typeface="+mn-ea"/>
                <a:cs typeface="+mn-cs"/>
                <a:hlinkClick r:id="rId3"/>
              </a:rPr>
              <a:t>kolorit</a:t>
            </a:r>
            <a:r>
              <a:rPr lang="da-DK" sz="1200" b="0" i="0" kern="1200" dirty="0">
                <a:solidFill>
                  <a:schemeClr val="tx1"/>
                </a:solidFill>
                <a:effectLst/>
                <a:latin typeface="+mn-lt"/>
                <a:ea typeface="+mn-ea"/>
                <a:cs typeface="+mn-cs"/>
              </a:rPr>
              <a:t>, og detaljen helligedes megen opmærksomhed.</a:t>
            </a:r>
          </a:p>
          <a:p>
            <a:pPr marL="0" marR="0" indent="0" algn="l" defTabSz="457200" rtl="0" eaLnBrk="1" fontAlgn="auto" latinLnBrk="0" hangingPunct="1">
              <a:lnSpc>
                <a:spcPct val="100000"/>
              </a:lnSpc>
              <a:spcBef>
                <a:spcPts val="0"/>
              </a:spcBef>
              <a:spcAft>
                <a:spcPts val="0"/>
              </a:spcAft>
              <a:buClrTx/>
              <a:buSzTx/>
              <a:buFontTx/>
              <a:buNone/>
              <a:tabLst/>
              <a:defRPr/>
            </a:pPr>
            <a:endParaRPr lang="da-DK" dirty="0"/>
          </a:p>
          <a:p>
            <a:endParaRPr lang="da-DK" dirty="0"/>
          </a:p>
        </p:txBody>
      </p:sp>
      <p:sp>
        <p:nvSpPr>
          <p:cNvPr id="4" name="Pladsholder til diasnummer 3"/>
          <p:cNvSpPr>
            <a:spLocks noGrp="1"/>
          </p:cNvSpPr>
          <p:nvPr>
            <p:ph type="sldNum" sz="quarter" idx="10"/>
          </p:nvPr>
        </p:nvSpPr>
        <p:spPr/>
        <p:txBody>
          <a:bodyPr/>
          <a:lstStyle/>
          <a:p>
            <a:fld id="{7CB0D5FF-612A-F744-934A-B93E6D93FD36}" type="slidenum">
              <a:rPr lang="da-DK" smtClean="0"/>
              <a:t>13</a:t>
            </a:fld>
            <a:endParaRPr lang="da-DK"/>
          </a:p>
        </p:txBody>
      </p:sp>
    </p:spTree>
    <p:extLst>
      <p:ext uri="{BB962C8B-B14F-4D97-AF65-F5344CB8AC3E}">
        <p14:creationId xmlns:p14="http://schemas.microsoft.com/office/powerpoint/2010/main" val="1189479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a:t>
            </a:r>
            <a:r>
              <a:rPr lang="da-DK" dirty="0" err="1"/>
              <a:t>bombmagazine.org</a:t>
            </a:r>
            <a:r>
              <a:rPr lang="da-DK" dirty="0"/>
              <a:t>/</a:t>
            </a:r>
            <a:r>
              <a:rPr lang="da-DK" dirty="0" err="1"/>
              <a:t>article</a:t>
            </a:r>
            <a:r>
              <a:rPr lang="da-DK" dirty="0"/>
              <a:t>/3454628/</a:t>
            </a:r>
            <a:r>
              <a:rPr lang="da-DK" dirty="0" err="1"/>
              <a:t>tony-oursler</a:t>
            </a:r>
            <a:endParaRPr lang="da-DK" dirty="0"/>
          </a:p>
        </p:txBody>
      </p:sp>
      <p:sp>
        <p:nvSpPr>
          <p:cNvPr id="4" name="Pladsholder til diasnummer 3"/>
          <p:cNvSpPr>
            <a:spLocks noGrp="1"/>
          </p:cNvSpPr>
          <p:nvPr>
            <p:ph type="sldNum" sz="quarter" idx="10"/>
          </p:nvPr>
        </p:nvSpPr>
        <p:spPr/>
        <p:txBody>
          <a:bodyPr/>
          <a:lstStyle/>
          <a:p>
            <a:fld id="{7CB0D5FF-612A-F744-934A-B93E6D93FD36}" type="slidenum">
              <a:rPr lang="da-DK" smtClean="0"/>
              <a:t>15</a:t>
            </a:fld>
            <a:endParaRPr lang="da-DK"/>
          </a:p>
        </p:txBody>
      </p:sp>
    </p:spTree>
    <p:extLst>
      <p:ext uri="{BB962C8B-B14F-4D97-AF65-F5344CB8AC3E}">
        <p14:creationId xmlns:p14="http://schemas.microsoft.com/office/powerpoint/2010/main" val="1614323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http://</a:t>
            </a:r>
            <a:r>
              <a:rPr lang="da-DK" sz="1200" b="0" i="0" u="none" strike="noStrike" kern="1200" dirty="0" err="1">
                <a:solidFill>
                  <a:schemeClr val="tx1"/>
                </a:solidFill>
                <a:effectLst/>
                <a:latin typeface="+mn-lt"/>
                <a:ea typeface="+mn-ea"/>
                <a:cs typeface="+mn-cs"/>
              </a:rPr>
              <a:t>www.boerner.net</a:t>
            </a:r>
            <a:r>
              <a:rPr lang="da-DK" sz="1200" b="0" i="0" u="none" strike="noStrike" kern="1200" dirty="0">
                <a:solidFill>
                  <a:schemeClr val="tx1"/>
                </a:solidFill>
                <a:effectLst/>
                <a:latin typeface="+mn-lt"/>
                <a:ea typeface="+mn-ea"/>
                <a:cs typeface="+mn-cs"/>
              </a:rPr>
              <a:t>/</a:t>
            </a:r>
            <a:r>
              <a:rPr lang="da-DK" sz="1200" b="0" i="0" u="none" strike="noStrike" kern="1200" dirty="0" err="1">
                <a:solidFill>
                  <a:schemeClr val="tx1"/>
                </a:solidFill>
                <a:effectLst/>
                <a:latin typeface="+mn-lt"/>
                <a:ea typeface="+mn-ea"/>
                <a:cs typeface="+mn-cs"/>
              </a:rPr>
              <a:t>jboerner</a:t>
            </a:r>
            <a:r>
              <a:rPr lang="da-DK" sz="1200" b="0" i="0" u="none" strike="noStrike" kern="1200" dirty="0">
                <a:solidFill>
                  <a:schemeClr val="tx1"/>
                </a:solidFill>
                <a:effectLst/>
                <a:latin typeface="+mn-lt"/>
                <a:ea typeface="+mn-ea"/>
                <a:cs typeface="+mn-cs"/>
              </a:rPr>
              <a:t>/?p=5275</a:t>
            </a:r>
            <a:endParaRPr lang="da-DK" dirty="0"/>
          </a:p>
        </p:txBody>
      </p:sp>
      <p:sp>
        <p:nvSpPr>
          <p:cNvPr id="4" name="Pladsholder til diasnummer 3"/>
          <p:cNvSpPr>
            <a:spLocks noGrp="1"/>
          </p:cNvSpPr>
          <p:nvPr>
            <p:ph type="sldNum" sz="quarter" idx="10"/>
          </p:nvPr>
        </p:nvSpPr>
        <p:spPr/>
        <p:txBody>
          <a:bodyPr/>
          <a:lstStyle/>
          <a:p>
            <a:fld id="{7CB0D5FF-612A-F744-934A-B93E6D93FD36}" type="slidenum">
              <a:rPr lang="da-DK" smtClean="0"/>
              <a:t>18</a:t>
            </a:fld>
            <a:endParaRPr lang="da-DK"/>
          </a:p>
        </p:txBody>
      </p:sp>
    </p:spTree>
    <p:extLst>
      <p:ext uri="{BB962C8B-B14F-4D97-AF65-F5344CB8AC3E}">
        <p14:creationId xmlns:p14="http://schemas.microsoft.com/office/powerpoint/2010/main" val="2669065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803c6d39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803c6d39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Postkolonialismens aftryk</a:t>
            </a:r>
            <a:endParaRPr/>
          </a:p>
        </p:txBody>
      </p:sp>
    </p:spTree>
    <p:extLst>
      <p:ext uri="{BB962C8B-B14F-4D97-AF65-F5344CB8AC3E}">
        <p14:creationId xmlns:p14="http://schemas.microsoft.com/office/powerpoint/2010/main" val="583054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E03656-8C4B-3F42-AE30-90E695A8297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A26FA51-5942-5544-BC54-BC8B220C5F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5489A96-38F6-F540-ABA8-C0D287EBCB29}"/>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67E12E26-1166-2141-889E-2284FAD45AE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4E8DC6-BDDA-6348-A4FA-E68C16DA8886}"/>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2591808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57D866-EAFA-E742-A49C-51172577D23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C86D13E-7F6C-B74C-B4F5-F4298CABDF8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B989CD7-111A-A14E-A1F5-2BE5354BE397}"/>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6D5F244E-5E28-F44F-AE36-E3F4837586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9C9340A-DD52-6E44-9A2D-38AA42511296}"/>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234769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B5471-5BE0-8C45-BAE5-4E10AA60C23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5141FA5-817E-5A48-9BB9-509B16BE40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1C1BCB0-ED57-D743-9936-C1FE5FD6121E}"/>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383F9C95-D5C3-B94B-837E-A8608322C2A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66985AB-CC06-E845-B478-45A84173D245}"/>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1596685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901DE-F338-4E4D-9801-062F39D954A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EDB41B4-0F03-E74E-8A31-3F387250614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3512A4-8529-D240-B1EB-ACCB6DEAF9F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5FEBABF-A725-634D-B8AD-671F2DC997E9}"/>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6" name="Pladsholder til sidefod 5">
            <a:extLst>
              <a:ext uri="{FF2B5EF4-FFF2-40B4-BE49-F238E27FC236}">
                <a16:creationId xmlns:a16="http://schemas.microsoft.com/office/drawing/2014/main" id="{4FE3F291-29D7-BD40-A5C5-CF5034E3C0E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74A83C2-FA9A-3841-AEE9-77FED6179DF5}"/>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3612394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BDB4F-613D-DA43-9066-DE54B140DAF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BC46829-BF26-694C-B385-FA3CE7E595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D6662C6-CF4D-9046-A273-CA576B949BD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DEA381B-DD45-A945-8AF4-EFF0107EF2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348BB82-9C84-504E-B424-596A25B60D0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067AF70-2EAB-C043-A37F-EDFD89BB210E}"/>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8" name="Pladsholder til sidefod 7">
            <a:extLst>
              <a:ext uri="{FF2B5EF4-FFF2-40B4-BE49-F238E27FC236}">
                <a16:creationId xmlns:a16="http://schemas.microsoft.com/office/drawing/2014/main" id="{C3DF4F33-7F78-F44E-AB7F-A2ACA893794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EC4ADB0-6C3A-E245-BA60-6056B49FE30F}"/>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125428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BD0F64-6DC8-9D4A-A9C6-8457778E4E2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484F0E8-8349-914A-9942-B287BEB678AE}"/>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4" name="Pladsholder til sidefod 3">
            <a:extLst>
              <a:ext uri="{FF2B5EF4-FFF2-40B4-BE49-F238E27FC236}">
                <a16:creationId xmlns:a16="http://schemas.microsoft.com/office/drawing/2014/main" id="{8415BEA2-4D82-F049-8FA5-DEC193448B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0ED73A3-BBFA-E049-92E9-BB2175A97D4E}"/>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2356119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AFADD20-A43A-114C-A6D7-700304340822}"/>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3" name="Pladsholder til sidefod 2">
            <a:extLst>
              <a:ext uri="{FF2B5EF4-FFF2-40B4-BE49-F238E27FC236}">
                <a16:creationId xmlns:a16="http://schemas.microsoft.com/office/drawing/2014/main" id="{9161AE4B-6539-C647-80B5-1A12D2ED332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3D7E801-D5D0-694C-BF9B-B8E4225E6FA0}"/>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3378360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65D177-C195-8649-BA15-CDF5BD88DAF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78F50DE-FB01-D840-817C-D3A44C37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EED85DC-B477-4041-991F-B48F719B7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B83EA8-D639-394C-8178-4CFCD3A69BFA}"/>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6" name="Pladsholder til sidefod 5">
            <a:extLst>
              <a:ext uri="{FF2B5EF4-FFF2-40B4-BE49-F238E27FC236}">
                <a16:creationId xmlns:a16="http://schemas.microsoft.com/office/drawing/2014/main" id="{1B6FBD0D-8E4F-6D42-89AF-F09DCE56155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94ECD11-8C37-1140-A011-E2DAE39E47B7}"/>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1439731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CE0921-8929-5546-BF0E-E4C4CCC1042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A6F45CE-4723-1547-B4DF-78B613575B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C8ECAE3-3F78-A742-8980-30A6D3E01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D0C0B32-C079-DF44-AE4F-89F849E181FD}"/>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6" name="Pladsholder til sidefod 5">
            <a:extLst>
              <a:ext uri="{FF2B5EF4-FFF2-40B4-BE49-F238E27FC236}">
                <a16:creationId xmlns:a16="http://schemas.microsoft.com/office/drawing/2014/main" id="{7B56D316-E399-734A-BBFE-F71B1DF9F6D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7C41112-8C2A-8C48-8193-08233F02F4DC}"/>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1908089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2578C-EFD6-2D49-A9A2-6D1DC90C85D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E8101AC-EDF4-FA4E-8E5A-6F23D9F7017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804F808-D93D-9146-835A-9B05E58D5A84}"/>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46D64170-FA55-EA44-A841-7C83DB7D30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C844A71-4B2F-A946-8B5B-6C8AAF14D974}"/>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235391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18DEC87-8288-E34A-BECF-148C1482431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4228ED4-57BC-0B44-B391-9191BF58969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DA3D95-9E0F-0E4B-BB23-A2089B1E01FD}"/>
              </a:ext>
            </a:extLst>
          </p:cNvPr>
          <p:cNvSpPr>
            <a:spLocks noGrp="1"/>
          </p:cNvSpPr>
          <p:nvPr>
            <p:ph type="dt" sz="half" idx="10"/>
          </p:nvPr>
        </p:nvSpPr>
        <p:spPr/>
        <p:txBody>
          <a:body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AB1BB3A5-2827-5D45-9798-45438935A18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E92E056-E1F5-8B42-A518-A17FF5BC7FD3}"/>
              </a:ext>
            </a:extLst>
          </p:cNvPr>
          <p:cNvSpPr>
            <a:spLocks noGrp="1"/>
          </p:cNvSpPr>
          <p:nvPr>
            <p:ph type="sldNum" sz="quarter" idx="12"/>
          </p:nvPr>
        </p:nvSpPr>
        <p:spPr/>
        <p:txBody>
          <a:bodyPr/>
          <a:lstStyle/>
          <a:p>
            <a:fld id="{64FF5F42-F411-7543-B5A7-10C83040C03D}" type="slidenum">
              <a:rPr lang="da-DK" smtClean="0"/>
              <a:t>‹nr.›</a:t>
            </a:fld>
            <a:endParaRPr lang="da-DK"/>
          </a:p>
        </p:txBody>
      </p:sp>
    </p:spTree>
    <p:extLst>
      <p:ext uri="{BB962C8B-B14F-4D97-AF65-F5344CB8AC3E}">
        <p14:creationId xmlns:p14="http://schemas.microsoft.com/office/powerpoint/2010/main" val="1308432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9E10EA2-B94C-594F-826A-A0A7A3EFE7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08E87A0-7845-5240-A9E0-683EC4690E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129A9B8-1335-964D-82C5-52F04AE967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C78B0-1661-1848-8D06-F47725891AD2}" type="datetimeFigureOut">
              <a:rPr lang="da-DK" smtClean="0"/>
              <a:t>16.05.2025</a:t>
            </a:fld>
            <a:endParaRPr lang="da-DK"/>
          </a:p>
        </p:txBody>
      </p:sp>
      <p:sp>
        <p:nvSpPr>
          <p:cNvPr id="5" name="Pladsholder til sidefod 4">
            <a:extLst>
              <a:ext uri="{FF2B5EF4-FFF2-40B4-BE49-F238E27FC236}">
                <a16:creationId xmlns:a16="http://schemas.microsoft.com/office/drawing/2014/main" id="{8550742E-BBB8-4740-BCF0-AD8262C863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C25BC4E-469D-DA4C-82D9-64187D7243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FF5F42-F411-7543-B5A7-10C83040C03D}" type="slidenum">
              <a:rPr lang="da-DK" smtClean="0"/>
              <a:t>‹nr.›</a:t>
            </a:fld>
            <a:endParaRPr lang="da-DK"/>
          </a:p>
        </p:txBody>
      </p:sp>
    </p:spTree>
    <p:extLst>
      <p:ext uri="{BB962C8B-B14F-4D97-AF65-F5344CB8AC3E}">
        <p14:creationId xmlns:p14="http://schemas.microsoft.com/office/powerpoint/2010/main" val="793666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vimeo.com/9095068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3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video" Target="https://www.youtube.com/embed/1LyVJHT5Pv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8B8D298-1016-1441-B71B-9CDA7B8E9E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701" r="-1" b="2218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a:extLst>
              <a:ext uri="{FF2B5EF4-FFF2-40B4-BE49-F238E27FC236}">
                <a16:creationId xmlns:a16="http://schemas.microsoft.com/office/drawing/2014/main" id="{08490DFE-1C07-1942-AF0E-4C0E622CEB99}"/>
              </a:ext>
            </a:extLst>
          </p:cNvPr>
          <p:cNvSpPr>
            <a:spLocks noGrp="1"/>
          </p:cNvSpPr>
          <p:nvPr>
            <p:ph type="ctrTitle"/>
          </p:nvPr>
        </p:nvSpPr>
        <p:spPr>
          <a:xfrm>
            <a:off x="8022021" y="3231931"/>
            <a:ext cx="3852041" cy="1834056"/>
          </a:xfrm>
        </p:spPr>
        <p:txBody>
          <a:bodyPr>
            <a:normAutofit/>
          </a:bodyPr>
          <a:lstStyle/>
          <a:p>
            <a:r>
              <a:rPr lang="da-DK" sz="4000" dirty="0"/>
              <a:t>Det magiske i kunsten</a:t>
            </a:r>
          </a:p>
        </p:txBody>
      </p:sp>
      <p:sp>
        <p:nvSpPr>
          <p:cNvPr id="3" name="Undertitel 2">
            <a:extLst>
              <a:ext uri="{FF2B5EF4-FFF2-40B4-BE49-F238E27FC236}">
                <a16:creationId xmlns:a16="http://schemas.microsoft.com/office/drawing/2014/main" id="{C45DB1D7-03FB-0F46-8FFC-F95C62E45611}"/>
              </a:ext>
            </a:extLst>
          </p:cNvPr>
          <p:cNvSpPr>
            <a:spLocks noGrp="1"/>
          </p:cNvSpPr>
          <p:nvPr>
            <p:ph type="subTitle" idx="1"/>
          </p:nvPr>
        </p:nvSpPr>
        <p:spPr>
          <a:xfrm>
            <a:off x="7782910" y="5242675"/>
            <a:ext cx="4330262" cy="683284"/>
          </a:xfrm>
        </p:spPr>
        <p:txBody>
          <a:bodyPr>
            <a:normAutofit/>
          </a:bodyPr>
          <a:lstStyle/>
          <a:p>
            <a:r>
              <a:rPr lang="da-DK" sz="2000"/>
              <a:t>Eksamensprojekt</a:t>
            </a:r>
            <a:br>
              <a:rPr lang="da-DK" sz="2000"/>
            </a:br>
            <a:r>
              <a:rPr lang="da-DK" sz="2000"/>
              <a:t>1hfbk, forår 2025</a:t>
            </a:r>
            <a:endParaRPr lang="da-DK" sz="2000" dirty="0"/>
          </a:p>
        </p:txBody>
      </p:sp>
      <p:cxnSp>
        <p:nvCxnSpPr>
          <p:cNvPr id="73" name="Straight Connector 7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68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14965F05-5784-4944-9F07-4150EF46E628}"/>
              </a:ext>
            </a:extLst>
          </p:cNvPr>
          <p:cNvSpPr>
            <a:spLocks noGrp="1"/>
          </p:cNvSpPr>
          <p:nvPr>
            <p:ph idx="1"/>
          </p:nvPr>
        </p:nvSpPr>
        <p:spPr>
          <a:xfrm>
            <a:off x="522514" y="914399"/>
            <a:ext cx="11266715" cy="5458265"/>
          </a:xfrm>
        </p:spPr>
        <p:txBody>
          <a:bodyPr anchor="t">
            <a:normAutofit/>
          </a:bodyPr>
          <a:lstStyle/>
          <a:p>
            <a:pPr marL="0" indent="0">
              <a:buNone/>
            </a:pPr>
            <a:r>
              <a:rPr lang="da-DK" sz="3000" dirty="0">
                <a:solidFill>
                  <a:schemeClr val="accent1"/>
                </a:solidFill>
              </a:rPr>
              <a:t>Problemstilling:</a:t>
            </a:r>
          </a:p>
          <a:p>
            <a:pPr marL="0" indent="0">
              <a:buNone/>
            </a:pPr>
            <a:r>
              <a:rPr lang="da-DK" sz="2000" dirty="0"/>
              <a:t>Hvordan kan magi visualiseres og tematiseres i et kunstnerisk udtryk?</a:t>
            </a:r>
          </a:p>
          <a:p>
            <a:endParaRPr lang="da-DK" sz="2000" dirty="0"/>
          </a:p>
          <a:p>
            <a:pPr marL="0" indent="0">
              <a:buNone/>
            </a:pPr>
            <a:r>
              <a:rPr lang="da-DK" sz="2200" dirty="0">
                <a:solidFill>
                  <a:schemeClr val="accent1"/>
                </a:solidFill>
              </a:rPr>
              <a:t>Krav til eksamen:</a:t>
            </a:r>
          </a:p>
          <a:p>
            <a:pPr marL="0" indent="0">
              <a:buNone/>
            </a:pPr>
            <a:r>
              <a:rPr lang="da-DK" sz="2000" dirty="0"/>
              <a:t>Ved eksamensprojektet lægges der vægt på eksamensprojektets idé, proces og udførelse i forhold til den opstillede problemstilling. </a:t>
            </a:r>
          </a:p>
          <a:p>
            <a:endParaRPr lang="da-DK" sz="2000" dirty="0"/>
          </a:p>
          <a:p>
            <a:pPr marL="0" indent="0">
              <a:buNone/>
            </a:pPr>
            <a:r>
              <a:rPr lang="da-DK" sz="2000" dirty="0"/>
              <a:t>Derfor bør eksamensprojektet indeholde følgende:</a:t>
            </a:r>
          </a:p>
          <a:p>
            <a:pPr lvl="1"/>
            <a:r>
              <a:rPr lang="da-DK" sz="2000" dirty="0"/>
              <a:t>Titel og udstilling: Dit færdige værk skal have en titel og du skal overveje, hvor værket (optimalt) skal udstilles</a:t>
            </a:r>
          </a:p>
          <a:p>
            <a:pPr lvl="1"/>
            <a:r>
              <a:rPr lang="da-DK" sz="2000" dirty="0"/>
              <a:t>Analysearbejde: Du skal kunne præsentere dit eget værk ligesom du skal kunne analysere dit eget kunstværk samt perspektivere/sammenligne til et eller flere kendte værker</a:t>
            </a:r>
          </a:p>
          <a:p>
            <a:pPr lvl="1"/>
            <a:r>
              <a:rPr lang="da-DK" sz="2000" dirty="0"/>
              <a:t>Valg og fravalg: Du skal sørge for at få reflekteret over valg/fravalg undervejs i din proces – og du skal dokumentere/visualisere det.</a:t>
            </a:r>
          </a:p>
          <a:p>
            <a:endParaRPr lang="da-DK" sz="700" dirty="0">
              <a:solidFill>
                <a:schemeClr val="tx2"/>
              </a:solidFill>
            </a:endParaRPr>
          </a:p>
        </p:txBody>
      </p:sp>
    </p:spTree>
    <p:extLst>
      <p:ext uri="{BB962C8B-B14F-4D97-AF65-F5344CB8AC3E}">
        <p14:creationId xmlns:p14="http://schemas.microsoft.com/office/powerpoint/2010/main" val="223935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3856E9-4239-4EE7-A372-FDCF4882F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CC9CDCF-90F8-42B0-BD0A-794C52688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C07D05FE-3FB8-4314-A050-9AB40814D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14" name="Freeform: Shape 13">
              <a:extLst>
                <a:ext uri="{FF2B5EF4-FFF2-40B4-BE49-F238E27FC236}">
                  <a16:creationId xmlns:a16="http://schemas.microsoft.com/office/drawing/2014/main" id="{BDDC6C42-DDD5-4105-85F2-9C052563A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B95E12-4EF0-42F7-BCF9-AD31B4C8E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338F8B2-67A9-4086-9341-7705CAB6F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653AAAF-CCEF-494B-9366-16BB3815A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34B356D9-49C3-412F-8E03-AC9AE837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el 1">
            <a:extLst>
              <a:ext uri="{FF2B5EF4-FFF2-40B4-BE49-F238E27FC236}">
                <a16:creationId xmlns:a16="http://schemas.microsoft.com/office/drawing/2014/main" id="{30A501A9-86AF-FC45-B7EB-36A1C1EDCD4A}"/>
              </a:ext>
            </a:extLst>
          </p:cNvPr>
          <p:cNvSpPr>
            <a:spLocks noGrp="1"/>
          </p:cNvSpPr>
          <p:nvPr>
            <p:ph type="title"/>
          </p:nvPr>
        </p:nvSpPr>
        <p:spPr>
          <a:xfrm>
            <a:off x="804672" y="2023236"/>
            <a:ext cx="3659777" cy="2820908"/>
          </a:xfrm>
        </p:spPr>
        <p:txBody>
          <a:bodyPr>
            <a:normAutofit/>
          </a:bodyPr>
          <a:lstStyle/>
          <a:p>
            <a:r>
              <a:rPr lang="da-DK" sz="4000">
                <a:solidFill>
                  <a:schemeClr val="tx2"/>
                </a:solidFill>
              </a:rPr>
              <a:t>Opgaveløsning </a:t>
            </a:r>
          </a:p>
        </p:txBody>
      </p:sp>
      <p:graphicFrame>
        <p:nvGraphicFramePr>
          <p:cNvPr id="5" name="Pladsholder til indhold 2">
            <a:extLst>
              <a:ext uri="{FF2B5EF4-FFF2-40B4-BE49-F238E27FC236}">
                <a16:creationId xmlns:a16="http://schemas.microsoft.com/office/drawing/2014/main" id="{3B16E411-81F9-49CE-A8F8-DC1BFFE26E2A}"/>
              </a:ext>
            </a:extLst>
          </p:cNvPr>
          <p:cNvGraphicFramePr>
            <a:graphicFrameLocks noGrp="1"/>
          </p:cNvGraphicFramePr>
          <p:nvPr>
            <p:ph idx="1"/>
            <p:extLst>
              <p:ext uri="{D42A27DB-BD31-4B8C-83A1-F6EECF244321}">
                <p14:modId xmlns:p14="http://schemas.microsoft.com/office/powerpoint/2010/main" val="750284861"/>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60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44539385-1EDB-0446-AB0B-5C67EEF7612A}"/>
              </a:ext>
            </a:extLst>
          </p:cNvPr>
          <p:cNvSpPr>
            <a:spLocks noGrp="1"/>
          </p:cNvSpPr>
          <p:nvPr>
            <p:ph type="title"/>
          </p:nvPr>
        </p:nvSpPr>
        <p:spPr>
          <a:xfrm>
            <a:off x="1179226" y="1594707"/>
            <a:ext cx="9833548" cy="1325563"/>
          </a:xfrm>
        </p:spPr>
        <p:txBody>
          <a:bodyPr anchor="b">
            <a:normAutofit/>
          </a:bodyPr>
          <a:lstStyle/>
          <a:p>
            <a:pPr algn="ctr"/>
            <a:r>
              <a:rPr lang="da-DK" sz="3600">
                <a:solidFill>
                  <a:schemeClr val="tx2"/>
                </a:solidFill>
              </a:rPr>
              <a:t>Styr på teorien - forståelsesspørgsmål:</a:t>
            </a:r>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2FB744EB-70AC-8A47-BF6E-17162D9C5AAA}"/>
              </a:ext>
            </a:extLst>
          </p:cNvPr>
          <p:cNvSpPr>
            <a:spLocks noGrp="1"/>
          </p:cNvSpPr>
          <p:nvPr>
            <p:ph idx="1"/>
          </p:nvPr>
        </p:nvSpPr>
        <p:spPr>
          <a:xfrm>
            <a:off x="1179226" y="3329677"/>
            <a:ext cx="9833548" cy="2457269"/>
          </a:xfrm>
        </p:spPr>
        <p:txBody>
          <a:bodyPr>
            <a:normAutofit/>
          </a:bodyPr>
          <a:lstStyle/>
          <a:p>
            <a:pPr marL="514350" indent="-514350">
              <a:buAutoNum type="arabicParenR"/>
            </a:pPr>
            <a:r>
              <a:rPr lang="da-DK" sz="1800" dirty="0">
                <a:solidFill>
                  <a:schemeClr val="tx2"/>
                </a:solidFill>
              </a:rPr>
              <a:t>Hvilke to tilgange til det magiske forklares i teksten? Giv eksempler</a:t>
            </a:r>
          </a:p>
          <a:p>
            <a:pPr marL="514350" indent="-514350">
              <a:buAutoNum type="arabicParenR"/>
            </a:pPr>
            <a:r>
              <a:rPr lang="da-DK" sz="1800" dirty="0">
                <a:solidFill>
                  <a:schemeClr val="tx2"/>
                </a:solidFill>
              </a:rPr>
              <a:t>Hvilke genrer /fra fx film og litteratur) kender du, der indeholder magiske elementer? Forklar, hvad der kendetegner det magiske</a:t>
            </a:r>
          </a:p>
          <a:p>
            <a:pPr marL="514350" indent="-514350">
              <a:buAutoNum type="arabicParenR"/>
            </a:pPr>
            <a:r>
              <a:rPr lang="da-DK" sz="1800" dirty="0">
                <a:solidFill>
                  <a:schemeClr val="tx2"/>
                </a:solidFill>
              </a:rPr>
              <a:t>Hvilke tre forskellige typer af magiske verdner præsenterer teksten? Og hvad kendetegner dem?</a:t>
            </a:r>
          </a:p>
          <a:p>
            <a:pPr marL="514350" indent="-514350">
              <a:buAutoNum type="arabicParenR"/>
            </a:pPr>
            <a:r>
              <a:rPr lang="da-DK" sz="1800" dirty="0">
                <a:solidFill>
                  <a:schemeClr val="tx2"/>
                </a:solidFill>
              </a:rPr>
              <a:t>Hvilke virkemidler nævner teksten som ofte anvendt, når kunstnere skal fremstille oplevelsen af noget magisk, fx i naturen?</a:t>
            </a:r>
          </a:p>
          <a:p>
            <a:pPr marL="514350" indent="-514350">
              <a:buAutoNum type="arabicParenR"/>
            </a:pPr>
            <a:r>
              <a:rPr lang="da-DK" sz="1800" dirty="0">
                <a:solidFill>
                  <a:schemeClr val="tx2"/>
                </a:solidFill>
              </a:rPr>
              <a:t>I hvilke kunsthistoriske perioder er man særlig optaget af det magiske?</a:t>
            </a:r>
          </a:p>
          <a:p>
            <a:pPr marL="514350" indent="-514350">
              <a:buAutoNum type="arabicParenR"/>
            </a:pPr>
            <a:endParaRPr lang="da-DK" sz="1800" dirty="0">
              <a:solidFill>
                <a:schemeClr val="tx2"/>
              </a:solidFill>
            </a:endParaRPr>
          </a:p>
          <a:p>
            <a:pPr marL="514350" indent="-514350">
              <a:buAutoNum type="arabicParenR"/>
            </a:pPr>
            <a:endParaRPr lang="da-DK" sz="1800" dirty="0">
              <a:solidFill>
                <a:schemeClr val="tx2"/>
              </a:solidFill>
            </a:endParaRPr>
          </a:p>
          <a:p>
            <a:pPr marL="514350" indent="-514350">
              <a:buAutoNum type="arabicParenR"/>
            </a:pPr>
            <a:endParaRPr lang="da-DK" sz="1800" dirty="0">
              <a:solidFill>
                <a:schemeClr val="tx2"/>
              </a:solidFill>
            </a:endParaRPr>
          </a:p>
          <a:p>
            <a:pPr marL="514350" indent="-514350">
              <a:buAutoNum type="arabicParenR"/>
            </a:pPr>
            <a:endParaRPr lang="da-DK" sz="1800" dirty="0">
              <a:solidFill>
                <a:schemeClr val="tx2"/>
              </a:solidFill>
            </a:endParaRPr>
          </a:p>
          <a:p>
            <a:pPr marL="514350" indent="-514350">
              <a:buAutoNum type="arabicParenR"/>
            </a:pPr>
            <a:endParaRPr lang="da-DK" sz="1800" dirty="0">
              <a:solidFill>
                <a:schemeClr val="tx2"/>
              </a:solidFill>
            </a:endParaRPr>
          </a:p>
        </p:txBody>
      </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6202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3856E9-4239-4EE7-A372-FDCF4882F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CC9CDCF-90F8-42B0-BD0A-794C52688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C07D05FE-3FB8-4314-A050-9AB40814D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14" name="Freeform: Shape 13">
              <a:extLst>
                <a:ext uri="{FF2B5EF4-FFF2-40B4-BE49-F238E27FC236}">
                  <a16:creationId xmlns:a16="http://schemas.microsoft.com/office/drawing/2014/main" id="{BDDC6C42-DDD5-4105-85F2-9C052563A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B95E12-4EF0-42F7-BCF9-AD31B4C8E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338F8B2-67A9-4086-9341-7705CAB6F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653AAAF-CCEF-494B-9366-16BB3815A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34B356D9-49C3-412F-8E03-AC9AE837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el 1">
            <a:extLst>
              <a:ext uri="{FF2B5EF4-FFF2-40B4-BE49-F238E27FC236}">
                <a16:creationId xmlns:a16="http://schemas.microsoft.com/office/drawing/2014/main" id="{7BFCCED0-963E-704C-BE7C-0AF75D82814C}"/>
              </a:ext>
            </a:extLst>
          </p:cNvPr>
          <p:cNvSpPr>
            <a:spLocks noGrp="1"/>
          </p:cNvSpPr>
          <p:nvPr>
            <p:ph type="title"/>
          </p:nvPr>
        </p:nvSpPr>
        <p:spPr>
          <a:xfrm>
            <a:off x="804672" y="2023236"/>
            <a:ext cx="3659777" cy="2820908"/>
          </a:xfrm>
        </p:spPr>
        <p:txBody>
          <a:bodyPr>
            <a:normAutofit/>
          </a:bodyPr>
          <a:lstStyle/>
          <a:p>
            <a:r>
              <a:rPr lang="da-DK" sz="4000">
                <a:solidFill>
                  <a:schemeClr val="tx2"/>
                </a:solidFill>
              </a:rPr>
              <a:t>Tre typer af magiske verdner:</a:t>
            </a:r>
          </a:p>
        </p:txBody>
      </p:sp>
      <p:graphicFrame>
        <p:nvGraphicFramePr>
          <p:cNvPr id="5" name="Pladsholder til indhold 2">
            <a:extLst>
              <a:ext uri="{FF2B5EF4-FFF2-40B4-BE49-F238E27FC236}">
                <a16:creationId xmlns:a16="http://schemas.microsoft.com/office/drawing/2014/main" id="{0724711D-6725-44D6-9B7E-344503D6BA45}"/>
              </a:ext>
            </a:extLst>
          </p:cNvPr>
          <p:cNvGraphicFramePr>
            <a:graphicFrameLocks noGrp="1"/>
          </p:cNvGraphicFramePr>
          <p:nvPr>
            <p:ph idx="1"/>
            <p:extLst>
              <p:ext uri="{D42A27DB-BD31-4B8C-83A1-F6EECF244321}">
                <p14:modId xmlns:p14="http://schemas.microsoft.com/office/powerpoint/2010/main" val="3949851993"/>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7476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4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5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DCC18D-952C-D348-8F79-EDDDDFFD6EE4}"/>
              </a:ext>
            </a:extLst>
          </p:cNvPr>
          <p:cNvSpPr>
            <a:spLocks noGrp="1"/>
          </p:cNvSpPr>
          <p:nvPr>
            <p:ph type="title"/>
          </p:nvPr>
        </p:nvSpPr>
        <p:spPr>
          <a:xfrm>
            <a:off x="1245072" y="1289765"/>
            <a:ext cx="3651101" cy="4270963"/>
          </a:xfrm>
        </p:spPr>
        <p:txBody>
          <a:bodyPr anchor="ctr">
            <a:normAutofit/>
          </a:bodyPr>
          <a:lstStyle/>
          <a:p>
            <a:pPr algn="ctr"/>
            <a:r>
              <a:rPr lang="da-DK" sz="3500" dirty="0">
                <a:solidFill>
                  <a:srgbClr val="FFFFFF"/>
                </a:solidFill>
              </a:rPr>
              <a:t>Refleksionsøvelse</a:t>
            </a:r>
          </a:p>
        </p:txBody>
      </p:sp>
      <p:sp>
        <p:nvSpPr>
          <p:cNvPr id="6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6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542E8853-A055-D44E-868B-31C91E003415}"/>
              </a:ext>
            </a:extLst>
          </p:cNvPr>
          <p:cNvSpPr>
            <a:spLocks noGrp="1"/>
          </p:cNvSpPr>
          <p:nvPr>
            <p:ph idx="1"/>
          </p:nvPr>
        </p:nvSpPr>
        <p:spPr>
          <a:xfrm>
            <a:off x="6297233" y="518400"/>
            <a:ext cx="4771607" cy="5837949"/>
          </a:xfrm>
        </p:spPr>
        <p:txBody>
          <a:bodyPr anchor="ctr">
            <a:normAutofit/>
          </a:bodyPr>
          <a:lstStyle/>
          <a:p>
            <a:pPr marL="0" indent="0">
              <a:buNone/>
            </a:pPr>
            <a:r>
              <a:rPr lang="da-DK" sz="2000" dirty="0">
                <a:solidFill>
                  <a:schemeClr val="tx1">
                    <a:alpha val="80000"/>
                  </a:schemeClr>
                </a:solidFill>
              </a:rPr>
              <a:t>Lav to lister på tavlen – én med tinge der er magiske, og én med ting der </a:t>
            </a:r>
            <a:r>
              <a:rPr lang="da-DK" sz="2000" i="1" dirty="0">
                <a:solidFill>
                  <a:schemeClr val="tx1">
                    <a:alpha val="80000"/>
                  </a:schemeClr>
                </a:solidFill>
              </a:rPr>
              <a:t>ikke</a:t>
            </a:r>
            <a:r>
              <a:rPr lang="da-DK" sz="2000" dirty="0">
                <a:solidFill>
                  <a:schemeClr val="tx1">
                    <a:alpha val="80000"/>
                  </a:schemeClr>
                </a:solidFill>
              </a:rPr>
              <a:t> er</a:t>
            </a:r>
          </a:p>
        </p:txBody>
      </p:sp>
      <p:sp>
        <p:nvSpPr>
          <p:cNvPr id="5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59" name="Straight Connector 5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45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125358A-366B-4D4C-97EC-CF14BAF2F766}"/>
              </a:ext>
            </a:extLst>
          </p:cNvPr>
          <p:cNvSpPr>
            <a:spLocks noGrp="1"/>
          </p:cNvSpPr>
          <p:nvPr>
            <p:ph type="title"/>
          </p:nvPr>
        </p:nvSpPr>
        <p:spPr>
          <a:xfrm>
            <a:off x="799912" y="4457623"/>
            <a:ext cx="10592174" cy="1000655"/>
          </a:xfrm>
        </p:spPr>
        <p:txBody>
          <a:bodyPr vert="horz" lIns="91440" tIns="45720" rIns="91440" bIns="45720" rtlCol="0" anchor="t">
            <a:normAutofit fontScale="90000"/>
          </a:bodyPr>
          <a:lstStyle/>
          <a:p>
            <a:r>
              <a:rPr lang="da-DK" sz="4000" dirty="0">
                <a:solidFill>
                  <a:schemeClr val="tx2"/>
                </a:solidFill>
              </a:rPr>
              <a:t>Research og i</a:t>
            </a:r>
            <a:r>
              <a:rPr lang="da-DK" sz="4000" noProof="0" dirty="0" err="1">
                <a:solidFill>
                  <a:schemeClr val="tx2"/>
                </a:solidFill>
              </a:rPr>
              <a:t>nspiration</a:t>
            </a:r>
            <a:r>
              <a:rPr lang="da-DK" sz="4000" noProof="0" dirty="0">
                <a:solidFill>
                  <a:schemeClr val="tx2"/>
                </a:solidFill>
              </a:rPr>
              <a:t>: Magiske kunstværker i kunsthistorien</a:t>
            </a:r>
            <a:br>
              <a:rPr lang="da-DK" sz="4000" noProof="0" dirty="0">
                <a:solidFill>
                  <a:schemeClr val="tx2"/>
                </a:solidFill>
              </a:rPr>
            </a:br>
            <a:r>
              <a:rPr lang="da-DK" sz="1200" noProof="0" dirty="0">
                <a:solidFill>
                  <a:schemeClr val="tx2"/>
                </a:solidFill>
              </a:rPr>
              <a:t>.</a:t>
            </a:r>
            <a:br>
              <a:rPr lang="da-DK" sz="4000" noProof="0" dirty="0">
                <a:solidFill>
                  <a:schemeClr val="tx2"/>
                </a:solidFill>
              </a:rPr>
            </a:br>
            <a:r>
              <a:rPr lang="da-DK" sz="2700" noProof="0" dirty="0">
                <a:solidFill>
                  <a:schemeClr val="tx2"/>
                </a:solidFill>
              </a:rPr>
              <a:t>Læs s. 97 i kompendiet og find en række værker, der tematiserer ‘det magiske’ og kan inspirere dig til dine egne visuelle undersøgelser.</a:t>
            </a:r>
            <a:endParaRPr lang="da-DK" sz="4000" noProof="0" dirty="0">
              <a:solidFill>
                <a:schemeClr val="tx2"/>
              </a:solidFill>
            </a:endParaRPr>
          </a:p>
        </p:txBody>
      </p:sp>
      <p:pic>
        <p:nvPicPr>
          <p:cNvPr id="7" name="Picture 6">
            <a:extLst>
              <a:ext uri="{FF2B5EF4-FFF2-40B4-BE49-F238E27FC236}">
                <a16:creationId xmlns:a16="http://schemas.microsoft.com/office/drawing/2014/main" id="{9ADA795C-3137-4C4C-AFC0-ABA95E941866}"/>
              </a:ext>
            </a:extLst>
          </p:cNvPr>
          <p:cNvPicPr>
            <a:picLocks noChangeAspect="1"/>
          </p:cNvPicPr>
          <p:nvPr/>
        </p:nvPicPr>
        <p:blipFill rotWithShape="1">
          <a:blip r:embed="rId2"/>
          <a:srcRect t="8262" b="40112"/>
          <a:stretch/>
        </p:blipFill>
        <p:spPr>
          <a:xfrm>
            <a:off x="-1" y="0"/>
            <a:ext cx="12192001" cy="4201449"/>
          </a:xfrm>
          <a:prstGeom prst="rect">
            <a:avLst/>
          </a:prstGeom>
        </p:spPr>
      </p:pic>
    </p:spTree>
    <p:extLst>
      <p:ext uri="{BB962C8B-B14F-4D97-AF65-F5344CB8AC3E}">
        <p14:creationId xmlns:p14="http://schemas.microsoft.com/office/powerpoint/2010/main" val="96154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p:cNvSpPr>
            <a:spLocks noGrp="1"/>
          </p:cNvSpPr>
          <p:nvPr>
            <p:ph type="body" idx="1"/>
          </p:nvPr>
        </p:nvSpPr>
        <p:spPr/>
        <p:txBody>
          <a:bodyPr>
            <a:normAutofit fontScale="92500" lnSpcReduction="20000"/>
          </a:bodyPr>
          <a:lstStyle/>
          <a:p>
            <a:r>
              <a:rPr lang="da-DK" dirty="0"/>
              <a:t>Astrid Kruse Jensen </a:t>
            </a:r>
            <a:r>
              <a:rPr lang="da-DK" i="1" dirty="0"/>
              <a:t>The house </a:t>
            </a:r>
            <a:r>
              <a:rPr lang="da-DK" i="1" dirty="0" err="1"/>
              <a:t>inside</a:t>
            </a:r>
            <a:r>
              <a:rPr lang="da-DK" i="1" dirty="0"/>
              <a:t> her</a:t>
            </a:r>
            <a:r>
              <a:rPr lang="da-DK" dirty="0"/>
              <a:t>, </a:t>
            </a:r>
            <a:r>
              <a:rPr lang="da-DK" dirty="0" err="1"/>
              <a:t>videostill</a:t>
            </a:r>
            <a:r>
              <a:rPr lang="da-DK" dirty="0"/>
              <a:t>, 2011 og </a:t>
            </a:r>
            <a:r>
              <a:rPr lang="en-US" b="0" i="1" dirty="0"/>
              <a:t>Disappearing Into The Past #54</a:t>
            </a:r>
            <a:r>
              <a:rPr lang="en-US" b="0" dirty="0"/>
              <a:t>, 2011</a:t>
            </a:r>
            <a:endParaRPr lang="da-DK" dirty="0"/>
          </a:p>
          <a:p>
            <a:endParaRPr lang="da-DK" dirty="0"/>
          </a:p>
        </p:txBody>
      </p:sp>
      <p:pic>
        <p:nvPicPr>
          <p:cNvPr id="5" name="Pladsholder til indhold 4"/>
          <p:cNvPicPr>
            <a:picLocks noGrp="1" noChangeAspect="1"/>
          </p:cNvPicPr>
          <p:nvPr>
            <p:ph sz="half" idx="2"/>
          </p:nvPr>
        </p:nvPicPr>
        <p:blipFill>
          <a:blip r:embed="rId3"/>
          <a:stretch>
            <a:fillRect/>
          </a:stretch>
        </p:blipFill>
        <p:spPr>
          <a:xfrm>
            <a:off x="839788" y="2966125"/>
            <a:ext cx="5157787" cy="2762487"/>
          </a:xfrm>
          <a:prstGeom prst="rect">
            <a:avLst/>
          </a:prstGeom>
        </p:spPr>
      </p:pic>
      <p:sp>
        <p:nvSpPr>
          <p:cNvPr id="8" name="Pladsholder til tekst 7"/>
          <p:cNvSpPr>
            <a:spLocks noGrp="1"/>
          </p:cNvSpPr>
          <p:nvPr>
            <p:ph type="body" sz="quarter" idx="3"/>
          </p:nvPr>
        </p:nvSpPr>
        <p:spPr/>
        <p:txBody>
          <a:bodyPr/>
          <a:lstStyle/>
          <a:p>
            <a:endParaRPr lang="da-DK"/>
          </a:p>
        </p:txBody>
      </p:sp>
      <p:sp>
        <p:nvSpPr>
          <p:cNvPr id="9" name="Pladsholder til indhold 8"/>
          <p:cNvSpPr>
            <a:spLocks noGrp="1"/>
          </p:cNvSpPr>
          <p:nvPr>
            <p:ph sz="quarter" idx="4"/>
          </p:nvPr>
        </p:nvSpPr>
        <p:spPr/>
        <p:txBody>
          <a:bodyPr/>
          <a:lstStyle/>
          <a:p>
            <a:endParaRPr lang="da-DK"/>
          </a:p>
        </p:txBody>
      </p:sp>
      <p:pic>
        <p:nvPicPr>
          <p:cNvPr id="6" name="Billede 5"/>
          <p:cNvPicPr>
            <a:picLocks noChangeAspect="1"/>
          </p:cNvPicPr>
          <p:nvPr/>
        </p:nvPicPr>
        <p:blipFill>
          <a:blip r:embed="rId4"/>
          <a:stretch>
            <a:fillRect/>
          </a:stretch>
        </p:blipFill>
        <p:spPr>
          <a:xfrm>
            <a:off x="6239455" y="1281756"/>
            <a:ext cx="5143500" cy="5267325"/>
          </a:xfrm>
          <a:prstGeom prst="rect">
            <a:avLst/>
          </a:prstGeom>
        </p:spPr>
      </p:pic>
    </p:spTree>
    <p:extLst>
      <p:ext uri="{BB962C8B-B14F-4D97-AF65-F5344CB8AC3E}">
        <p14:creationId xmlns:p14="http://schemas.microsoft.com/office/powerpoint/2010/main" val="313544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p:cNvSpPr>
            <a:spLocks noGrp="1"/>
          </p:cNvSpPr>
          <p:nvPr>
            <p:ph type="title"/>
          </p:nvPr>
        </p:nvSpPr>
        <p:spPr/>
        <p:txBody>
          <a:bodyPr/>
          <a:lstStyle/>
          <a:p>
            <a:endParaRPr lang="da-DK"/>
          </a:p>
        </p:txBody>
      </p:sp>
      <p:sp>
        <p:nvSpPr>
          <p:cNvPr id="15" name="Pladsholder til tekst 14"/>
          <p:cNvSpPr>
            <a:spLocks noGrp="1"/>
          </p:cNvSpPr>
          <p:nvPr>
            <p:ph type="body" idx="1"/>
          </p:nvPr>
        </p:nvSpPr>
        <p:spPr>
          <a:xfrm>
            <a:off x="831850" y="5454650"/>
            <a:ext cx="5927873" cy="635000"/>
          </a:xfrm>
        </p:spPr>
        <p:txBody>
          <a:bodyPr/>
          <a:lstStyle/>
          <a:p>
            <a:pPr algn="ctr"/>
            <a:r>
              <a:rPr lang="da-DK" b="1" dirty="0"/>
              <a:t>Adam Jeppesen</a:t>
            </a:r>
            <a:r>
              <a:rPr lang="da-DK" dirty="0"/>
              <a:t> </a:t>
            </a:r>
            <a:r>
              <a:rPr lang="da-DK" i="1" dirty="0" err="1"/>
              <a:t>Xcopy</a:t>
            </a:r>
            <a:r>
              <a:rPr lang="da-DK" i="1" dirty="0"/>
              <a:t> V</a:t>
            </a:r>
            <a:r>
              <a:rPr lang="da-DK" dirty="0"/>
              <a:t> (Udsnit), 2011</a:t>
            </a:r>
          </a:p>
        </p:txBody>
      </p:sp>
      <p:pic>
        <p:nvPicPr>
          <p:cNvPr id="4" name="Pladsholder til indhold 3"/>
          <p:cNvPicPr>
            <a:picLocks noGrp="1" noChangeAspect="1"/>
          </p:cNvPicPr>
          <p:nvPr>
            <p:ph idx="4294967295"/>
          </p:nvPr>
        </p:nvPicPr>
        <p:blipFill>
          <a:blip r:embed="rId3"/>
          <a:stretch>
            <a:fillRect/>
          </a:stretch>
        </p:blipFill>
        <p:spPr>
          <a:xfrm>
            <a:off x="245647" y="1466697"/>
            <a:ext cx="7483475" cy="3744912"/>
          </a:xfrm>
          <a:prstGeom prst="rect">
            <a:avLst/>
          </a:prstGeom>
        </p:spPr>
      </p:pic>
      <p:pic>
        <p:nvPicPr>
          <p:cNvPr id="2" name="Billede 1"/>
          <p:cNvPicPr>
            <a:picLocks noChangeAspect="1"/>
          </p:cNvPicPr>
          <p:nvPr/>
        </p:nvPicPr>
        <p:blipFill>
          <a:blip r:embed="rId4"/>
          <a:stretch>
            <a:fillRect/>
          </a:stretch>
        </p:blipFill>
        <p:spPr>
          <a:xfrm>
            <a:off x="7847723" y="1466697"/>
            <a:ext cx="4344278" cy="3744912"/>
          </a:xfrm>
          <a:prstGeom prst="rect">
            <a:avLst/>
          </a:prstGeom>
        </p:spPr>
      </p:pic>
      <p:sp>
        <p:nvSpPr>
          <p:cNvPr id="3" name="Tekstfelt 2"/>
          <p:cNvSpPr txBox="1"/>
          <p:nvPr/>
        </p:nvSpPr>
        <p:spPr>
          <a:xfrm>
            <a:off x="7930496" y="5454650"/>
            <a:ext cx="4127619" cy="1477328"/>
          </a:xfrm>
          <a:prstGeom prst="rect">
            <a:avLst/>
          </a:prstGeom>
          <a:noFill/>
        </p:spPr>
        <p:txBody>
          <a:bodyPr wrap="square" rtlCol="0">
            <a:spAutoFit/>
          </a:bodyPr>
          <a:lstStyle/>
          <a:p>
            <a:r>
              <a:rPr lang="da-DK" dirty="0"/>
              <a:t>’</a:t>
            </a:r>
            <a:r>
              <a:rPr lang="da-DK" dirty="0" err="1"/>
              <a:t>After</a:t>
            </a:r>
            <a:r>
              <a:rPr lang="da-DK" dirty="0"/>
              <a:t> the storm’, 1917, Walter </a:t>
            </a:r>
            <a:r>
              <a:rPr lang="da-DK" dirty="0" err="1"/>
              <a:t>Kleinfeldt</a:t>
            </a:r>
            <a:r>
              <a:rPr lang="da-DK" dirty="0"/>
              <a:t> </a:t>
            </a:r>
            <a:r>
              <a:rPr lang="da-DK" dirty="0" err="1"/>
              <a:t>captions</a:t>
            </a:r>
            <a:r>
              <a:rPr lang="da-DK" dirty="0"/>
              <a:t> </a:t>
            </a:r>
            <a:r>
              <a:rPr lang="da-DK" dirty="0" err="1"/>
              <a:t>one</a:t>
            </a:r>
            <a:r>
              <a:rPr lang="da-DK" dirty="0"/>
              <a:t> of his images </a:t>
            </a:r>
            <a:r>
              <a:rPr lang="da-DK" dirty="0" err="1"/>
              <a:t>showing</a:t>
            </a:r>
            <a:r>
              <a:rPr lang="da-DK" dirty="0"/>
              <a:t> </a:t>
            </a:r>
            <a:r>
              <a:rPr lang="da-DK" dirty="0" err="1"/>
              <a:t>bodies</a:t>
            </a:r>
            <a:r>
              <a:rPr lang="da-DK" dirty="0"/>
              <a:t> </a:t>
            </a:r>
            <a:r>
              <a:rPr lang="da-DK" dirty="0" err="1"/>
              <a:t>strewn</a:t>
            </a:r>
            <a:r>
              <a:rPr lang="da-DK" dirty="0"/>
              <a:t> </a:t>
            </a:r>
            <a:r>
              <a:rPr lang="da-DK" dirty="0" err="1"/>
              <a:t>across</a:t>
            </a:r>
            <a:r>
              <a:rPr lang="da-DK" dirty="0"/>
              <a:t> the </a:t>
            </a:r>
            <a:r>
              <a:rPr lang="da-DK" dirty="0" err="1"/>
              <a:t>battlefield</a:t>
            </a:r>
            <a:br>
              <a:rPr lang="da-DK" dirty="0"/>
            </a:br>
            <a:br>
              <a:rPr lang="da-DK" dirty="0"/>
            </a:br>
            <a:endParaRPr lang="da-DK" dirty="0"/>
          </a:p>
        </p:txBody>
      </p:sp>
    </p:spTree>
    <p:extLst>
      <p:ext uri="{BB962C8B-B14F-4D97-AF65-F5344CB8AC3E}">
        <p14:creationId xmlns:p14="http://schemas.microsoft.com/office/powerpoint/2010/main" val="46056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p:cNvSpPr>
            <a:spLocks noGrp="1"/>
          </p:cNvSpPr>
          <p:nvPr>
            <p:ph type="body" idx="1"/>
          </p:nvPr>
        </p:nvSpPr>
        <p:spPr>
          <a:xfrm>
            <a:off x="7848600" y="4872922"/>
            <a:ext cx="3977640" cy="1208141"/>
          </a:xfrm>
        </p:spPr>
        <p:txBody>
          <a:bodyPr vert="horz" lIns="91440" tIns="45720" rIns="91440" bIns="45720" rtlCol="0">
            <a:normAutofit/>
          </a:bodyPr>
          <a:lstStyle/>
          <a:p>
            <a:r>
              <a:rPr lang="en-US" sz="1900" b="1">
                <a:solidFill>
                  <a:schemeClr val="tx1"/>
                </a:solidFill>
              </a:rPr>
              <a:t>Rikke</a:t>
            </a:r>
            <a:r>
              <a:rPr lang="en-US" sz="1900">
                <a:solidFill>
                  <a:schemeClr val="tx1"/>
                </a:solidFill>
              </a:rPr>
              <a:t> </a:t>
            </a:r>
            <a:r>
              <a:rPr lang="en-US" sz="1900" b="1">
                <a:solidFill>
                  <a:schemeClr val="tx1"/>
                </a:solidFill>
              </a:rPr>
              <a:t>Benborg</a:t>
            </a:r>
            <a:r>
              <a:rPr lang="en-US" sz="1900">
                <a:solidFill>
                  <a:schemeClr val="tx1"/>
                </a:solidFill>
              </a:rPr>
              <a:t> </a:t>
            </a:r>
            <a:r>
              <a:rPr lang="en-US" sz="1900" i="1">
                <a:solidFill>
                  <a:schemeClr val="tx1"/>
                </a:solidFill>
              </a:rPr>
              <a:t>When you see a witch in the forest who is imagining who?</a:t>
            </a:r>
            <a:r>
              <a:rPr lang="en-US" sz="1900">
                <a:solidFill>
                  <a:schemeClr val="tx1"/>
                </a:solidFill>
              </a:rPr>
              <a:t> </a:t>
            </a:r>
          </a:p>
          <a:p>
            <a:r>
              <a:rPr lang="en-US" sz="1900">
                <a:solidFill>
                  <a:schemeClr val="tx1"/>
                </a:solidFill>
              </a:rPr>
              <a:t>videostill, 2001</a:t>
            </a:r>
          </a:p>
          <a:p>
            <a:endParaRPr lang="en-US" sz="1900">
              <a:solidFill>
                <a:schemeClr val="tx1"/>
              </a:solidFill>
            </a:endParaRPr>
          </a:p>
        </p:txBody>
      </p:sp>
      <p:pic>
        <p:nvPicPr>
          <p:cNvPr id="5" name="Pladsholder til indhold 4"/>
          <p:cNvPicPr>
            <a:picLocks noGrp="1" noChangeAspect="1"/>
          </p:cNvPicPr>
          <p:nvPr>
            <p:ph idx="4294967295"/>
          </p:nvPr>
        </p:nvPicPr>
        <p:blipFill rotWithShape="1">
          <a:blip r:embed="rId3"/>
          <a:srcRect l="2239" r="16362"/>
          <a:stretch/>
        </p:blipFill>
        <p:spPr>
          <a:xfrm>
            <a:off x="20" y="10"/>
            <a:ext cx="7443196" cy="6857990"/>
          </a:xfrm>
          <a:prstGeom prst="rect">
            <a:avLst/>
          </a:prstGeom>
        </p:spPr>
      </p:pic>
    </p:spTree>
    <p:extLst>
      <p:ext uri="{BB962C8B-B14F-4D97-AF65-F5344CB8AC3E}">
        <p14:creationId xmlns:p14="http://schemas.microsoft.com/office/powerpoint/2010/main" val="1116379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a:stretch>
            <a:fillRect/>
          </a:stretch>
        </p:blipFill>
        <p:spPr>
          <a:xfrm>
            <a:off x="2674540" y="856327"/>
            <a:ext cx="6830219" cy="4559558"/>
          </a:xfrm>
          <a:prstGeom prst="rect">
            <a:avLst/>
          </a:prstGeom>
        </p:spPr>
      </p:pic>
      <p:sp>
        <p:nvSpPr>
          <p:cNvPr id="3" name="Pladsholder til tekst 2"/>
          <p:cNvSpPr>
            <a:spLocks noGrp="1"/>
          </p:cNvSpPr>
          <p:nvPr>
            <p:ph type="body" idx="1"/>
          </p:nvPr>
        </p:nvSpPr>
        <p:spPr>
          <a:xfrm>
            <a:off x="831850" y="5622587"/>
            <a:ext cx="10515600" cy="467063"/>
          </a:xfrm>
        </p:spPr>
        <p:txBody>
          <a:bodyPr/>
          <a:lstStyle/>
          <a:p>
            <a:pPr algn="ctr"/>
            <a:r>
              <a:rPr lang="da-DK" b="1" dirty="0"/>
              <a:t>Ryan </a:t>
            </a:r>
            <a:r>
              <a:rPr lang="da-DK" b="1" dirty="0" err="1"/>
              <a:t>Mcginley</a:t>
            </a:r>
            <a:r>
              <a:rPr lang="da-DK" b="1" dirty="0"/>
              <a:t> </a:t>
            </a:r>
            <a:r>
              <a:rPr lang="da-DK" i="1" dirty="0"/>
              <a:t>Alex (</a:t>
            </a:r>
            <a:r>
              <a:rPr lang="da-DK" i="1" dirty="0" err="1"/>
              <a:t>Hurricane</a:t>
            </a:r>
            <a:r>
              <a:rPr lang="da-DK" i="1" dirty="0"/>
              <a:t>), </a:t>
            </a:r>
            <a:r>
              <a:rPr lang="da-DK" dirty="0"/>
              <a:t>2010</a:t>
            </a:r>
          </a:p>
        </p:txBody>
      </p:sp>
    </p:spTree>
    <p:extLst>
      <p:ext uri="{BB962C8B-B14F-4D97-AF65-F5344CB8AC3E}">
        <p14:creationId xmlns:p14="http://schemas.microsoft.com/office/powerpoint/2010/main" val="367913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stretch>
            <a:fillRect/>
          </a:stretch>
        </p:blipFill>
        <p:spPr>
          <a:xfrm>
            <a:off x="1589087" y="220338"/>
            <a:ext cx="9001125" cy="5400675"/>
          </a:xfrm>
          <a:prstGeom prst="rect">
            <a:avLst/>
          </a:prstGeom>
        </p:spPr>
      </p:pic>
      <p:sp>
        <p:nvSpPr>
          <p:cNvPr id="5" name="Tekstfelt 4"/>
          <p:cNvSpPr txBox="1"/>
          <p:nvPr/>
        </p:nvSpPr>
        <p:spPr>
          <a:xfrm>
            <a:off x="3624549" y="5938092"/>
            <a:ext cx="4274545" cy="369332"/>
          </a:xfrm>
          <a:prstGeom prst="rect">
            <a:avLst/>
          </a:prstGeom>
          <a:noFill/>
        </p:spPr>
        <p:txBody>
          <a:bodyPr wrap="square" rtlCol="0">
            <a:spAutoFit/>
          </a:bodyPr>
          <a:lstStyle/>
          <a:p>
            <a:r>
              <a:rPr lang="da-DK" dirty="0"/>
              <a:t>Ines </a:t>
            </a:r>
            <a:r>
              <a:rPr lang="da-DK" dirty="0" err="1"/>
              <a:t>D’orey</a:t>
            </a:r>
            <a:r>
              <a:rPr lang="da-DK" dirty="0"/>
              <a:t>, Limbo #01 | 180x105cm, 2015</a:t>
            </a:r>
          </a:p>
        </p:txBody>
      </p:sp>
    </p:spTree>
    <p:extLst>
      <p:ext uri="{BB962C8B-B14F-4D97-AF65-F5344CB8AC3E}">
        <p14:creationId xmlns:p14="http://schemas.microsoft.com/office/powerpoint/2010/main" val="3331227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6003667" y="3244334"/>
            <a:ext cx="1390423" cy="369332"/>
          </a:xfrm>
          <a:prstGeom prst="rect">
            <a:avLst/>
          </a:prstGeom>
        </p:spPr>
        <p:txBody>
          <a:bodyPr wrap="square">
            <a:spAutoFit/>
          </a:bodyPr>
          <a:lstStyle/>
          <a:p>
            <a:r>
              <a:rPr lang="da-DK" dirty="0"/>
              <a:t> </a:t>
            </a:r>
          </a:p>
        </p:txBody>
      </p:sp>
      <p:sp>
        <p:nvSpPr>
          <p:cNvPr id="4" name="Rektangel 3"/>
          <p:cNvSpPr/>
          <p:nvPr/>
        </p:nvSpPr>
        <p:spPr>
          <a:xfrm>
            <a:off x="6003667" y="3244334"/>
            <a:ext cx="237566" cy="369332"/>
          </a:xfrm>
          <a:prstGeom prst="rect">
            <a:avLst/>
          </a:prstGeom>
        </p:spPr>
        <p:txBody>
          <a:bodyPr wrap="none">
            <a:spAutoFit/>
          </a:bodyPr>
          <a:lstStyle/>
          <a:p>
            <a:r>
              <a:rPr lang="da-DK" dirty="0"/>
              <a:t> </a:t>
            </a:r>
          </a:p>
        </p:txBody>
      </p:sp>
      <p:pic>
        <p:nvPicPr>
          <p:cNvPr id="8" name="Billede 7"/>
          <p:cNvPicPr>
            <a:picLocks noChangeAspect="1"/>
          </p:cNvPicPr>
          <p:nvPr/>
        </p:nvPicPr>
        <p:blipFill>
          <a:blip r:embed="rId3"/>
          <a:stretch>
            <a:fillRect/>
          </a:stretch>
        </p:blipFill>
        <p:spPr>
          <a:xfrm>
            <a:off x="1524000" y="-36878"/>
            <a:ext cx="9125174" cy="6858000"/>
          </a:xfrm>
          <a:prstGeom prst="rect">
            <a:avLst/>
          </a:prstGeom>
        </p:spPr>
      </p:pic>
      <p:sp>
        <p:nvSpPr>
          <p:cNvPr id="9" name="Rektangel 8"/>
          <p:cNvSpPr/>
          <p:nvPr/>
        </p:nvSpPr>
        <p:spPr>
          <a:xfrm>
            <a:off x="3910115" y="5752219"/>
            <a:ext cx="3854645" cy="369332"/>
          </a:xfrm>
          <a:prstGeom prst="rect">
            <a:avLst/>
          </a:prstGeom>
        </p:spPr>
        <p:txBody>
          <a:bodyPr wrap="none">
            <a:spAutoFit/>
          </a:bodyPr>
          <a:lstStyle/>
          <a:p>
            <a:r>
              <a:rPr lang="da-DK" b="1" dirty="0">
                <a:solidFill>
                  <a:srgbClr val="FFFFFF"/>
                </a:solidFill>
              </a:rPr>
              <a:t>John </a:t>
            </a:r>
            <a:r>
              <a:rPr lang="da-DK" b="1" dirty="0" err="1">
                <a:solidFill>
                  <a:srgbClr val="FFFFFF"/>
                </a:solidFill>
              </a:rPr>
              <a:t>Everett</a:t>
            </a:r>
            <a:r>
              <a:rPr lang="da-DK" b="1" dirty="0">
                <a:solidFill>
                  <a:srgbClr val="FFFFFF"/>
                </a:solidFill>
              </a:rPr>
              <a:t> </a:t>
            </a:r>
            <a:r>
              <a:rPr lang="da-DK" b="1" dirty="0" err="1">
                <a:solidFill>
                  <a:srgbClr val="FFFFFF"/>
                </a:solidFill>
              </a:rPr>
              <a:t>Millais</a:t>
            </a:r>
            <a:r>
              <a:rPr lang="da-DK" b="1" dirty="0">
                <a:solidFill>
                  <a:srgbClr val="FFFFFF"/>
                </a:solidFill>
              </a:rPr>
              <a:t> </a:t>
            </a:r>
            <a:r>
              <a:rPr lang="da-DK" i="1" dirty="0">
                <a:solidFill>
                  <a:srgbClr val="FFFFFF"/>
                </a:solidFill>
              </a:rPr>
              <a:t>Ofelia</a:t>
            </a:r>
            <a:r>
              <a:rPr lang="da-DK" dirty="0">
                <a:solidFill>
                  <a:srgbClr val="FFFFFF"/>
                </a:solidFill>
              </a:rPr>
              <a:t> (1851-1852)</a:t>
            </a:r>
          </a:p>
        </p:txBody>
      </p:sp>
    </p:spTree>
    <p:extLst>
      <p:ext uri="{BB962C8B-B14F-4D97-AF65-F5344CB8AC3E}">
        <p14:creationId xmlns:p14="http://schemas.microsoft.com/office/powerpoint/2010/main" val="2068706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stretch>
            <a:fillRect/>
          </a:stretch>
        </p:blipFill>
        <p:spPr>
          <a:xfrm>
            <a:off x="1333500" y="461962"/>
            <a:ext cx="9525000" cy="5934075"/>
          </a:xfrm>
          <a:prstGeom prst="rect">
            <a:avLst/>
          </a:prstGeom>
        </p:spPr>
      </p:pic>
      <p:sp>
        <p:nvSpPr>
          <p:cNvPr id="3" name="Tekstfelt 2"/>
          <p:cNvSpPr txBox="1"/>
          <p:nvPr/>
        </p:nvSpPr>
        <p:spPr>
          <a:xfrm>
            <a:off x="3933021" y="6417804"/>
            <a:ext cx="5464366" cy="369332"/>
          </a:xfrm>
          <a:prstGeom prst="rect">
            <a:avLst/>
          </a:prstGeom>
          <a:noFill/>
        </p:spPr>
        <p:txBody>
          <a:bodyPr wrap="square" rtlCol="0">
            <a:spAutoFit/>
          </a:bodyPr>
          <a:lstStyle/>
          <a:p>
            <a:r>
              <a:rPr lang="da-DK" dirty="0"/>
              <a:t>Shirin </a:t>
            </a:r>
            <a:r>
              <a:rPr lang="da-DK" dirty="0" err="1"/>
              <a:t>Neshat</a:t>
            </a:r>
            <a:r>
              <a:rPr lang="da-DK" dirty="0"/>
              <a:t>, </a:t>
            </a:r>
            <a:r>
              <a:rPr lang="da-DK" dirty="0" err="1"/>
              <a:t>Untitled</a:t>
            </a:r>
            <a:r>
              <a:rPr lang="da-DK" dirty="0"/>
              <a:t> (</a:t>
            </a:r>
            <a:r>
              <a:rPr lang="da-DK" dirty="0" err="1"/>
              <a:t>Zarin</a:t>
            </a:r>
            <a:r>
              <a:rPr lang="da-DK" dirty="0"/>
              <a:t> Series), 2005</a:t>
            </a:r>
          </a:p>
        </p:txBody>
      </p:sp>
    </p:spTree>
    <p:extLst>
      <p:ext uri="{BB962C8B-B14F-4D97-AF65-F5344CB8AC3E}">
        <p14:creationId xmlns:p14="http://schemas.microsoft.com/office/powerpoint/2010/main" val="1291222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5731362" y="1"/>
            <a:ext cx="4572000" cy="646331"/>
          </a:xfrm>
          <a:prstGeom prst="rect">
            <a:avLst/>
          </a:prstGeom>
        </p:spPr>
        <p:txBody>
          <a:bodyPr>
            <a:spAutoFit/>
          </a:bodyPr>
          <a:lstStyle/>
          <a:p>
            <a:r>
              <a:rPr lang="da-DK" dirty="0" err="1"/>
              <a:t>Spirit</a:t>
            </a:r>
            <a:r>
              <a:rPr lang="da-DK" dirty="0"/>
              <a:t> </a:t>
            </a:r>
            <a:r>
              <a:rPr lang="da-DK" dirty="0" err="1"/>
              <a:t>photograph</a:t>
            </a:r>
            <a:r>
              <a:rPr lang="da-DK" dirty="0"/>
              <a:t>, William </a:t>
            </a:r>
            <a:r>
              <a:rPr lang="da-DK" dirty="0" err="1"/>
              <a:t>Mumler’s</a:t>
            </a:r>
            <a:r>
              <a:rPr lang="da-DK" dirty="0"/>
              <a:t> </a:t>
            </a:r>
            <a:r>
              <a:rPr lang="da-DK" dirty="0" err="1"/>
              <a:t>studio</a:t>
            </a:r>
            <a:r>
              <a:rPr lang="da-DK" dirty="0"/>
              <a:t>, Boston 1860-&gt;</a:t>
            </a:r>
          </a:p>
        </p:txBody>
      </p:sp>
      <p:pic>
        <p:nvPicPr>
          <p:cNvPr id="5" name="Billede 4"/>
          <p:cNvPicPr>
            <a:picLocks noChangeAspect="1"/>
          </p:cNvPicPr>
          <p:nvPr/>
        </p:nvPicPr>
        <p:blipFill>
          <a:blip r:embed="rId3"/>
          <a:stretch>
            <a:fillRect/>
          </a:stretch>
        </p:blipFill>
        <p:spPr>
          <a:xfrm>
            <a:off x="8000013" y="390801"/>
            <a:ext cx="2076289" cy="3376079"/>
          </a:xfrm>
          <a:prstGeom prst="rect">
            <a:avLst/>
          </a:prstGeom>
        </p:spPr>
      </p:pic>
      <p:pic>
        <p:nvPicPr>
          <p:cNvPr id="7" name="Billede 6"/>
          <p:cNvPicPr>
            <a:picLocks noChangeAspect="1"/>
          </p:cNvPicPr>
          <p:nvPr/>
        </p:nvPicPr>
        <p:blipFill>
          <a:blip r:embed="rId4"/>
          <a:stretch>
            <a:fillRect/>
          </a:stretch>
        </p:blipFill>
        <p:spPr>
          <a:xfrm>
            <a:off x="8501938" y="3365224"/>
            <a:ext cx="2166062" cy="3492776"/>
          </a:xfrm>
          <a:prstGeom prst="rect">
            <a:avLst/>
          </a:prstGeom>
        </p:spPr>
      </p:pic>
      <p:pic>
        <p:nvPicPr>
          <p:cNvPr id="8" name="Billede 7"/>
          <p:cNvPicPr>
            <a:picLocks noChangeAspect="1"/>
          </p:cNvPicPr>
          <p:nvPr/>
        </p:nvPicPr>
        <p:blipFill>
          <a:blip r:embed="rId5"/>
          <a:stretch>
            <a:fillRect/>
          </a:stretch>
        </p:blipFill>
        <p:spPr>
          <a:xfrm>
            <a:off x="5731362" y="3191535"/>
            <a:ext cx="2268650" cy="3508222"/>
          </a:xfrm>
          <a:prstGeom prst="rect">
            <a:avLst/>
          </a:prstGeom>
        </p:spPr>
      </p:pic>
      <p:pic>
        <p:nvPicPr>
          <p:cNvPr id="2" name="Billede 1"/>
          <p:cNvPicPr>
            <a:picLocks noChangeAspect="1"/>
          </p:cNvPicPr>
          <p:nvPr/>
        </p:nvPicPr>
        <p:blipFill>
          <a:blip r:embed="rId6"/>
          <a:stretch>
            <a:fillRect/>
          </a:stretch>
        </p:blipFill>
        <p:spPr>
          <a:xfrm>
            <a:off x="1524000" y="0"/>
            <a:ext cx="4207362" cy="6858000"/>
          </a:xfrm>
          <a:prstGeom prst="rect">
            <a:avLst/>
          </a:prstGeom>
        </p:spPr>
      </p:pic>
    </p:spTree>
    <p:extLst>
      <p:ext uri="{BB962C8B-B14F-4D97-AF65-F5344CB8AC3E}">
        <p14:creationId xmlns:p14="http://schemas.microsoft.com/office/powerpoint/2010/main" val="1151037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stretch>
            <a:fillRect/>
          </a:stretch>
        </p:blipFill>
        <p:spPr>
          <a:xfrm>
            <a:off x="3967046" y="0"/>
            <a:ext cx="5103628" cy="6858000"/>
          </a:xfrm>
          <a:prstGeom prst="rect">
            <a:avLst/>
          </a:prstGeom>
        </p:spPr>
      </p:pic>
      <p:sp>
        <p:nvSpPr>
          <p:cNvPr id="3" name="Rektangel 2"/>
          <p:cNvSpPr/>
          <p:nvPr/>
        </p:nvSpPr>
        <p:spPr>
          <a:xfrm>
            <a:off x="1524001" y="1"/>
            <a:ext cx="2164559" cy="2031325"/>
          </a:xfrm>
          <a:prstGeom prst="rect">
            <a:avLst/>
          </a:prstGeom>
        </p:spPr>
        <p:txBody>
          <a:bodyPr wrap="square">
            <a:spAutoFit/>
          </a:bodyPr>
          <a:lstStyle/>
          <a:p>
            <a:r>
              <a:rPr lang="da-DK" dirty="0"/>
              <a:t>Still </a:t>
            </a:r>
            <a:r>
              <a:rPr lang="da-DK" dirty="0" err="1"/>
              <a:t>featuring</a:t>
            </a:r>
            <a:r>
              <a:rPr lang="da-DK" dirty="0"/>
              <a:t> </a:t>
            </a:r>
            <a:r>
              <a:rPr lang="da-DK" dirty="0" err="1"/>
              <a:t>Jehanne</a:t>
            </a:r>
            <a:r>
              <a:rPr lang="da-DK" dirty="0"/>
              <a:t> </a:t>
            </a:r>
            <a:r>
              <a:rPr lang="da-DK" dirty="0" err="1"/>
              <a:t>d'Alcy</a:t>
            </a:r>
            <a:r>
              <a:rPr lang="da-DK" dirty="0"/>
              <a:t>, </a:t>
            </a:r>
            <a:r>
              <a:rPr lang="da-DK" dirty="0" err="1"/>
              <a:t>actress</a:t>
            </a:r>
            <a:r>
              <a:rPr lang="da-DK" dirty="0"/>
              <a:t> and </a:t>
            </a:r>
            <a:r>
              <a:rPr lang="da-DK" dirty="0" err="1"/>
              <a:t>wife</a:t>
            </a:r>
            <a:r>
              <a:rPr lang="da-DK" dirty="0"/>
              <a:t> of Georges </a:t>
            </a:r>
            <a:r>
              <a:rPr lang="da-DK" dirty="0" err="1"/>
              <a:t>Méliès</a:t>
            </a:r>
            <a:r>
              <a:rPr lang="da-DK" dirty="0"/>
              <a:t> in his film </a:t>
            </a:r>
            <a:r>
              <a:rPr lang="da-DK" i="1" dirty="0"/>
              <a:t>La source </a:t>
            </a:r>
            <a:r>
              <a:rPr lang="da-DK" i="1" dirty="0" err="1"/>
              <a:t>enchantée</a:t>
            </a:r>
            <a:r>
              <a:rPr lang="da-DK" dirty="0"/>
              <a:t>, </a:t>
            </a:r>
            <a:r>
              <a:rPr lang="da-DK" dirty="0" err="1"/>
              <a:t>circa</a:t>
            </a:r>
            <a:r>
              <a:rPr lang="da-DK" dirty="0"/>
              <a:t> 1890.</a:t>
            </a:r>
          </a:p>
        </p:txBody>
      </p:sp>
    </p:spTree>
    <p:extLst>
      <p:ext uri="{BB962C8B-B14F-4D97-AF65-F5344CB8AC3E}">
        <p14:creationId xmlns:p14="http://schemas.microsoft.com/office/powerpoint/2010/main" val="3811920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stretch>
            <a:fillRect/>
          </a:stretch>
        </p:blipFill>
        <p:spPr>
          <a:xfrm>
            <a:off x="5511346" y="0"/>
            <a:ext cx="5156655" cy="6858000"/>
          </a:xfrm>
          <a:prstGeom prst="rect">
            <a:avLst/>
          </a:prstGeom>
        </p:spPr>
      </p:pic>
      <p:sp>
        <p:nvSpPr>
          <p:cNvPr id="3" name="Rektangel 2"/>
          <p:cNvSpPr/>
          <p:nvPr/>
        </p:nvSpPr>
        <p:spPr>
          <a:xfrm>
            <a:off x="1524000" y="6520774"/>
            <a:ext cx="3843044" cy="369332"/>
          </a:xfrm>
          <a:prstGeom prst="rect">
            <a:avLst/>
          </a:prstGeom>
        </p:spPr>
        <p:txBody>
          <a:bodyPr wrap="none">
            <a:spAutoFit/>
          </a:bodyPr>
          <a:lstStyle/>
          <a:p>
            <a:r>
              <a:rPr lang="da-DK" b="1" dirty="0">
                <a:latin typeface="Arial"/>
                <a:cs typeface="Arial"/>
              </a:rPr>
              <a:t>MAN RAY </a:t>
            </a:r>
            <a:r>
              <a:rPr lang="da-DK" i="1" dirty="0">
                <a:latin typeface="Arial"/>
                <a:cs typeface="Arial"/>
              </a:rPr>
              <a:t>Le </a:t>
            </a:r>
            <a:r>
              <a:rPr lang="da-DK" i="1" dirty="0" err="1">
                <a:latin typeface="Arial"/>
                <a:cs typeface="Arial"/>
              </a:rPr>
              <a:t>Violon</a:t>
            </a:r>
            <a:r>
              <a:rPr lang="da-DK" i="1" dirty="0">
                <a:latin typeface="Arial"/>
                <a:cs typeface="Arial"/>
              </a:rPr>
              <a:t> </a:t>
            </a:r>
            <a:r>
              <a:rPr lang="da-DK" i="1" dirty="0" err="1">
                <a:latin typeface="Arial"/>
                <a:cs typeface="Arial"/>
              </a:rPr>
              <a:t>d'Ingres</a:t>
            </a:r>
            <a:r>
              <a:rPr lang="da-DK" i="1" dirty="0">
                <a:latin typeface="Arial"/>
                <a:cs typeface="Arial"/>
              </a:rPr>
              <a:t> </a:t>
            </a:r>
            <a:r>
              <a:rPr lang="da-DK" dirty="0">
                <a:latin typeface="Arial"/>
                <a:cs typeface="Arial"/>
              </a:rPr>
              <a:t>, 1924</a:t>
            </a:r>
          </a:p>
        </p:txBody>
      </p:sp>
    </p:spTree>
    <p:extLst>
      <p:ext uri="{BB962C8B-B14F-4D97-AF65-F5344CB8AC3E}">
        <p14:creationId xmlns:p14="http://schemas.microsoft.com/office/powerpoint/2010/main" val="161605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221085" y="6528965"/>
            <a:ext cx="6162865" cy="369332"/>
          </a:xfrm>
          <a:prstGeom prst="rect">
            <a:avLst/>
          </a:prstGeom>
        </p:spPr>
        <p:txBody>
          <a:bodyPr wrap="none">
            <a:spAutoFit/>
          </a:bodyPr>
          <a:lstStyle/>
          <a:p>
            <a:r>
              <a:rPr lang="da-DK" b="1" dirty="0">
                <a:latin typeface="Arial"/>
                <a:cs typeface="Arial"/>
              </a:rPr>
              <a:t>Clarence John </a:t>
            </a:r>
            <a:r>
              <a:rPr lang="da-DK" b="1" dirty="0" err="1">
                <a:latin typeface="Arial"/>
                <a:cs typeface="Arial"/>
              </a:rPr>
              <a:t>Laughlin</a:t>
            </a:r>
            <a:r>
              <a:rPr lang="da-DK" b="1" dirty="0">
                <a:latin typeface="Arial"/>
                <a:cs typeface="Arial"/>
              </a:rPr>
              <a:t> </a:t>
            </a:r>
            <a:r>
              <a:rPr lang="da-DK" i="1" dirty="0" err="1">
                <a:latin typeface="Arial"/>
                <a:cs typeface="Arial"/>
              </a:rPr>
              <a:t>Farewell</a:t>
            </a:r>
            <a:r>
              <a:rPr lang="da-DK" i="1" dirty="0">
                <a:latin typeface="Arial"/>
                <a:cs typeface="Arial"/>
              </a:rPr>
              <a:t> to the </a:t>
            </a:r>
            <a:r>
              <a:rPr lang="da-DK" i="1" dirty="0" err="1">
                <a:latin typeface="Arial"/>
                <a:cs typeface="Arial"/>
              </a:rPr>
              <a:t>Past</a:t>
            </a:r>
            <a:r>
              <a:rPr lang="da-DK" i="1" dirty="0">
                <a:latin typeface="Arial"/>
                <a:cs typeface="Arial"/>
              </a:rPr>
              <a:t> No. 4</a:t>
            </a:r>
            <a:r>
              <a:rPr lang="da-DK" dirty="0">
                <a:latin typeface="Arial"/>
                <a:cs typeface="Arial"/>
              </a:rPr>
              <a:t>, 1946</a:t>
            </a:r>
          </a:p>
        </p:txBody>
      </p:sp>
      <p:pic>
        <p:nvPicPr>
          <p:cNvPr id="3" name="Billede 2"/>
          <p:cNvPicPr>
            <a:picLocks noChangeAspect="1"/>
          </p:cNvPicPr>
          <p:nvPr/>
        </p:nvPicPr>
        <p:blipFill>
          <a:blip r:embed="rId3"/>
          <a:stretch>
            <a:fillRect/>
          </a:stretch>
        </p:blipFill>
        <p:spPr>
          <a:xfrm>
            <a:off x="3767363" y="0"/>
            <a:ext cx="4682731" cy="6503793"/>
          </a:xfrm>
          <a:prstGeom prst="rect">
            <a:avLst/>
          </a:prstGeom>
        </p:spPr>
      </p:pic>
    </p:spTree>
    <p:extLst>
      <p:ext uri="{BB962C8B-B14F-4D97-AF65-F5344CB8AC3E}">
        <p14:creationId xmlns:p14="http://schemas.microsoft.com/office/powerpoint/2010/main" val="389165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a:extLst>
              <a:ext uri="{FF2B5EF4-FFF2-40B4-BE49-F238E27FC236}">
                <a16:creationId xmlns:a16="http://schemas.microsoft.com/office/drawing/2014/main" id="{52A104A2-3DCF-3A42-845A-77EED44F0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446" y="750094"/>
            <a:ext cx="7733109" cy="542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Rektangel 1">
            <a:extLst>
              <a:ext uri="{FF2B5EF4-FFF2-40B4-BE49-F238E27FC236}">
                <a16:creationId xmlns:a16="http://schemas.microsoft.com/office/drawing/2014/main" id="{DC05D841-BBD0-E747-B519-E114CF8B14D1}"/>
              </a:ext>
            </a:extLst>
          </p:cNvPr>
          <p:cNvSpPr/>
          <p:nvPr/>
        </p:nvSpPr>
        <p:spPr>
          <a:xfrm>
            <a:off x="541162" y="6170414"/>
            <a:ext cx="3967368" cy="369332"/>
          </a:xfrm>
          <a:prstGeom prst="rect">
            <a:avLst/>
          </a:prstGeom>
        </p:spPr>
        <p:txBody>
          <a:bodyPr wrap="none">
            <a:spAutoFit/>
          </a:bodyPr>
          <a:lstStyle/>
          <a:p>
            <a:r>
              <a:rPr lang="en-US" altLang="da-DK" dirty="0">
                <a:cs typeface="Gill Sans" panose="020B0502020104020203" pitchFamily="34" charset="-79"/>
              </a:rPr>
              <a:t>Duane Michaels: </a:t>
            </a:r>
            <a:r>
              <a:rPr lang="en-US" altLang="da-DK" i="1" dirty="0">
                <a:cs typeface="Gill Sans" panose="020B0502020104020203" pitchFamily="34" charset="-79"/>
              </a:rPr>
              <a:t>Things are Queer</a:t>
            </a:r>
            <a:r>
              <a:rPr lang="en-US" altLang="da-DK" dirty="0">
                <a:cs typeface="Gill Sans" panose="020B0502020104020203" pitchFamily="34" charset="-79"/>
              </a:rPr>
              <a:t>, 1973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a:stretch>
            <a:fillRect/>
          </a:stretch>
        </p:blipFill>
        <p:spPr>
          <a:xfrm>
            <a:off x="6860762" y="282133"/>
            <a:ext cx="3330338" cy="5288576"/>
          </a:xfrm>
          <a:prstGeom prst="rect">
            <a:avLst/>
          </a:prstGeom>
        </p:spPr>
      </p:pic>
      <p:sp>
        <p:nvSpPr>
          <p:cNvPr id="4" name="Rektangel 3"/>
          <p:cNvSpPr/>
          <p:nvPr/>
        </p:nvSpPr>
        <p:spPr>
          <a:xfrm>
            <a:off x="6715825" y="5570710"/>
            <a:ext cx="3752059" cy="646331"/>
          </a:xfrm>
          <a:prstGeom prst="rect">
            <a:avLst/>
          </a:prstGeom>
        </p:spPr>
        <p:txBody>
          <a:bodyPr wrap="square">
            <a:spAutoFit/>
          </a:bodyPr>
          <a:lstStyle/>
          <a:p>
            <a:r>
              <a:rPr lang="da-DK" b="1" dirty="0">
                <a:latin typeface="Arial"/>
                <a:cs typeface="Arial"/>
              </a:rPr>
              <a:t>René Magritte</a:t>
            </a:r>
          </a:p>
          <a:p>
            <a:r>
              <a:rPr lang="da-DK" i="1" dirty="0">
                <a:latin typeface="Arial"/>
                <a:cs typeface="Arial"/>
              </a:rPr>
              <a:t>Le Château des </a:t>
            </a:r>
            <a:r>
              <a:rPr lang="da-DK" i="1" dirty="0" err="1">
                <a:latin typeface="Arial"/>
                <a:cs typeface="Arial"/>
              </a:rPr>
              <a:t>Pyrénées</a:t>
            </a:r>
            <a:r>
              <a:rPr lang="da-DK" dirty="0">
                <a:latin typeface="Arial"/>
                <a:cs typeface="Arial"/>
              </a:rPr>
              <a:t>, 1959</a:t>
            </a:r>
          </a:p>
        </p:txBody>
      </p:sp>
      <p:pic>
        <p:nvPicPr>
          <p:cNvPr id="5" name="Billede 4"/>
          <p:cNvPicPr>
            <a:picLocks noChangeAspect="1"/>
          </p:cNvPicPr>
          <p:nvPr/>
        </p:nvPicPr>
        <p:blipFill>
          <a:blip r:embed="rId3"/>
          <a:stretch>
            <a:fillRect/>
          </a:stretch>
        </p:blipFill>
        <p:spPr>
          <a:xfrm>
            <a:off x="1524002" y="282133"/>
            <a:ext cx="3981854" cy="6249547"/>
          </a:xfrm>
          <a:prstGeom prst="rect">
            <a:avLst/>
          </a:prstGeom>
        </p:spPr>
      </p:pic>
      <p:sp>
        <p:nvSpPr>
          <p:cNvPr id="6" name="Rektangel 5"/>
          <p:cNvSpPr/>
          <p:nvPr/>
        </p:nvSpPr>
        <p:spPr>
          <a:xfrm>
            <a:off x="1524000" y="6531681"/>
            <a:ext cx="5355790" cy="369332"/>
          </a:xfrm>
          <a:prstGeom prst="rect">
            <a:avLst/>
          </a:prstGeom>
        </p:spPr>
        <p:txBody>
          <a:bodyPr wrap="square">
            <a:spAutoFit/>
          </a:bodyPr>
          <a:lstStyle/>
          <a:p>
            <a:r>
              <a:rPr lang="da-DK" b="1" dirty="0">
                <a:latin typeface="Arial"/>
                <a:cs typeface="Arial"/>
              </a:rPr>
              <a:t>Jerry </a:t>
            </a:r>
            <a:r>
              <a:rPr lang="da-DK" b="1" dirty="0" err="1">
                <a:latin typeface="Arial"/>
                <a:cs typeface="Arial"/>
              </a:rPr>
              <a:t>Uelsmann</a:t>
            </a:r>
            <a:r>
              <a:rPr lang="da-DK" b="1" dirty="0">
                <a:latin typeface="Arial"/>
                <a:cs typeface="Arial"/>
              </a:rPr>
              <a:t> </a:t>
            </a:r>
            <a:r>
              <a:rPr lang="da-DK" i="1" dirty="0" err="1">
                <a:latin typeface="Arial"/>
                <a:cs typeface="Arial"/>
              </a:rPr>
              <a:t>Magritte's</a:t>
            </a:r>
            <a:r>
              <a:rPr lang="da-DK" i="1" dirty="0">
                <a:latin typeface="Arial"/>
                <a:cs typeface="Arial"/>
              </a:rPr>
              <a:t> </a:t>
            </a:r>
            <a:r>
              <a:rPr lang="da-DK" i="1" dirty="0" err="1">
                <a:latin typeface="Arial"/>
                <a:cs typeface="Arial"/>
              </a:rPr>
              <a:t>Touchstone</a:t>
            </a:r>
            <a:r>
              <a:rPr lang="da-DK" i="1" dirty="0">
                <a:latin typeface="Arial"/>
                <a:cs typeface="Arial"/>
              </a:rPr>
              <a:t>, </a:t>
            </a:r>
            <a:r>
              <a:rPr lang="da-DK" dirty="0">
                <a:latin typeface="Arial"/>
                <a:cs typeface="Arial"/>
              </a:rPr>
              <a:t>1965</a:t>
            </a:r>
          </a:p>
        </p:txBody>
      </p:sp>
    </p:spTree>
    <p:extLst>
      <p:ext uri="{BB962C8B-B14F-4D97-AF65-F5344CB8AC3E}">
        <p14:creationId xmlns:p14="http://schemas.microsoft.com/office/powerpoint/2010/main" val="2459760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a:stretch>
            <a:fillRect/>
          </a:stretch>
        </p:blipFill>
        <p:spPr>
          <a:xfrm>
            <a:off x="5767394" y="-53360"/>
            <a:ext cx="5514408" cy="6549178"/>
          </a:xfrm>
          <a:prstGeom prst="rect">
            <a:avLst/>
          </a:prstGeom>
        </p:spPr>
      </p:pic>
      <p:sp>
        <p:nvSpPr>
          <p:cNvPr id="2" name="Rektangel 1"/>
          <p:cNvSpPr/>
          <p:nvPr/>
        </p:nvSpPr>
        <p:spPr>
          <a:xfrm>
            <a:off x="1524001" y="6488668"/>
            <a:ext cx="6593083" cy="369332"/>
          </a:xfrm>
          <a:prstGeom prst="rect">
            <a:avLst/>
          </a:prstGeom>
        </p:spPr>
        <p:txBody>
          <a:bodyPr wrap="none">
            <a:spAutoFit/>
          </a:bodyPr>
          <a:lstStyle/>
          <a:p>
            <a:r>
              <a:rPr lang="da-DK" b="1" dirty="0">
                <a:latin typeface="Arial"/>
                <a:cs typeface="Arial"/>
              </a:rPr>
              <a:t>Jerry </a:t>
            </a:r>
            <a:r>
              <a:rPr lang="da-DK" b="1" dirty="0" err="1">
                <a:latin typeface="Arial"/>
                <a:cs typeface="Arial"/>
              </a:rPr>
              <a:t>Uelsmann</a:t>
            </a:r>
            <a:r>
              <a:rPr lang="da-DK" b="1" dirty="0">
                <a:latin typeface="Arial"/>
                <a:cs typeface="Arial"/>
              </a:rPr>
              <a:t> </a:t>
            </a:r>
            <a:r>
              <a:rPr lang="da-DK" i="1" dirty="0" err="1">
                <a:latin typeface="Arial"/>
                <a:cs typeface="Arial"/>
              </a:rPr>
              <a:t>Philosopher's</a:t>
            </a:r>
            <a:r>
              <a:rPr lang="da-DK" i="1" dirty="0">
                <a:latin typeface="Arial"/>
                <a:cs typeface="Arial"/>
              </a:rPr>
              <a:t> </a:t>
            </a:r>
            <a:r>
              <a:rPr lang="da-DK" i="1" dirty="0" err="1">
                <a:latin typeface="Arial"/>
                <a:cs typeface="Arial"/>
              </a:rPr>
              <a:t>Desk</a:t>
            </a:r>
            <a:r>
              <a:rPr lang="da-DK" dirty="0">
                <a:latin typeface="Arial"/>
                <a:cs typeface="Arial"/>
              </a:rPr>
              <a:t>, 1974      </a:t>
            </a:r>
            <a:r>
              <a:rPr lang="da-DK" i="1" dirty="0">
                <a:latin typeface="Arial"/>
                <a:cs typeface="Arial"/>
              </a:rPr>
              <a:t>Uden titel</a:t>
            </a:r>
            <a:r>
              <a:rPr lang="da-DK" dirty="0">
                <a:latin typeface="Arial"/>
                <a:cs typeface="Arial"/>
              </a:rPr>
              <a:t>, 2006</a:t>
            </a:r>
          </a:p>
        </p:txBody>
      </p:sp>
      <p:pic>
        <p:nvPicPr>
          <p:cNvPr id="3" name="Billede 2"/>
          <p:cNvPicPr>
            <a:picLocks noChangeAspect="1"/>
          </p:cNvPicPr>
          <p:nvPr/>
        </p:nvPicPr>
        <p:blipFill>
          <a:blip r:embed="rId3"/>
          <a:stretch>
            <a:fillRect/>
          </a:stretch>
        </p:blipFill>
        <p:spPr>
          <a:xfrm>
            <a:off x="1524000" y="0"/>
            <a:ext cx="4710773" cy="6488668"/>
          </a:xfrm>
          <a:prstGeom prst="rect">
            <a:avLst/>
          </a:prstGeom>
        </p:spPr>
      </p:pic>
    </p:spTree>
    <p:extLst>
      <p:ext uri="{BB962C8B-B14F-4D97-AF65-F5344CB8AC3E}">
        <p14:creationId xmlns:p14="http://schemas.microsoft.com/office/powerpoint/2010/main" val="296756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8899D85E-C1C8-0A4F-9DEE-0394E4245423}"/>
              </a:ext>
            </a:extLst>
          </p:cNvPr>
          <p:cNvPicPr>
            <a:picLocks noGrp="1" noChangeAspect="1"/>
          </p:cNvPicPr>
          <p:nvPr>
            <p:ph idx="1"/>
          </p:nvPr>
        </p:nvPicPr>
        <p:blipFill rotWithShape="1">
          <a:blip r:embed="rId2"/>
          <a:srcRect l="28470" r="16863"/>
          <a:stretch/>
        </p:blipFill>
        <p:spPr>
          <a:xfrm>
            <a:off x="20" y="10"/>
            <a:ext cx="12191980" cy="6857990"/>
          </a:xfrm>
          <a:prstGeom prst="rect">
            <a:avLst/>
          </a:prstGeom>
        </p:spPr>
      </p:pic>
      <p:pic>
        <p:nvPicPr>
          <p:cNvPr id="6" name="Pladsholder til indhold 3">
            <a:extLst>
              <a:ext uri="{FF2B5EF4-FFF2-40B4-BE49-F238E27FC236}">
                <a16:creationId xmlns:a16="http://schemas.microsoft.com/office/drawing/2014/main" id="{32F6B238-B467-CA45-B544-77CDBDEAB12C}"/>
              </a:ext>
            </a:extLst>
          </p:cNvPr>
          <p:cNvPicPr>
            <a:picLocks noChangeAspect="1"/>
          </p:cNvPicPr>
          <p:nvPr/>
        </p:nvPicPr>
        <p:blipFill rotWithShape="1">
          <a:blip r:embed="rId2"/>
          <a:srcRect l="28470" r="16863"/>
          <a:stretch/>
        </p:blipFill>
        <p:spPr>
          <a:xfrm>
            <a:off x="0" y="10"/>
            <a:ext cx="12191980" cy="6857990"/>
          </a:xfrm>
          <a:prstGeom prst="rect">
            <a:avLst/>
          </a:prstGeom>
        </p:spPr>
      </p:pic>
      <p:graphicFrame>
        <p:nvGraphicFramePr>
          <p:cNvPr id="2" name="Tabel 1">
            <a:extLst>
              <a:ext uri="{FF2B5EF4-FFF2-40B4-BE49-F238E27FC236}">
                <a16:creationId xmlns:a16="http://schemas.microsoft.com/office/drawing/2014/main" id="{B79CA8A0-3F89-CD4C-B55A-CD048E260293}"/>
              </a:ext>
            </a:extLst>
          </p:cNvPr>
          <p:cNvGraphicFramePr>
            <a:graphicFrameLocks noGrp="1"/>
          </p:cNvGraphicFramePr>
          <p:nvPr/>
        </p:nvGraphicFramePr>
        <p:xfrm>
          <a:off x="168812" y="3440243"/>
          <a:ext cx="11854355" cy="4351338"/>
        </p:xfrm>
        <a:graphic>
          <a:graphicData uri="http://schemas.openxmlformats.org/drawingml/2006/table">
            <a:tbl>
              <a:tblPr/>
              <a:tblGrid>
                <a:gridCol w="11854355">
                  <a:extLst>
                    <a:ext uri="{9D8B030D-6E8A-4147-A177-3AD203B41FA5}">
                      <a16:colId xmlns:a16="http://schemas.microsoft.com/office/drawing/2014/main" val="4008746082"/>
                    </a:ext>
                  </a:extLst>
                </a:gridCol>
              </a:tblGrid>
              <a:tr h="4351338">
                <a:tc>
                  <a:txBody>
                    <a:bodyPr/>
                    <a:lstStyle/>
                    <a:p>
                      <a:pPr algn="l" fontAlgn="base"/>
                      <a:r>
                        <a:rPr lang="da-DK" sz="1200" b="1" dirty="0" err="1">
                          <a:solidFill>
                            <a:schemeClr val="bg1"/>
                          </a:solidFill>
                          <a:effectLst/>
                          <a:latin typeface="Verdana" panose="020B0604030504040204" pitchFamily="34" charset="0"/>
                        </a:rPr>
                        <a:t>Off</a:t>
                      </a:r>
                      <a:r>
                        <a:rPr lang="da-DK" sz="1200" b="1" dirty="0">
                          <a:solidFill>
                            <a:schemeClr val="bg1"/>
                          </a:solidFill>
                          <a:effectLst/>
                          <a:latin typeface="Verdana" panose="020B0604030504040204" pitchFamily="34" charset="0"/>
                        </a:rPr>
                        <a:t> Location, 2001 </a:t>
                      </a:r>
                    </a:p>
                    <a:p>
                      <a:pPr algn="l" fontAlgn="base"/>
                      <a:r>
                        <a:rPr lang="da-DK" sz="1200" b="0" dirty="0">
                          <a:solidFill>
                            <a:schemeClr val="bg1"/>
                          </a:solidFill>
                          <a:effectLst/>
                          <a:latin typeface="Verdana" panose="020B0604030504040204" pitchFamily="34" charset="0"/>
                        </a:rPr>
                        <a:t>Serien består af en række fotografier der forestiller bygninger og steder i det offentlige rum. De fremstår umiddelbart velkendte og fortrolige som bygninger og pladser, men billederne har samtidig en fremmedgørende og ‘</a:t>
                      </a:r>
                      <a:r>
                        <a:rPr lang="da-DK" sz="1200" b="0" dirty="0" err="1">
                          <a:solidFill>
                            <a:schemeClr val="bg1"/>
                          </a:solidFill>
                          <a:effectLst/>
                          <a:latin typeface="Verdana" panose="020B0604030504040204" pitchFamily="34" charset="0"/>
                        </a:rPr>
                        <a:t>unheimlich</a:t>
                      </a:r>
                      <a:r>
                        <a:rPr lang="da-DK" sz="1200" b="0" dirty="0">
                          <a:solidFill>
                            <a:schemeClr val="bg1"/>
                          </a:solidFill>
                          <a:effectLst/>
                          <a:latin typeface="Verdana" panose="020B0604030504040204" pitchFamily="34" charset="0"/>
                        </a:rPr>
                        <a:t>’ karakter. De er digitalt retoucherede således, at alle spor af menneskelig tilstedeværelse og adfærd er fjernet. Biler, cykler, trafiksignaler, graffiti, døre, vinduer mm. mangler, og arkitekturen fremstår derfor ude af skala og fremmedgjort som en slags parallelvirkelighed. Der er ikke tilføjet nogen ny information til billedet, der ikke allerede findes i forvejen. Der foretages udelukkende en reducering af information og en fjernelse af forskellige elementer i billedet. Hvert fotografi er sammensat af flere digitale billeder for derved at opnå tilstrækkelig høj opløsning til at retoucheringerne fremstår troværdige.</a:t>
                      </a:r>
                    </a:p>
                    <a:p>
                      <a:pPr algn="l" fontAlgn="base"/>
                      <a:r>
                        <a:rPr lang="da-DK" sz="1200" b="0" dirty="0">
                          <a:solidFill>
                            <a:schemeClr val="bg1"/>
                          </a:solidFill>
                          <a:effectLst/>
                          <a:latin typeface="Verdana" panose="020B0604030504040204" pitchFamily="34" charset="0"/>
                        </a:rPr>
                        <a:t>Fotografierne spiller rollen som klassiske, dokumentariske fotografier, der uprætentiøst blot viser hvad der er sat foran kameraet. Men fotografiet </a:t>
                      </a:r>
                      <a:r>
                        <a:rPr lang="da-DK" sz="1200" b="0" dirty="0" err="1">
                          <a:solidFill>
                            <a:schemeClr val="bg1"/>
                          </a:solidFill>
                          <a:effectLst/>
                          <a:latin typeface="Verdana" panose="020B0604030504040204" pitchFamily="34" charset="0"/>
                        </a:rPr>
                        <a:t>afkontekstualiseres</a:t>
                      </a:r>
                      <a:r>
                        <a:rPr lang="da-DK" sz="1200" b="0" dirty="0">
                          <a:solidFill>
                            <a:schemeClr val="bg1"/>
                          </a:solidFill>
                          <a:effectLst/>
                          <a:latin typeface="Verdana" panose="020B0604030504040204" pitchFamily="34" charset="0"/>
                        </a:rPr>
                        <a:t> fra entydigt at henvise til et bestemt sted, en bestemt lokalitet (sådan som det ellers er fotografiets natur), til at glide over mod et billede af ren form og arkitektonisk plan.</a:t>
                      </a:r>
                    </a:p>
                    <a:p>
                      <a:pPr algn="l" fontAlgn="base"/>
                      <a:r>
                        <a:rPr lang="da-DK" sz="1200" b="0" dirty="0">
                          <a:solidFill>
                            <a:schemeClr val="bg1"/>
                          </a:solidFill>
                          <a:effectLst/>
                          <a:latin typeface="Verdana" panose="020B0604030504040204" pitchFamily="34" charset="0"/>
                        </a:rPr>
                        <a:t>Retoucheringen bidrager til billedernes urovækkende effekt. Det kendte, det genkendelige gemmer noget umenneskeligt, noget uhyggeligt således at vores almindelige, trivielle hverdagsrum reduceres til et mennesketomt kulisseunivers, der til forveksling ligner virkeligheden</a:t>
                      </a:r>
                      <a:r>
                        <a:rPr lang="da-DK" sz="500" b="0" dirty="0">
                          <a:solidFill>
                            <a:schemeClr val="bg1"/>
                          </a:solidFill>
                          <a:effectLst/>
                          <a:latin typeface="Verdana" panose="020B0604030504040204" pitchFamily="34" charset="0"/>
                        </a:rPr>
                        <a:t>.</a:t>
                      </a:r>
                    </a:p>
                  </a:txBody>
                  <a:tcPr marL="26213" marR="26213" marT="13106" marB="13106" anchor="ctr">
                    <a:lnL>
                      <a:noFill/>
                    </a:lnL>
                    <a:lnR>
                      <a:noFill/>
                    </a:lnR>
                    <a:lnT>
                      <a:noFill/>
                    </a:lnT>
                    <a:lnB>
                      <a:noFill/>
                    </a:lnB>
                  </a:tcPr>
                </a:tc>
                <a:extLst>
                  <a:ext uri="{0D108BD9-81ED-4DB2-BD59-A6C34878D82A}">
                    <a16:rowId xmlns:a16="http://schemas.microsoft.com/office/drawing/2014/main" val="3681951371"/>
                  </a:ext>
                </a:extLst>
              </a:tr>
            </a:tbl>
          </a:graphicData>
        </a:graphic>
      </p:graphicFrame>
      <p:sp>
        <p:nvSpPr>
          <p:cNvPr id="3" name="Rectangle 1">
            <a:extLst>
              <a:ext uri="{FF2B5EF4-FFF2-40B4-BE49-F238E27FC236}">
                <a16:creationId xmlns:a16="http://schemas.microsoft.com/office/drawing/2014/main" id="{544FDBDF-4DB7-AF4F-BD48-920942B3C120}"/>
              </a:ext>
            </a:extLst>
          </p:cNvPr>
          <p:cNvSpPr>
            <a:spLocks noChangeArrowheads="1"/>
          </p:cNvSpPr>
          <p:nvPr/>
        </p:nvSpPr>
        <p:spPr bwMode="auto">
          <a:xfrm>
            <a:off x="2401965" y="3440243"/>
            <a:ext cx="648851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a:ln>
                  <a:noFill/>
                </a:ln>
                <a:solidFill>
                  <a:schemeClr val="tx1"/>
                </a:solidFill>
                <a:effectLst/>
                <a:latin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0642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B76F82B9-0100-B942-A750-CF2B31EF67F0}"/>
              </a:ext>
            </a:extLst>
          </p:cNvPr>
          <p:cNvPicPr>
            <a:picLocks noGrp="1" noChangeAspect="1"/>
          </p:cNvPicPr>
          <p:nvPr>
            <p:ph idx="1"/>
          </p:nvPr>
        </p:nvPicPr>
        <p:blipFill rotWithShape="1">
          <a:blip r:embed="rId2"/>
          <a:srcRect l="22013" r="3765"/>
          <a:stretch/>
        </p:blipFill>
        <p:spPr>
          <a:xfrm>
            <a:off x="20" y="10"/>
            <a:ext cx="12191980" cy="6857990"/>
          </a:xfrm>
          <a:prstGeom prst="rect">
            <a:avLst/>
          </a:prstGeom>
        </p:spPr>
      </p:pic>
      <p:sp>
        <p:nvSpPr>
          <p:cNvPr id="2" name="Rektangel 1">
            <a:extLst>
              <a:ext uri="{FF2B5EF4-FFF2-40B4-BE49-F238E27FC236}">
                <a16:creationId xmlns:a16="http://schemas.microsoft.com/office/drawing/2014/main" id="{DD4476CC-AA3D-B348-BE36-91FF5C11053C}"/>
              </a:ext>
            </a:extLst>
          </p:cNvPr>
          <p:cNvSpPr/>
          <p:nvPr/>
        </p:nvSpPr>
        <p:spPr>
          <a:xfrm>
            <a:off x="6879299" y="6149375"/>
            <a:ext cx="5003421" cy="369332"/>
          </a:xfrm>
          <a:prstGeom prst="rect">
            <a:avLst/>
          </a:prstGeom>
        </p:spPr>
        <p:txBody>
          <a:bodyPr wrap="none">
            <a:spAutoFit/>
          </a:bodyPr>
          <a:lstStyle/>
          <a:p>
            <a:r>
              <a:rPr lang="da-DK" dirty="0">
                <a:latin typeface="Verdana" panose="020B0604030504040204" pitchFamily="34" charset="0"/>
              </a:rPr>
              <a:t>Jesper Rasmussen, Havneholmen I, 2011</a:t>
            </a:r>
            <a:endParaRPr lang="da-DK" dirty="0"/>
          </a:p>
        </p:txBody>
      </p:sp>
    </p:spTree>
    <p:extLst>
      <p:ext uri="{BB962C8B-B14F-4D97-AF65-F5344CB8AC3E}">
        <p14:creationId xmlns:p14="http://schemas.microsoft.com/office/powerpoint/2010/main" val="385024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64"/>
          <p:cNvPicPr preferRelativeResize="0"/>
          <p:nvPr/>
        </p:nvPicPr>
        <p:blipFill>
          <a:blip r:embed="rId3">
            <a:alphaModFix/>
          </a:blip>
          <a:stretch>
            <a:fillRect/>
          </a:stretch>
        </p:blipFill>
        <p:spPr>
          <a:xfrm>
            <a:off x="203201" y="203201"/>
            <a:ext cx="11219095" cy="6451599"/>
          </a:xfrm>
          <a:prstGeom prst="rect">
            <a:avLst/>
          </a:prstGeom>
          <a:noFill/>
          <a:ln>
            <a:noFill/>
          </a:ln>
        </p:spPr>
      </p:pic>
      <p:sp>
        <p:nvSpPr>
          <p:cNvPr id="481" name="Google Shape;481;p64"/>
          <p:cNvSpPr txBox="1"/>
          <p:nvPr/>
        </p:nvSpPr>
        <p:spPr>
          <a:xfrm>
            <a:off x="0" y="4157800"/>
            <a:ext cx="4618000" cy="1391600"/>
          </a:xfrm>
          <a:prstGeom prst="rect">
            <a:avLst/>
          </a:prstGeom>
          <a:noFill/>
          <a:ln>
            <a:noFill/>
          </a:ln>
        </p:spPr>
        <p:txBody>
          <a:bodyPr spcFirstLastPara="1" wrap="square" lIns="121900" tIns="121900" rIns="121900" bIns="121900" anchor="t" anchorCtr="0">
            <a:noAutofit/>
          </a:bodyPr>
          <a:lstStyle/>
          <a:p>
            <a:pPr>
              <a:lnSpc>
                <a:spcPct val="111111"/>
              </a:lnSpc>
              <a:spcBef>
                <a:spcPts val="3200"/>
              </a:spcBef>
              <a:spcAft>
                <a:spcPts val="800"/>
              </a:spcAft>
            </a:pPr>
            <a:r>
              <a:rPr lang="da" sz="3067">
                <a:solidFill>
                  <a:srgbClr val="1A2E3B"/>
                </a:solidFill>
                <a:highlight>
                  <a:srgbClr val="FFFFFF"/>
                </a:highlight>
              </a:rPr>
              <a:t>Jeannette Ehlers: Black Magic at the White House, 2009, 03.46 min (videoværk)</a:t>
            </a:r>
            <a:endParaRPr sz="3067">
              <a:solidFill>
                <a:srgbClr val="1A2E3B"/>
              </a:solidFill>
              <a:highlight>
                <a:srgbClr val="FFFFFF"/>
              </a:highlight>
            </a:endParaRPr>
          </a:p>
        </p:txBody>
      </p:sp>
      <p:sp>
        <p:nvSpPr>
          <p:cNvPr id="482" name="Google Shape;482;p64"/>
          <p:cNvSpPr txBox="1"/>
          <p:nvPr/>
        </p:nvSpPr>
        <p:spPr>
          <a:xfrm>
            <a:off x="2096000" y="6191828"/>
            <a:ext cx="4000000" cy="368400"/>
          </a:xfrm>
          <a:prstGeom prst="rect">
            <a:avLst/>
          </a:prstGeom>
          <a:noFill/>
          <a:ln>
            <a:noFill/>
          </a:ln>
        </p:spPr>
        <p:txBody>
          <a:bodyPr spcFirstLastPara="1" wrap="square" lIns="121900" tIns="121900" rIns="121900" bIns="121900" anchor="t" anchorCtr="0">
            <a:noAutofit/>
          </a:bodyPr>
          <a:lstStyle/>
          <a:p>
            <a:r>
              <a:rPr lang="da" sz="2000" u="sng" dirty="0">
                <a:solidFill>
                  <a:schemeClr val="hlink"/>
                </a:solidFill>
                <a:hlinkClick r:id="rId4"/>
              </a:rPr>
              <a:t>https://vimeo.com/90950687</a:t>
            </a:r>
            <a:endParaRPr sz="3600" dirty="0"/>
          </a:p>
        </p:txBody>
      </p:sp>
    </p:spTree>
    <p:extLst>
      <p:ext uri="{BB962C8B-B14F-4D97-AF65-F5344CB8AC3E}">
        <p14:creationId xmlns:p14="http://schemas.microsoft.com/office/powerpoint/2010/main" val="296427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2D91DC9-E81C-2440-A821-9D486A5399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 y="0"/>
            <a:ext cx="5116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E28A80A0-E045-E941-B370-FFF8D4E61E73}"/>
              </a:ext>
            </a:extLst>
          </p:cNvPr>
          <p:cNvSpPr txBox="1"/>
          <p:nvPr/>
        </p:nvSpPr>
        <p:spPr>
          <a:xfrm rot="16200000">
            <a:off x="1783112" y="3244334"/>
            <a:ext cx="7007559" cy="369332"/>
          </a:xfrm>
          <a:prstGeom prst="rect">
            <a:avLst/>
          </a:prstGeom>
          <a:noFill/>
        </p:spPr>
        <p:txBody>
          <a:bodyPr wrap="none" rtlCol="0">
            <a:spAutoFit/>
          </a:bodyPr>
          <a:lstStyle/>
          <a:p>
            <a:r>
              <a:rPr lang="da-DK" dirty="0"/>
              <a:t>Julie Nord, Nina, 2013, Felt-tip pen and </a:t>
            </a:r>
            <a:r>
              <a:rPr lang="da-DK" dirty="0" err="1"/>
              <a:t>watercolor</a:t>
            </a:r>
            <a:r>
              <a:rPr lang="da-DK" dirty="0"/>
              <a:t> on </a:t>
            </a:r>
            <a:r>
              <a:rPr lang="da-DK" dirty="0" err="1"/>
              <a:t>paper</a:t>
            </a:r>
            <a:r>
              <a:rPr lang="da-DK" dirty="0"/>
              <a:t>, 76 x 57 cm  </a:t>
            </a:r>
          </a:p>
        </p:txBody>
      </p:sp>
      <p:pic>
        <p:nvPicPr>
          <p:cNvPr id="7172" name="Picture 4">
            <a:extLst>
              <a:ext uri="{FF2B5EF4-FFF2-40B4-BE49-F238E27FC236}">
                <a16:creationId xmlns:a16="http://schemas.microsoft.com/office/drawing/2014/main" id="{6F84FCE6-3737-3446-86D6-412759C9D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0"/>
            <a:ext cx="51022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E3E19C56-A120-3C4D-BEEB-B5727AFA82C9}"/>
              </a:ext>
            </a:extLst>
          </p:cNvPr>
          <p:cNvSpPr txBox="1"/>
          <p:nvPr/>
        </p:nvSpPr>
        <p:spPr>
          <a:xfrm rot="16200000">
            <a:off x="3598755" y="3441760"/>
            <a:ext cx="6612708" cy="369332"/>
          </a:xfrm>
          <a:prstGeom prst="rect">
            <a:avLst/>
          </a:prstGeom>
          <a:noFill/>
        </p:spPr>
        <p:txBody>
          <a:bodyPr wrap="none" rtlCol="0">
            <a:spAutoFit/>
          </a:bodyPr>
          <a:lstStyle/>
          <a:p>
            <a:r>
              <a:rPr lang="da-DK" dirty="0"/>
              <a:t>Family </a:t>
            </a:r>
            <a:r>
              <a:rPr lang="da-DK" dirty="0" err="1"/>
              <a:t>Tree</a:t>
            </a:r>
            <a:r>
              <a:rPr lang="da-DK" dirty="0"/>
              <a:t>, 2013, Felt-tip pen, pen and pencil on </a:t>
            </a:r>
            <a:r>
              <a:rPr lang="da-DK" dirty="0" err="1"/>
              <a:t>paper</a:t>
            </a:r>
            <a:r>
              <a:rPr lang="da-DK" dirty="0"/>
              <a:t>, 31 x 23 cm, </a:t>
            </a:r>
          </a:p>
        </p:txBody>
      </p:sp>
    </p:spTree>
    <p:extLst>
      <p:ext uri="{BB962C8B-B14F-4D97-AF65-F5344CB8AC3E}">
        <p14:creationId xmlns:p14="http://schemas.microsoft.com/office/powerpoint/2010/main" val="3915721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ånehunden (The moon dog)">
            <a:extLst>
              <a:ext uri="{FF2B5EF4-FFF2-40B4-BE49-F238E27FC236}">
                <a16:creationId xmlns:a16="http://schemas.microsoft.com/office/drawing/2014/main" id="{D9E09915-AAB9-B548-9ED4-3C357B006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625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706F3B56-84F6-E04F-8BD6-666E44980B56}"/>
              </a:ext>
            </a:extLst>
          </p:cNvPr>
          <p:cNvSpPr txBox="1"/>
          <p:nvPr/>
        </p:nvSpPr>
        <p:spPr>
          <a:xfrm>
            <a:off x="5062537" y="6488668"/>
            <a:ext cx="3119765" cy="369332"/>
          </a:xfrm>
          <a:prstGeom prst="rect">
            <a:avLst/>
          </a:prstGeom>
          <a:noFill/>
        </p:spPr>
        <p:txBody>
          <a:bodyPr wrap="none" rtlCol="0">
            <a:spAutoFit/>
          </a:bodyPr>
          <a:lstStyle/>
          <a:p>
            <a:r>
              <a:rPr lang="da-DK" dirty="0"/>
              <a:t>Asger Jorn, Månehunden, 1953</a:t>
            </a:r>
          </a:p>
        </p:txBody>
      </p:sp>
    </p:spTree>
    <p:extLst>
      <p:ext uri="{BB962C8B-B14F-4D97-AF65-F5344CB8AC3E}">
        <p14:creationId xmlns:p14="http://schemas.microsoft.com/office/powerpoint/2010/main" val="1231874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100652C-12AB-7445-9D58-1DA424E98589}"/>
              </a:ext>
            </a:extLst>
          </p:cNvPr>
          <p:cNvSpPr/>
          <p:nvPr/>
        </p:nvSpPr>
        <p:spPr>
          <a:xfrm>
            <a:off x="1372888" y="6151891"/>
            <a:ext cx="1689886" cy="369332"/>
          </a:xfrm>
          <a:prstGeom prst="rect">
            <a:avLst/>
          </a:prstGeom>
        </p:spPr>
        <p:txBody>
          <a:bodyPr wrap="none">
            <a:spAutoFit/>
          </a:bodyPr>
          <a:lstStyle/>
          <a:p>
            <a:r>
              <a:rPr lang="en-US" altLang="da-DK" dirty="0">
                <a:solidFill>
                  <a:schemeClr val="bg1"/>
                </a:solidFill>
                <a:cs typeface="Gill Sans" panose="020B0502020104020203" pitchFamily="34" charset="-79"/>
              </a:rPr>
              <a:t>Susanna</a:t>
            </a:r>
            <a:r>
              <a:rPr lang="en-US" altLang="da-DK" dirty="0">
                <a:cs typeface="Gill Sans" panose="020B0502020104020203" pitchFamily="34" charset="-79"/>
              </a:rPr>
              <a:t> </a:t>
            </a:r>
            <a:r>
              <a:rPr lang="en-US" altLang="da-DK" dirty="0" err="1">
                <a:cs typeface="Gill Sans" panose="020B0502020104020203" pitchFamily="34" charset="-79"/>
              </a:rPr>
              <a:t>Majuri</a:t>
            </a:r>
            <a:r>
              <a:rPr lang="en-US" altLang="da-DK" dirty="0">
                <a:cs typeface="Gill Sans" panose="020B0502020104020203" pitchFamily="34" charset="-79"/>
              </a:rPr>
              <a:t> </a:t>
            </a:r>
          </a:p>
        </p:txBody>
      </p:sp>
      <p:pic>
        <p:nvPicPr>
          <p:cNvPr id="2050" name="Picture 2" descr="SUSANNA MAJURI">
            <a:extLst>
              <a:ext uri="{FF2B5EF4-FFF2-40B4-BE49-F238E27FC236}">
                <a16:creationId xmlns:a16="http://schemas.microsoft.com/office/drawing/2014/main" id="{EA2D17CF-BF30-9D46-8F5B-108326B50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293" y="0"/>
            <a:ext cx="10285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a:extLst>
              <a:ext uri="{FF2B5EF4-FFF2-40B4-BE49-F238E27FC236}">
                <a16:creationId xmlns:a16="http://schemas.microsoft.com/office/drawing/2014/main" id="{E857B7C3-FF12-D94F-AA34-44DBE2791DB8}"/>
              </a:ext>
            </a:extLst>
          </p:cNvPr>
          <p:cNvSpPr/>
          <p:nvPr/>
        </p:nvSpPr>
        <p:spPr>
          <a:xfrm>
            <a:off x="1083546" y="6336557"/>
            <a:ext cx="2268570" cy="369332"/>
          </a:xfrm>
          <a:prstGeom prst="rect">
            <a:avLst/>
          </a:prstGeom>
        </p:spPr>
        <p:txBody>
          <a:bodyPr wrap="none">
            <a:spAutoFit/>
          </a:bodyPr>
          <a:lstStyle/>
          <a:p>
            <a:r>
              <a:rPr lang="en-US" altLang="da-DK" dirty="0">
                <a:solidFill>
                  <a:schemeClr val="bg1"/>
                </a:solidFill>
                <a:cs typeface="Gill Sans" panose="020B0502020104020203" pitchFamily="34" charset="-79"/>
              </a:rPr>
              <a:t>Susanna </a:t>
            </a:r>
            <a:r>
              <a:rPr lang="en-US" altLang="da-DK" dirty="0" err="1">
                <a:solidFill>
                  <a:schemeClr val="bg1"/>
                </a:solidFill>
                <a:cs typeface="Gill Sans" panose="020B0502020104020203" pitchFamily="34" charset="-79"/>
              </a:rPr>
              <a:t>Majuri</a:t>
            </a:r>
            <a:r>
              <a:rPr lang="en-US" altLang="da-DK" dirty="0">
                <a:solidFill>
                  <a:schemeClr val="bg1"/>
                </a:solidFill>
                <a:cs typeface="Gill Sans" panose="020B0502020104020203" pitchFamily="34" charset="-79"/>
              </a:rPr>
              <a:t>, 2011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a:extLst>
              <a:ext uri="{FF2B5EF4-FFF2-40B4-BE49-F238E27FC236}">
                <a16:creationId xmlns:a16="http://schemas.microsoft.com/office/drawing/2014/main" id="{C2A5EF80-70F4-D148-878B-518B4C2A6ED4}"/>
              </a:ext>
            </a:extLst>
          </p:cNvPr>
          <p:cNvPicPr>
            <a:picLocks noChangeAspect="1"/>
          </p:cNvPicPr>
          <p:nvPr/>
        </p:nvPicPr>
        <p:blipFill rotWithShape="1">
          <a:blip r:embed="rId2">
            <a:alphaModFix amt="35000"/>
          </a:blip>
          <a:srcRect r="1779" b="1"/>
          <a:stretch/>
        </p:blipFill>
        <p:spPr>
          <a:xfrm>
            <a:off x="20" y="1"/>
            <a:ext cx="12191980" cy="6857999"/>
          </a:xfrm>
          <a:prstGeom prst="rect">
            <a:avLst/>
          </a:prstGeom>
        </p:spPr>
      </p:pic>
      <p:sp>
        <p:nvSpPr>
          <p:cNvPr id="2" name="Titel 1">
            <a:extLst>
              <a:ext uri="{FF2B5EF4-FFF2-40B4-BE49-F238E27FC236}">
                <a16:creationId xmlns:a16="http://schemas.microsoft.com/office/drawing/2014/main" id="{38BFE02E-0E16-4948-8C8D-D174B8CBF67F}"/>
              </a:ext>
            </a:extLst>
          </p:cNvPr>
          <p:cNvSpPr>
            <a:spLocks noGrp="1"/>
          </p:cNvSpPr>
          <p:nvPr>
            <p:ph type="title"/>
          </p:nvPr>
        </p:nvSpPr>
        <p:spPr>
          <a:xfrm>
            <a:off x="838201" y="1065862"/>
            <a:ext cx="3313164" cy="4726276"/>
          </a:xfrm>
        </p:spPr>
        <p:txBody>
          <a:bodyPr>
            <a:normAutofit/>
          </a:bodyPr>
          <a:lstStyle/>
          <a:p>
            <a:pPr algn="r"/>
            <a:r>
              <a:rPr lang="da-DK" sz="4000" dirty="0">
                <a:solidFill>
                  <a:srgbClr val="FFFFFF"/>
                </a:solidFill>
              </a:rPr>
              <a:t>Vi starter med en brainstorm</a:t>
            </a:r>
          </a:p>
        </p:txBody>
      </p:sp>
      <p:cxnSp>
        <p:nvCxnSpPr>
          <p:cNvPr id="15" name="Straight Connector 1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D9FEE39-12EE-4B5B-8180-DF1EA6018A14}"/>
              </a:ext>
            </a:extLst>
          </p:cNvPr>
          <p:cNvSpPr>
            <a:spLocks noGrp="1"/>
          </p:cNvSpPr>
          <p:nvPr>
            <p:ph idx="1"/>
          </p:nvPr>
        </p:nvSpPr>
        <p:spPr>
          <a:xfrm>
            <a:off x="5155379" y="1065862"/>
            <a:ext cx="5744685" cy="4726276"/>
          </a:xfrm>
        </p:spPr>
        <p:txBody>
          <a:bodyPr anchor="ctr">
            <a:normAutofit/>
          </a:bodyPr>
          <a:lstStyle/>
          <a:p>
            <a:pPr marL="0" indent="0">
              <a:buNone/>
            </a:pPr>
            <a:r>
              <a:rPr lang="en-US" sz="2000" dirty="0" err="1">
                <a:solidFill>
                  <a:srgbClr val="FFFFFF"/>
                </a:solidFill>
              </a:rPr>
              <a:t>Skriv</a:t>
            </a:r>
            <a:r>
              <a:rPr lang="en-US" sz="2000" dirty="0">
                <a:solidFill>
                  <a:srgbClr val="FFFFFF"/>
                </a:solidFill>
              </a:rPr>
              <a:t> alle de </a:t>
            </a:r>
            <a:r>
              <a:rPr lang="en-US" sz="2000" dirty="0" err="1">
                <a:solidFill>
                  <a:srgbClr val="FFFFFF"/>
                </a:solidFill>
              </a:rPr>
              <a:t>idéer</a:t>
            </a:r>
            <a:r>
              <a:rPr lang="en-US" sz="2000" dirty="0">
                <a:solidFill>
                  <a:srgbClr val="FFFFFF"/>
                </a:solidFill>
              </a:rPr>
              <a:t> </a:t>
            </a:r>
            <a:r>
              <a:rPr lang="en-US" sz="2000" dirty="0" err="1">
                <a:solidFill>
                  <a:srgbClr val="FFFFFF"/>
                </a:solidFill>
              </a:rPr>
              <a:t>ned</a:t>
            </a:r>
            <a:r>
              <a:rPr lang="en-US" sz="2000" dirty="0">
                <a:solidFill>
                  <a:srgbClr val="FFFFFF"/>
                </a:solidFill>
              </a:rPr>
              <a:t>, I </a:t>
            </a:r>
            <a:r>
              <a:rPr lang="en-US" sz="2000" dirty="0" err="1">
                <a:solidFill>
                  <a:srgbClr val="FFFFFF"/>
                </a:solidFill>
              </a:rPr>
              <a:t>kan</a:t>
            </a:r>
            <a:r>
              <a:rPr lang="en-US" sz="2000" dirty="0">
                <a:solidFill>
                  <a:srgbClr val="FFFFFF"/>
                </a:solidFill>
              </a:rPr>
              <a:t> </a:t>
            </a:r>
            <a:r>
              <a:rPr lang="en-US" sz="2000" dirty="0" err="1">
                <a:solidFill>
                  <a:srgbClr val="FFFFFF"/>
                </a:solidFill>
              </a:rPr>
              <a:t>komme</a:t>
            </a:r>
            <a:r>
              <a:rPr lang="en-US" sz="2000" dirty="0">
                <a:solidFill>
                  <a:srgbClr val="FFFFFF"/>
                </a:solidFill>
              </a:rPr>
              <a:t> </a:t>
            </a:r>
            <a:r>
              <a:rPr lang="en-US" sz="2000" dirty="0" err="1">
                <a:solidFill>
                  <a:srgbClr val="FFFFFF"/>
                </a:solidFill>
              </a:rPr>
              <a:t>på</a:t>
            </a:r>
            <a:r>
              <a:rPr lang="en-US" sz="2000" dirty="0">
                <a:solidFill>
                  <a:srgbClr val="FFFFFF"/>
                </a:solidFill>
              </a:rPr>
              <a:t> – </a:t>
            </a:r>
          </a:p>
          <a:p>
            <a:pPr marL="0" indent="0">
              <a:buNone/>
            </a:pPr>
            <a:r>
              <a:rPr lang="en-US" sz="2000" dirty="0" err="1">
                <a:solidFill>
                  <a:srgbClr val="FFFFFF"/>
                </a:solidFill>
              </a:rPr>
              <a:t>idéerne</a:t>
            </a:r>
            <a:r>
              <a:rPr lang="en-US" sz="2000" dirty="0">
                <a:solidFill>
                  <a:srgbClr val="FFFFFF"/>
                </a:solidFill>
              </a:rPr>
              <a:t> </a:t>
            </a:r>
            <a:r>
              <a:rPr lang="en-US" sz="2000" dirty="0" err="1">
                <a:solidFill>
                  <a:srgbClr val="FFFFFF"/>
                </a:solidFill>
              </a:rPr>
              <a:t>skal</a:t>
            </a:r>
            <a:r>
              <a:rPr lang="en-US" sz="2000" dirty="0">
                <a:solidFill>
                  <a:srgbClr val="FFFFFF"/>
                </a:solidFill>
              </a:rPr>
              <a:t> </a:t>
            </a:r>
            <a:r>
              <a:rPr lang="en-US" sz="2000" dirty="0" err="1">
                <a:solidFill>
                  <a:srgbClr val="FFFFFF"/>
                </a:solidFill>
              </a:rPr>
              <a:t>skrives</a:t>
            </a:r>
            <a:r>
              <a:rPr lang="en-US" sz="2000" dirty="0">
                <a:solidFill>
                  <a:srgbClr val="FFFFFF"/>
                </a:solidFill>
              </a:rPr>
              <a:t> </a:t>
            </a:r>
            <a:r>
              <a:rPr lang="en-US" sz="2000" dirty="0" err="1">
                <a:solidFill>
                  <a:srgbClr val="FFFFFF"/>
                </a:solidFill>
              </a:rPr>
              <a:t>på</a:t>
            </a:r>
            <a:r>
              <a:rPr lang="en-US" sz="2000" dirty="0">
                <a:solidFill>
                  <a:srgbClr val="FFFFFF"/>
                </a:solidFill>
              </a:rPr>
              <a:t> post-its</a:t>
            </a:r>
          </a:p>
        </p:txBody>
      </p:sp>
    </p:spTree>
    <p:extLst>
      <p:ext uri="{BB962C8B-B14F-4D97-AF65-F5344CB8AC3E}">
        <p14:creationId xmlns:p14="http://schemas.microsoft.com/office/powerpoint/2010/main" val="14844361"/>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hat&amp;#39;s a lot of Post-Its. | Art Affections">
            <a:extLst>
              <a:ext uri="{FF2B5EF4-FFF2-40B4-BE49-F238E27FC236}">
                <a16:creationId xmlns:a16="http://schemas.microsoft.com/office/drawing/2014/main" id="{D3334088-A339-8D4B-8928-EA1B393FC7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05" r="3177"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p:cNvSpPr>
            <a:spLocks noGrp="1"/>
          </p:cNvSpPr>
          <p:nvPr>
            <p:ph type="title"/>
          </p:nvPr>
        </p:nvSpPr>
        <p:spPr>
          <a:xfrm>
            <a:off x="7531610" y="365125"/>
            <a:ext cx="3822189" cy="1899912"/>
          </a:xfrm>
        </p:spPr>
        <p:txBody>
          <a:bodyPr>
            <a:normAutofit/>
          </a:bodyPr>
          <a:lstStyle/>
          <a:p>
            <a:r>
              <a:rPr lang="da-DK" sz="4000"/>
              <a:t>Idémotor</a:t>
            </a:r>
          </a:p>
        </p:txBody>
      </p:sp>
      <p:sp>
        <p:nvSpPr>
          <p:cNvPr id="3" name="Pladsholder til indhold 2"/>
          <p:cNvSpPr>
            <a:spLocks noGrp="1"/>
          </p:cNvSpPr>
          <p:nvPr>
            <p:ph idx="1"/>
          </p:nvPr>
        </p:nvSpPr>
        <p:spPr>
          <a:xfrm>
            <a:off x="7531610" y="2434201"/>
            <a:ext cx="3822189" cy="3742762"/>
          </a:xfrm>
        </p:spPr>
        <p:txBody>
          <a:bodyPr>
            <a:normAutofit/>
          </a:bodyPr>
          <a:lstStyle/>
          <a:p>
            <a:r>
              <a:rPr lang="da-DK" sz="1700"/>
              <a:t>Præsenter jeres tre-fem ideer for hinanden i gruppen – individuelt, én af gangen</a:t>
            </a:r>
          </a:p>
          <a:p>
            <a:r>
              <a:rPr lang="da-DK" sz="1700"/>
              <a:t>I første omgang skal I ikke kommentere på hinandens ideer, men I skal skrive ALLE ideerne ned på Post-its! </a:t>
            </a:r>
          </a:p>
          <a:p>
            <a:r>
              <a:rPr lang="da-DK" sz="1700"/>
              <a:t>Efter at have præsenteret alle ideerne, skyder I løs på hinandens ideer:</a:t>
            </a:r>
          </a:p>
          <a:p>
            <a:pPr lvl="1"/>
            <a:r>
              <a:rPr lang="da-DK" sz="1700"/>
              <a:t>Hvilke ideer var fede? </a:t>
            </a:r>
          </a:p>
          <a:p>
            <a:pPr lvl="1"/>
            <a:r>
              <a:rPr lang="da-DK" sz="1700"/>
              <a:t>Hvorfor var de fede?</a:t>
            </a:r>
          </a:p>
          <a:p>
            <a:pPr lvl="1"/>
            <a:r>
              <a:rPr lang="da-DK" sz="1700"/>
              <a:t>Ingen kritik – men byg gerne videre på hinandens ideer</a:t>
            </a:r>
          </a:p>
          <a:p>
            <a:endParaRPr lang="da-DK" sz="1700"/>
          </a:p>
        </p:txBody>
      </p:sp>
    </p:spTree>
    <p:extLst>
      <p:ext uri="{BB962C8B-B14F-4D97-AF65-F5344CB8AC3E}">
        <p14:creationId xmlns:p14="http://schemas.microsoft.com/office/powerpoint/2010/main" val="269909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7A8791-FC2D-6B41-A763-4B99C3F6520B}"/>
              </a:ext>
            </a:extLst>
          </p:cNvPr>
          <p:cNvSpPr>
            <a:spLocks noGrp="1"/>
          </p:cNvSpPr>
          <p:nvPr>
            <p:ph type="title"/>
          </p:nvPr>
        </p:nvSpPr>
        <p:spPr>
          <a:xfrm>
            <a:off x="4965430" y="629268"/>
            <a:ext cx="6586491" cy="1286160"/>
          </a:xfrm>
        </p:spPr>
        <p:txBody>
          <a:bodyPr anchor="b">
            <a:normAutofit/>
          </a:bodyPr>
          <a:lstStyle/>
          <a:p>
            <a:r>
              <a:rPr lang="da-DK" dirty="0"/>
              <a:t>Prioritering</a:t>
            </a:r>
          </a:p>
        </p:txBody>
      </p:sp>
      <p:sp>
        <p:nvSpPr>
          <p:cNvPr id="3" name="Pladsholder til indhold 2">
            <a:extLst>
              <a:ext uri="{FF2B5EF4-FFF2-40B4-BE49-F238E27FC236}">
                <a16:creationId xmlns:a16="http://schemas.microsoft.com/office/drawing/2014/main" id="{24C31C6B-188A-754A-B887-4AC7ABD64A1E}"/>
              </a:ext>
            </a:extLst>
          </p:cNvPr>
          <p:cNvSpPr>
            <a:spLocks noGrp="1"/>
          </p:cNvSpPr>
          <p:nvPr>
            <p:ph idx="1"/>
          </p:nvPr>
        </p:nvSpPr>
        <p:spPr>
          <a:xfrm>
            <a:off x="4965431" y="2438400"/>
            <a:ext cx="6586489" cy="3785419"/>
          </a:xfrm>
        </p:spPr>
        <p:txBody>
          <a:bodyPr>
            <a:normAutofit/>
          </a:bodyPr>
          <a:lstStyle/>
          <a:p>
            <a:pPr marL="0" indent="0">
              <a:buNone/>
            </a:pPr>
            <a:r>
              <a:rPr lang="da-DK" dirty="0"/>
              <a:t>Nu har I en masse ideer, som I skal til at prioritere </a:t>
            </a:r>
          </a:p>
          <a:p>
            <a:pPr marL="0" indent="0">
              <a:buNone/>
            </a:pPr>
            <a:r>
              <a:rPr lang="da-DK" dirty="0"/>
              <a:t>– hvad er fedt og hvad er realistisk?</a:t>
            </a:r>
            <a:endParaRPr lang="en-US" dirty="0"/>
          </a:p>
          <a:p>
            <a:endParaRPr lang="da-DK" sz="2000" dirty="0"/>
          </a:p>
        </p:txBody>
      </p:sp>
      <p:pic>
        <p:nvPicPr>
          <p:cNvPr id="5" name="Picture 4" descr="Stor gruppe af faldskærmsudspringere i luften">
            <a:extLst>
              <a:ext uri="{FF2B5EF4-FFF2-40B4-BE49-F238E27FC236}">
                <a16:creationId xmlns:a16="http://schemas.microsoft.com/office/drawing/2014/main" id="{9333E27D-8B24-401E-BA5E-C5D1BC1B938C}"/>
              </a:ext>
            </a:extLst>
          </p:cNvPr>
          <p:cNvPicPr>
            <a:picLocks noChangeAspect="1"/>
          </p:cNvPicPr>
          <p:nvPr/>
        </p:nvPicPr>
        <p:blipFill rotWithShape="1">
          <a:blip r:embed="rId2"/>
          <a:srcRect l="28109" r="2694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AE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251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el 4">
            <a:extLst>
              <a:ext uri="{FF2B5EF4-FFF2-40B4-BE49-F238E27FC236}">
                <a16:creationId xmlns:a16="http://schemas.microsoft.com/office/drawing/2014/main" id="{30EF3071-98BC-F84A-8138-43FAE014F9D5}"/>
              </a:ext>
            </a:extLst>
          </p:cNvPr>
          <p:cNvSpPr>
            <a:spLocks noGrp="1"/>
          </p:cNvSpPr>
          <p:nvPr>
            <p:ph type="title"/>
          </p:nvPr>
        </p:nvSpPr>
        <p:spPr>
          <a:xfrm>
            <a:off x="838200" y="1412488"/>
            <a:ext cx="2899189" cy="4363844"/>
          </a:xfrm>
        </p:spPr>
        <p:txBody>
          <a:bodyPr anchor="t">
            <a:normAutofit/>
          </a:bodyPr>
          <a:lstStyle/>
          <a:p>
            <a:r>
              <a:rPr lang="da-DK" sz="2800" b="1" spc="0" dirty="0">
                <a:ln w="12700">
                  <a:solidFill>
                    <a:schemeClr val="tx2">
                      <a:lumMod val="75000"/>
                    </a:schemeClr>
                  </a:solidFill>
                  <a:prstDash val="solid"/>
                </a:ln>
                <a:solidFill>
                  <a:srgbClr val="FFFFFF"/>
                </a:solidFill>
                <a:effectLst>
                  <a:outerShdw dist="38100" dir="2640000" algn="bl" rotWithShape="0">
                    <a:schemeClr val="tx2">
                      <a:lumMod val="75000"/>
                    </a:schemeClr>
                  </a:outerShdw>
                </a:effectLst>
              </a:rPr>
              <a:t>Konceptudvikling</a:t>
            </a:r>
            <a:endParaRPr lang="da-DK" sz="2800" dirty="0">
              <a:solidFill>
                <a:srgbClr val="FFFFFF"/>
              </a:solidFill>
            </a:endParaRPr>
          </a:p>
        </p:txBody>
      </p:sp>
      <p:sp>
        <p:nvSpPr>
          <p:cNvPr id="7" name="Pladsholder til indhold 6">
            <a:extLst>
              <a:ext uri="{FF2B5EF4-FFF2-40B4-BE49-F238E27FC236}">
                <a16:creationId xmlns:a16="http://schemas.microsoft.com/office/drawing/2014/main" id="{43579DC6-6339-734E-81AF-73A9DDC6A655}"/>
              </a:ext>
            </a:extLst>
          </p:cNvPr>
          <p:cNvSpPr>
            <a:spLocks noGrp="1"/>
          </p:cNvSpPr>
          <p:nvPr>
            <p:ph sz="half" idx="1"/>
          </p:nvPr>
        </p:nvSpPr>
        <p:spPr>
          <a:xfrm>
            <a:off x="4380855" y="1412489"/>
            <a:ext cx="3427283" cy="4363844"/>
          </a:xfrm>
        </p:spPr>
        <p:txBody>
          <a:bodyPr>
            <a:normAutofit/>
          </a:bodyPr>
          <a:lstStyle/>
          <a:p>
            <a:pPr marL="0" indent="0">
              <a:buNone/>
            </a:pPr>
            <a:r>
              <a:rPr lang="da-DK" sz="1700"/>
              <a:t>Det sidste trin i en idegenereringsproces er at få udviklet et (foreløbigt) koncept</a:t>
            </a:r>
          </a:p>
          <a:p>
            <a:pPr marL="0" indent="0">
              <a:buNone/>
            </a:pPr>
            <a:r>
              <a:rPr lang="da-DK" sz="1700"/>
              <a:t>Her skal I udfolde en kort beskrivelse af jeres produkt – altså et koncept – som I på nuværende tidspunkt forestiller jer, det skal se ud</a:t>
            </a:r>
          </a:p>
          <a:p>
            <a:endParaRPr lang="da-DK" sz="1700" i="1"/>
          </a:p>
          <a:p>
            <a:r>
              <a:rPr lang="da-DK" sz="1700" i="1"/>
              <a:t>Konceptet skal uploades i jeres individuelle portfolio. Efterhånden som I har noget klar, så kom omkring DS og få individuel feedback / gruppefeedback</a:t>
            </a:r>
            <a:endParaRPr lang="da-DK" sz="1700" i="1" dirty="0"/>
          </a:p>
        </p:txBody>
      </p:sp>
      <p:cxnSp>
        <p:nvCxnSpPr>
          <p:cNvPr id="34" name="Straight Connector 3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Pladsholder til indhold 7">
            <a:extLst>
              <a:ext uri="{FF2B5EF4-FFF2-40B4-BE49-F238E27FC236}">
                <a16:creationId xmlns:a16="http://schemas.microsoft.com/office/drawing/2014/main" id="{22F11337-40CE-2545-9DB1-B186A3FE4FA4}"/>
              </a:ext>
            </a:extLst>
          </p:cNvPr>
          <p:cNvSpPr>
            <a:spLocks noGrp="1"/>
          </p:cNvSpPr>
          <p:nvPr>
            <p:ph sz="half" idx="2"/>
          </p:nvPr>
        </p:nvSpPr>
        <p:spPr>
          <a:xfrm>
            <a:off x="8451604" y="1412489"/>
            <a:ext cx="3197701" cy="4363844"/>
          </a:xfrm>
        </p:spPr>
        <p:txBody>
          <a:bodyPr>
            <a:normAutofit/>
          </a:bodyPr>
          <a:lstStyle/>
          <a:p>
            <a:pPr marL="0" indent="0">
              <a:buNone/>
            </a:pPr>
            <a:r>
              <a:rPr lang="da-DK" sz="1400" b="1" dirty="0"/>
              <a:t>Koncept for: PROJEKTETS NAVN</a:t>
            </a:r>
          </a:p>
          <a:p>
            <a:pPr marL="0" indent="0">
              <a:buNone/>
            </a:pPr>
            <a:endParaRPr lang="da-DK" sz="1400" b="1" dirty="0"/>
          </a:p>
          <a:p>
            <a:pPr marL="0" indent="0">
              <a:buNone/>
            </a:pPr>
            <a:r>
              <a:rPr lang="da-DK" sz="1400" b="1" dirty="0"/>
              <a:t>Titel: </a:t>
            </a:r>
          </a:p>
          <a:p>
            <a:pPr marL="0" indent="0">
              <a:buNone/>
            </a:pPr>
            <a:r>
              <a:rPr lang="da-DK" sz="1400" dirty="0"/>
              <a:t>Hvad er titlen på jeres projekt? Husk at titlen skal ægge, vægge og dække – sælge jeres idé!</a:t>
            </a:r>
          </a:p>
          <a:p>
            <a:pPr marL="0" indent="0">
              <a:buNone/>
            </a:pPr>
            <a:r>
              <a:rPr lang="da-DK" sz="1400" b="1" dirty="0"/>
              <a:t>Materiale og udtryksform: </a:t>
            </a:r>
          </a:p>
          <a:p>
            <a:pPr marL="0" indent="0">
              <a:buNone/>
            </a:pPr>
            <a:r>
              <a:rPr lang="da-DK" sz="1400" dirty="0"/>
              <a:t>Hvilke materialer skal I bruge til jeres projekt? Og hvilken udtryksform vil I arbejde i?</a:t>
            </a:r>
          </a:p>
          <a:p>
            <a:pPr marL="0" indent="0">
              <a:buNone/>
            </a:pPr>
            <a:r>
              <a:rPr lang="da-DK" sz="1400" b="1" dirty="0"/>
              <a:t>Hvordan hænger jeres projekt sammen med temaet (Det magiske i kunsten)?</a:t>
            </a:r>
          </a:p>
          <a:p>
            <a:pPr marL="0" indent="0">
              <a:buNone/>
            </a:pPr>
            <a:r>
              <a:rPr lang="da-DK" sz="1400" dirty="0"/>
              <a:t>Noter, hvordan I pt. tænker, at projektet hænger sammen med vores tema?</a:t>
            </a:r>
          </a:p>
          <a:p>
            <a:pPr marL="0" indent="0">
              <a:buNone/>
            </a:pPr>
            <a:r>
              <a:rPr lang="da-DK" sz="1400" b="1" dirty="0"/>
              <a:t>Skitse:</a:t>
            </a:r>
          </a:p>
          <a:p>
            <a:pPr marL="0" indent="0">
              <a:buNone/>
            </a:pPr>
            <a:r>
              <a:rPr lang="da-DK" sz="1400" dirty="0"/>
              <a:t>Begynd at skitse jeres foreløbige koncept. </a:t>
            </a:r>
          </a:p>
        </p:txBody>
      </p:sp>
    </p:spTree>
    <p:extLst>
      <p:ext uri="{BB962C8B-B14F-4D97-AF65-F5344CB8AC3E}">
        <p14:creationId xmlns:p14="http://schemas.microsoft.com/office/powerpoint/2010/main" val="149890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el 3">
            <a:extLst>
              <a:ext uri="{FF2B5EF4-FFF2-40B4-BE49-F238E27FC236}">
                <a16:creationId xmlns:a16="http://schemas.microsoft.com/office/drawing/2014/main" id="{815B2AB8-4D4F-A74A-930D-6ACF82D9D4CC}"/>
              </a:ext>
            </a:extLst>
          </p:cNvPr>
          <p:cNvSpPr>
            <a:spLocks noGrp="1"/>
          </p:cNvSpPr>
          <p:nvPr>
            <p:ph type="title"/>
          </p:nvPr>
        </p:nvSpPr>
        <p:spPr>
          <a:xfrm>
            <a:off x="1186542" y="3014132"/>
            <a:ext cx="9679449" cy="2847058"/>
          </a:xfrm>
        </p:spPr>
        <p:txBody>
          <a:bodyPr vert="horz" lIns="91440" tIns="45720" rIns="91440" bIns="45720" rtlCol="0" anchor="b">
            <a:normAutofit/>
          </a:bodyPr>
          <a:lstStyle/>
          <a:p>
            <a:r>
              <a:rPr lang="en-US" sz="8000" kern="1200" dirty="0">
                <a:solidFill>
                  <a:srgbClr val="FFFFFF"/>
                </a:solidFill>
                <a:latin typeface="+mj-lt"/>
                <a:ea typeface="+mj-ea"/>
                <a:cs typeface="+mj-cs"/>
              </a:rPr>
              <a:t>Elev-</a:t>
            </a:r>
            <a:r>
              <a:rPr lang="en-US" sz="8000" kern="1200" dirty="0" err="1">
                <a:solidFill>
                  <a:srgbClr val="FFFFFF"/>
                </a:solidFill>
                <a:latin typeface="+mj-lt"/>
                <a:ea typeface="+mj-ea"/>
                <a:cs typeface="+mj-cs"/>
              </a:rPr>
              <a:t>eksempler</a:t>
            </a:r>
            <a:endParaRPr lang="en-US" sz="8000" kern="1200" dirty="0">
              <a:solidFill>
                <a:srgbClr val="FFFFFF"/>
              </a:solidFill>
              <a:latin typeface="+mj-lt"/>
              <a:ea typeface="+mj-ea"/>
              <a:cs typeface="+mj-cs"/>
            </a:endParaRPr>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488410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6003667" y="3244334"/>
            <a:ext cx="1390423" cy="369332"/>
          </a:xfrm>
          <a:prstGeom prst="rect">
            <a:avLst/>
          </a:prstGeom>
        </p:spPr>
        <p:txBody>
          <a:bodyPr wrap="square">
            <a:spAutoFit/>
          </a:bodyPr>
          <a:lstStyle/>
          <a:p>
            <a:r>
              <a:rPr lang="da-DK" dirty="0"/>
              <a:t> </a:t>
            </a:r>
          </a:p>
        </p:txBody>
      </p:sp>
      <p:sp>
        <p:nvSpPr>
          <p:cNvPr id="4" name="Rektangel 3"/>
          <p:cNvSpPr/>
          <p:nvPr/>
        </p:nvSpPr>
        <p:spPr>
          <a:xfrm>
            <a:off x="6003667" y="3244334"/>
            <a:ext cx="237566" cy="369332"/>
          </a:xfrm>
          <a:prstGeom prst="rect">
            <a:avLst/>
          </a:prstGeom>
        </p:spPr>
        <p:txBody>
          <a:bodyPr wrap="none">
            <a:spAutoFit/>
          </a:bodyPr>
          <a:lstStyle/>
          <a:p>
            <a:r>
              <a:rPr lang="da-DK" dirty="0"/>
              <a:t> </a:t>
            </a:r>
          </a:p>
        </p:txBody>
      </p:sp>
      <p:pic>
        <p:nvPicPr>
          <p:cNvPr id="8" name="Billede 7" descr="Hængt i træet.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98051" y="0"/>
            <a:ext cx="5143500" cy="6858000"/>
          </a:xfrm>
          <a:prstGeom prst="rect">
            <a:avLst/>
          </a:prstGeom>
        </p:spPr>
      </p:pic>
      <p:pic>
        <p:nvPicPr>
          <p:cNvPr id="5" name="Billede 4" descr="Dramatisk Himmel.jpg"/>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60166" y="0"/>
            <a:ext cx="5143500" cy="6858000"/>
          </a:xfrm>
          <a:prstGeom prst="rect">
            <a:avLst/>
          </a:prstGeom>
        </p:spPr>
      </p:pic>
    </p:spTree>
    <p:extLst>
      <p:ext uri="{BB962C8B-B14F-4D97-AF65-F5344CB8AC3E}">
        <p14:creationId xmlns:p14="http://schemas.microsoft.com/office/powerpoint/2010/main" val="1263038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Magiske fotos - Holg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35677"/>
            <a:ext cx="9144000" cy="6073254"/>
          </a:xfrm>
          <a:prstGeom prst="rect">
            <a:avLst/>
          </a:prstGeom>
        </p:spPr>
      </p:pic>
    </p:spTree>
    <p:extLst>
      <p:ext uri="{BB962C8B-B14F-4D97-AF65-F5344CB8AC3E}">
        <p14:creationId xmlns:p14="http://schemas.microsoft.com/office/powerpoint/2010/main" val="2989786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Svævende peberfrugt(1).jpg"/>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333590" y="0"/>
            <a:ext cx="2319618" cy="6858000"/>
          </a:xfrm>
          <a:prstGeom prst="rect">
            <a:avLst/>
          </a:prstGeom>
        </p:spPr>
      </p:pic>
      <p:pic>
        <p:nvPicPr>
          <p:cNvPr id="3" name="Billede 2" descr="Magiske fotos - Malin og Holg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0"/>
            <a:ext cx="4554940" cy="6858000"/>
          </a:xfrm>
          <a:prstGeom prst="rect">
            <a:avLst/>
          </a:prstGeom>
        </p:spPr>
      </p:pic>
    </p:spTree>
    <p:extLst>
      <p:ext uri="{BB962C8B-B14F-4D97-AF65-F5344CB8AC3E}">
        <p14:creationId xmlns:p14="http://schemas.microsoft.com/office/powerpoint/2010/main" val="1699499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Magisk udfordr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52172"/>
            <a:ext cx="9144000" cy="6073254"/>
          </a:xfrm>
          <a:prstGeom prst="rect">
            <a:avLst/>
          </a:prstGeom>
        </p:spPr>
      </p:pic>
    </p:spTree>
    <p:extLst>
      <p:ext uri="{BB962C8B-B14F-4D97-AF65-F5344CB8AC3E}">
        <p14:creationId xmlns:p14="http://schemas.microsoft.com/office/powerpoint/2010/main" val="484179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græs, felt, sol&#10;&#10;Automatisk genereret beskrivelse">
            <a:extLst>
              <a:ext uri="{FF2B5EF4-FFF2-40B4-BE49-F238E27FC236}">
                <a16:creationId xmlns:a16="http://schemas.microsoft.com/office/drawing/2014/main" id="{CA7C91DC-69D6-FB48-94F6-A81658713B5A}"/>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4157141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bord, sidder, vand, luft&#10;&#10;Automatisk genereret beskrivelse">
            <a:extLst>
              <a:ext uri="{FF2B5EF4-FFF2-40B4-BE49-F238E27FC236}">
                <a16:creationId xmlns:a16="http://schemas.microsoft.com/office/drawing/2014/main" id="{57CC62ED-D043-5E40-98A9-48C06CF07A17}"/>
              </a:ext>
            </a:extLst>
          </p:cNvPr>
          <p:cNvPicPr>
            <a:picLocks noChangeAspect="1"/>
          </p:cNvPicPr>
          <p:nvPr/>
        </p:nvPicPr>
        <p:blipFill>
          <a:blip r:embed="rId2"/>
          <a:stretch>
            <a:fillRect/>
          </a:stretch>
        </p:blipFill>
        <p:spPr>
          <a:xfrm>
            <a:off x="3755104" y="0"/>
            <a:ext cx="4681791" cy="6858000"/>
          </a:xfrm>
          <a:prstGeom prst="rect">
            <a:avLst/>
          </a:prstGeom>
        </p:spPr>
      </p:pic>
    </p:spTree>
    <p:extLst>
      <p:ext uri="{BB962C8B-B14F-4D97-AF65-F5344CB8AC3E}">
        <p14:creationId xmlns:p14="http://schemas.microsoft.com/office/powerpoint/2010/main" val="3624493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græs, felt, stående&#10;&#10;Automatisk genereret beskrivelse">
            <a:extLst>
              <a:ext uri="{FF2B5EF4-FFF2-40B4-BE49-F238E27FC236}">
                <a16:creationId xmlns:a16="http://schemas.microsoft.com/office/drawing/2014/main" id="{3E15CB9E-DD08-8343-AE9F-956D918FB28C}"/>
              </a:ext>
            </a:extLst>
          </p:cNvPr>
          <p:cNvPicPr>
            <a:picLocks noChangeAspect="1"/>
          </p:cNvPicPr>
          <p:nvPr/>
        </p:nvPicPr>
        <p:blipFill>
          <a:blip r:embed="rId2"/>
          <a:stretch>
            <a:fillRect/>
          </a:stretch>
        </p:blipFill>
        <p:spPr>
          <a:xfrm>
            <a:off x="4362111" y="0"/>
            <a:ext cx="3467777" cy="6858000"/>
          </a:xfrm>
          <a:prstGeom prst="rect">
            <a:avLst/>
          </a:prstGeom>
        </p:spPr>
      </p:pic>
    </p:spTree>
    <p:extLst>
      <p:ext uri="{BB962C8B-B14F-4D97-AF65-F5344CB8AC3E}">
        <p14:creationId xmlns:p14="http://schemas.microsoft.com/office/powerpoint/2010/main" val="1109365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ECE95E42-74AB-7B47-8E05-880FB0AF921C}"/>
              </a:ext>
            </a:extLst>
          </p:cNvPr>
          <p:cNvPicPr>
            <a:picLocks noGrp="1" noChangeAspect="1"/>
          </p:cNvPicPr>
          <p:nvPr>
            <p:ph idx="1"/>
          </p:nvPr>
        </p:nvPicPr>
        <p:blipFill>
          <a:blip r:embed="rId2"/>
          <a:stretch>
            <a:fillRect/>
          </a:stretch>
        </p:blipFill>
        <p:spPr>
          <a:xfrm>
            <a:off x="7222344" y="1"/>
            <a:ext cx="4969656" cy="7007426"/>
          </a:xfrm>
        </p:spPr>
      </p:pic>
    </p:spTree>
    <p:extLst>
      <p:ext uri="{BB962C8B-B14F-4D97-AF65-F5344CB8AC3E}">
        <p14:creationId xmlns:p14="http://schemas.microsoft.com/office/powerpoint/2010/main" val="2439094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natur, nattehimmel&#10;&#10;Automatisk genereret beskrivelse">
            <a:extLst>
              <a:ext uri="{FF2B5EF4-FFF2-40B4-BE49-F238E27FC236}">
                <a16:creationId xmlns:a16="http://schemas.microsoft.com/office/drawing/2014/main" id="{A38780DB-97F0-FD46-86F8-1232B4F96CD8}"/>
              </a:ext>
            </a:extLst>
          </p:cNvPr>
          <p:cNvPicPr>
            <a:picLocks noChangeAspect="1"/>
          </p:cNvPicPr>
          <p:nvPr/>
        </p:nvPicPr>
        <p:blipFill>
          <a:blip r:embed="rId2"/>
          <a:stretch>
            <a:fillRect/>
          </a:stretch>
        </p:blipFill>
        <p:spPr>
          <a:xfrm>
            <a:off x="2101850" y="488950"/>
            <a:ext cx="7988300" cy="5880100"/>
          </a:xfrm>
          <a:prstGeom prst="rect">
            <a:avLst/>
          </a:prstGeom>
        </p:spPr>
      </p:pic>
    </p:spTree>
    <p:extLst>
      <p:ext uri="{BB962C8B-B14F-4D97-AF65-F5344CB8AC3E}">
        <p14:creationId xmlns:p14="http://schemas.microsoft.com/office/powerpoint/2010/main" val="1815160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væg, indendørs, træ&#10;&#10;Automatisk genereret beskrivelse">
            <a:extLst>
              <a:ext uri="{FF2B5EF4-FFF2-40B4-BE49-F238E27FC236}">
                <a16:creationId xmlns:a16="http://schemas.microsoft.com/office/drawing/2014/main" id="{DAC68C38-5C8F-CA4E-A24A-43DF778816DC}"/>
              </a:ext>
            </a:extLst>
          </p:cNvPr>
          <p:cNvPicPr>
            <a:picLocks noChangeAspect="1"/>
          </p:cNvPicPr>
          <p:nvPr/>
        </p:nvPicPr>
        <p:blipFill>
          <a:blip r:embed="rId2"/>
          <a:stretch>
            <a:fillRect/>
          </a:stretch>
        </p:blipFill>
        <p:spPr>
          <a:xfrm>
            <a:off x="4051975" y="0"/>
            <a:ext cx="4088050" cy="6858000"/>
          </a:xfrm>
          <a:prstGeom prst="rect">
            <a:avLst/>
          </a:prstGeom>
        </p:spPr>
      </p:pic>
    </p:spTree>
    <p:extLst>
      <p:ext uri="{BB962C8B-B14F-4D97-AF65-F5344CB8AC3E}">
        <p14:creationId xmlns:p14="http://schemas.microsoft.com/office/powerpoint/2010/main" val="31159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er 1" descr="Carlas eksamensvideo (Magi)">
            <a:hlinkClick r:id="" action="ppaction://media"/>
            <a:extLst>
              <a:ext uri="{FF2B5EF4-FFF2-40B4-BE49-F238E27FC236}">
                <a16:creationId xmlns:a16="http://schemas.microsoft.com/office/drawing/2014/main" id="{2A780751-DAAC-8D4E-8560-59FCD0C7CEB9}"/>
              </a:ext>
            </a:extLst>
          </p:cNvPr>
          <p:cNvPicPr>
            <a:picLocks noRot="1" noChangeAspect="1"/>
          </p:cNvPicPr>
          <p:nvPr>
            <a:videoFile r:link="rId1"/>
          </p:nvPr>
        </p:nvPicPr>
        <p:blipFill>
          <a:blip r:embed="rId3"/>
          <a:stretch>
            <a:fillRect/>
          </a:stretch>
        </p:blipFill>
        <p:spPr>
          <a:xfrm>
            <a:off x="1329593" y="925551"/>
            <a:ext cx="9197290" cy="5196469"/>
          </a:xfrm>
          <a:prstGeom prst="rect">
            <a:avLst/>
          </a:prstGeom>
        </p:spPr>
      </p:pic>
    </p:spTree>
    <p:extLst>
      <p:ext uri="{BB962C8B-B14F-4D97-AF65-F5344CB8AC3E}">
        <p14:creationId xmlns:p14="http://schemas.microsoft.com/office/powerpoint/2010/main" val="253670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1079</TotalTime>
  <Words>1566</Words>
  <Application>Microsoft Macintosh PowerPoint</Application>
  <PresentationFormat>Widescreen</PresentationFormat>
  <Paragraphs>121</Paragraphs>
  <Slides>43</Slides>
  <Notes>8</Notes>
  <HiddenSlides>0</HiddenSlides>
  <MMClips>1</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43</vt:i4>
      </vt:variant>
    </vt:vector>
  </HeadingPairs>
  <TitlesOfParts>
    <vt:vector size="49" baseType="lpstr">
      <vt:lpstr>Arial</vt:lpstr>
      <vt:lpstr>Calibri</vt:lpstr>
      <vt:lpstr>Calibri Light</vt:lpstr>
      <vt:lpstr>Gill Sans</vt:lpstr>
      <vt:lpstr>Verdana</vt:lpstr>
      <vt:lpstr>Office-tema</vt:lpstr>
      <vt:lpstr>Det magiske i kunsten</vt:lpstr>
      <vt:lpstr>PowerPoint-præsentation</vt:lpstr>
      <vt:lpstr>Opgaveløsning </vt:lpstr>
      <vt:lpstr>Styr på teorien - forståelsesspørgsmål:</vt:lpstr>
      <vt:lpstr>Tre typer af magiske verdner:</vt:lpstr>
      <vt:lpstr>Refleksionsøvelse</vt:lpstr>
      <vt:lpstr>Research og inspiration: Magiske kunstværker i kunsthistorien . Læs s. 97 i kompendiet og find en række værker, der tematiserer ‘det magiske’ og kan inspirere dig til dine egne visuelle undersøgelser.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Vi starter med en brainstorm</vt:lpstr>
      <vt:lpstr>Idémotor</vt:lpstr>
      <vt:lpstr>Prioritering</vt:lpstr>
      <vt:lpstr>Konceptudvikling</vt:lpstr>
      <vt:lpstr>Elev-eksempler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Magi i kunsten</dc:title>
  <dc:creator>Line Højgaard Porse</dc:creator>
  <cp:lastModifiedBy>Ditte Bang Skovgård-Hansen</cp:lastModifiedBy>
  <cp:revision>24</cp:revision>
  <dcterms:created xsi:type="dcterms:W3CDTF">2020-11-19T15:25:50Z</dcterms:created>
  <dcterms:modified xsi:type="dcterms:W3CDTF">2025-05-16T12:09:40Z</dcterms:modified>
</cp:coreProperties>
</file>