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328" r:id="rId3"/>
    <p:sldId id="329" r:id="rId4"/>
    <p:sldId id="344" r:id="rId5"/>
    <p:sldId id="333" r:id="rId6"/>
    <p:sldId id="334" r:id="rId7"/>
    <p:sldId id="335" r:id="rId8"/>
    <p:sldId id="337" r:id="rId9"/>
    <p:sldId id="434" r:id="rId10"/>
    <p:sldId id="327" r:id="rId11"/>
    <p:sldId id="345" r:id="rId12"/>
    <p:sldId id="266" r:id="rId13"/>
    <p:sldId id="429" r:id="rId14"/>
    <p:sldId id="433" r:id="rId15"/>
    <p:sldId id="430" r:id="rId16"/>
    <p:sldId id="431" r:id="rId17"/>
    <p:sldId id="432" r:id="rId18"/>
    <p:sldId id="356" r:id="rId19"/>
    <p:sldId id="437" r:id="rId20"/>
    <p:sldId id="43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7"/>
    <p:restoredTop sz="92699"/>
  </p:normalViewPr>
  <p:slideViewPr>
    <p:cSldViewPr snapToGrid="0" snapToObjects="1">
      <p:cViewPr varScale="1">
        <p:scale>
          <a:sx n="147" d="100"/>
          <a:sy n="147" d="100"/>
        </p:scale>
        <p:origin x="13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532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353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1074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081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3214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82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071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9704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448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001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358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A133-9F4C-664B-B23A-98AD34591273}" type="datetimeFigureOut">
              <a:rPr lang="da-DK" smtClean="0"/>
              <a:t>15.05.2025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E3BA6-0682-B64B-9B30-33A86C6CC6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82228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unsten.nu/journal/ugens-kunstner-christian-lemmerz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kunsten.dk/da/indhold/louise-bourgeois-three-artists-on-a-spider-10741" TargetMode="External"/><Relationship Id="rId2" Type="http://schemas.openxmlformats.org/officeDocument/2006/relationships/hyperlink" Target="https://da.wikipedia.org/wiki/Louise_Bourgeoi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tmatter.dk/journal/cindy-shermans-sanselige-gobeliner-markerer-selfiens-doed/" TargetMode="External"/><Relationship Id="rId4" Type="http://schemas.openxmlformats.org/officeDocument/2006/relationships/hyperlink" Target="https://kunsten.nu/journal/jeg-forsoeger-jo-ikke-at-male-et-billede-saa-grimt-som-muligt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gasinet Kunst">
            <a:extLst>
              <a:ext uri="{FF2B5EF4-FFF2-40B4-BE49-F238E27FC236}">
                <a16:creationId xmlns:a16="http://schemas.microsoft.com/office/drawing/2014/main" id="{72F122CA-8001-104E-9923-521DA2EE50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7" b="4503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8D432DA-552F-BA4B-A2A5-CB4B3F85C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305331"/>
            <a:ext cx="9144000" cy="238760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Det grimmes æstetik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CBB1168-48C5-93D5-93ED-D898DC0549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92931"/>
            <a:ext cx="9144000" cy="1655762"/>
          </a:xfrm>
        </p:spPr>
        <p:txBody>
          <a:bodyPr/>
          <a:lstStyle/>
          <a:p>
            <a:r>
              <a:rPr lang="da-DK" dirty="0"/>
              <a:t>1 hf </a:t>
            </a:r>
            <a:r>
              <a:rPr lang="da-DK" dirty="0" err="1"/>
              <a:t>bk</a:t>
            </a:r>
            <a:r>
              <a:rPr lang="da-DK" dirty="0"/>
              <a:t> forår 2025</a:t>
            </a:r>
          </a:p>
        </p:txBody>
      </p:sp>
    </p:spTree>
    <p:extLst>
      <p:ext uri="{BB962C8B-B14F-4D97-AF65-F5344CB8AC3E}">
        <p14:creationId xmlns:p14="http://schemas.microsoft.com/office/powerpoint/2010/main" val="123108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ilosof om det, vi synes er ækelt: »Det er uundgåeligt, at vi nogle gange  føler afsky over for fremmede« - politiken.dk">
            <a:extLst>
              <a:ext uri="{FF2B5EF4-FFF2-40B4-BE49-F238E27FC236}">
                <a16:creationId xmlns:a16="http://schemas.microsoft.com/office/drawing/2014/main" id="{55D04ED8-0CA3-3480-AF93-DAD2D7F8A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 bwMode="auto">
          <a:xfrm>
            <a:off x="3586658" y="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1EC8E9-8D5F-AC4F-B30F-9DEE56EA7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00600" cy="1899912"/>
          </a:xfrm>
        </p:spPr>
        <p:txBody>
          <a:bodyPr>
            <a:normAutofit/>
          </a:bodyPr>
          <a:lstStyle/>
          <a:p>
            <a:r>
              <a:rPr lang="da-DK" sz="3600" b="1" dirty="0"/>
              <a:t>Indledende overvejelse: Hvad er egentlig ækelt?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829623-D5A8-E54F-8D46-7A8A254C7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a-DK" sz="2000" dirty="0"/>
              <a:t>Skriv på tre post-</a:t>
            </a:r>
            <a:r>
              <a:rPr lang="da-DK" sz="2000" dirty="0" err="1"/>
              <a:t>its</a:t>
            </a:r>
            <a:r>
              <a:rPr lang="da-DK" sz="2000" dirty="0"/>
              <a:t> de tre ting, du synes er mest ækelt</a:t>
            </a:r>
          </a:p>
          <a:p>
            <a:pPr marL="514350" indent="-514350">
              <a:buAutoNum type="arabicPeriod"/>
            </a:pPr>
            <a:r>
              <a:rPr lang="da-DK" sz="2000" dirty="0"/>
              <a:t>Sæt dem op på væggen</a:t>
            </a:r>
          </a:p>
          <a:p>
            <a:pPr marL="514350" indent="-514350">
              <a:buAutoNum type="arabicPeriod"/>
            </a:pPr>
            <a:r>
              <a:rPr lang="da-DK" sz="2000" dirty="0"/>
              <a:t>Inddel dem sammen i grupper og giv dem en overskrift  </a:t>
            </a:r>
          </a:p>
        </p:txBody>
      </p:sp>
    </p:spTree>
    <p:extLst>
      <p:ext uri="{BB962C8B-B14F-4D97-AF65-F5344CB8AC3E}">
        <p14:creationId xmlns:p14="http://schemas.microsoft.com/office/powerpoint/2010/main" val="53171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4C25B3-FEB2-FE40-A8D0-821F22D61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da-DK" sz="4000"/>
              <a:t>Forståelsesspørgsmål:</a:t>
            </a:r>
          </a:p>
        </p:txBody>
      </p:sp>
      <p:pic>
        <p:nvPicPr>
          <p:cNvPr id="2050" name="Picture 2" descr="Mikhail Bakhtin - Monoskop">
            <a:extLst>
              <a:ext uri="{FF2B5EF4-FFF2-40B4-BE49-F238E27FC236}">
                <a16:creationId xmlns:a16="http://schemas.microsoft.com/office/drawing/2014/main" id="{3EDA8DA7-9E0B-C238-A17B-767C6A111C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"/>
          <a:stretch/>
        </p:blipFill>
        <p:spPr bwMode="auto">
          <a:xfrm>
            <a:off x="1" y="10"/>
            <a:ext cx="4196496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B1A452-3153-7B48-AD16-1138A9078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734" y="2409830"/>
            <a:ext cx="6798539" cy="3705217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da-DK" sz="2000" dirty="0"/>
              <a:t>Forklar med udgangspunkt i lektien de tre betydninger af ordet æstetik</a:t>
            </a:r>
          </a:p>
          <a:p>
            <a:pPr marL="514350" indent="-514350">
              <a:buAutoNum type="arabicParenR"/>
            </a:pPr>
            <a:r>
              <a:rPr lang="da-DK" sz="2000" dirty="0"/>
              <a:t>Hvordan skal vi forstå begrebet ‘det grimmes æstetik’?</a:t>
            </a:r>
          </a:p>
          <a:p>
            <a:pPr marL="514350" indent="-514350">
              <a:buAutoNum type="arabicParenR"/>
            </a:pPr>
            <a:r>
              <a:rPr lang="da-DK" sz="2000" dirty="0"/>
              <a:t>Lav to kasser med begreber, der knytter sig til hhv. den klassiske æstetik og grimhedens æstetik, som Karl </a:t>
            </a:r>
            <a:r>
              <a:rPr lang="da-DK" sz="2000" dirty="0" err="1"/>
              <a:t>Rosenkranz’s</a:t>
            </a:r>
            <a:r>
              <a:rPr lang="da-DK" sz="2000" dirty="0"/>
              <a:t> formulerer den</a:t>
            </a:r>
          </a:p>
          <a:p>
            <a:pPr marL="514350" indent="-514350">
              <a:buAutoNum type="arabicParenR"/>
            </a:pPr>
            <a:r>
              <a:rPr lang="da-DK" sz="2000" dirty="0"/>
              <a:t>Hvordan kan vi forklare opfattelsen af, hvad man fandt grimt i den vestlige kultur i 1800-tallet, hvor </a:t>
            </a:r>
            <a:r>
              <a:rPr lang="da-DK" sz="2000" dirty="0" err="1"/>
              <a:t>Rosenkranz</a:t>
            </a:r>
            <a:r>
              <a:rPr lang="da-DK" sz="2000" dirty="0"/>
              <a:t> formulerede sin teori?</a:t>
            </a:r>
          </a:p>
          <a:p>
            <a:pPr marL="514350" indent="-514350">
              <a:buAutoNum type="arabicParenR"/>
            </a:pPr>
            <a:r>
              <a:rPr lang="da-DK" sz="2000" dirty="0"/>
              <a:t>Forklar Mikael </a:t>
            </a:r>
            <a:r>
              <a:rPr lang="da-DK" sz="2000" dirty="0" err="1"/>
              <a:t>Bakhtins</a:t>
            </a:r>
            <a:r>
              <a:rPr lang="da-DK" sz="2000" dirty="0"/>
              <a:t> opfattelse af det grimme 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96239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28ED912-65E4-D74A-AA81-4BCBBCBD2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1" y="535905"/>
            <a:ext cx="5157787" cy="823912"/>
          </a:xfrm>
        </p:spPr>
        <p:txBody>
          <a:bodyPr>
            <a:normAutofit/>
          </a:bodyPr>
          <a:lstStyle/>
          <a:p>
            <a:r>
              <a:rPr lang="da-DK" sz="3600" dirty="0"/>
              <a:t>Klassisk æstetik 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86381DDF-4E28-7A44-9EE3-3C70B8826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1" y="1828801"/>
            <a:ext cx="5157787" cy="4277930"/>
          </a:xfrm>
        </p:spPr>
        <p:txBody>
          <a:bodyPr>
            <a:normAutofit fontScale="62500" lnSpcReduction="20000"/>
          </a:bodyPr>
          <a:lstStyle/>
          <a:p>
            <a:r>
              <a:rPr lang="da-DK" dirty="0"/>
              <a:t>Symmetri</a:t>
            </a:r>
          </a:p>
          <a:p>
            <a:r>
              <a:rPr lang="da-DK" dirty="0"/>
              <a:t>Harmoni</a:t>
            </a:r>
          </a:p>
          <a:p>
            <a:r>
              <a:rPr lang="da-DK" dirty="0"/>
              <a:t>Balance</a:t>
            </a:r>
          </a:p>
          <a:p>
            <a:r>
              <a:rPr lang="da-DK" dirty="0"/>
              <a:t>Renhed</a:t>
            </a:r>
          </a:p>
          <a:p>
            <a:r>
              <a:rPr lang="da-DK" dirty="0"/>
              <a:t>Hvidhed</a:t>
            </a:r>
          </a:p>
          <a:p>
            <a:r>
              <a:rPr lang="da-DK" dirty="0"/>
              <a:t>Det evige</a:t>
            </a:r>
          </a:p>
          <a:p>
            <a:r>
              <a:rPr lang="da-DK" dirty="0"/>
              <a:t>Det ophøjede</a:t>
            </a:r>
          </a:p>
          <a:p>
            <a:r>
              <a:rPr lang="da-DK" dirty="0"/>
              <a:t>Det sande</a:t>
            </a:r>
          </a:p>
          <a:p>
            <a:r>
              <a:rPr lang="da-DK" dirty="0"/>
              <a:t>Det ophøjede</a:t>
            </a:r>
          </a:p>
          <a:p>
            <a:r>
              <a:rPr lang="da-DK" dirty="0"/>
              <a:t>Det ekstraordinære</a:t>
            </a:r>
          </a:p>
          <a:p>
            <a:r>
              <a:rPr lang="da-DK" dirty="0"/>
              <a:t>Godhed</a:t>
            </a:r>
          </a:p>
          <a:p>
            <a:r>
              <a:rPr lang="da-DK" dirty="0"/>
              <a:t>Det guddommelige</a:t>
            </a:r>
          </a:p>
          <a:p>
            <a:r>
              <a:rPr lang="da-DK" dirty="0"/>
              <a:t>Det civiliserede 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29B48A2D-BE78-6647-9546-289EF3B5A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535905"/>
            <a:ext cx="5183188" cy="823912"/>
          </a:xfrm>
        </p:spPr>
        <p:txBody>
          <a:bodyPr>
            <a:normAutofit/>
          </a:bodyPr>
          <a:lstStyle/>
          <a:p>
            <a:r>
              <a:rPr lang="da-DK" sz="3600" dirty="0"/>
              <a:t>Grimhedens æstetik</a:t>
            </a:r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80AED20A-DBEE-1F4C-88D3-EAFC47513B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28801"/>
            <a:ext cx="5183188" cy="5029200"/>
          </a:xfrm>
        </p:spPr>
        <p:txBody>
          <a:bodyPr>
            <a:normAutofit fontScale="62500" lnSpcReduction="20000"/>
          </a:bodyPr>
          <a:lstStyle/>
          <a:p>
            <a:r>
              <a:rPr lang="da-DK" dirty="0"/>
              <a:t>Det lave</a:t>
            </a:r>
          </a:p>
          <a:p>
            <a:r>
              <a:rPr lang="da-DK" dirty="0"/>
              <a:t>Det amorfe</a:t>
            </a:r>
          </a:p>
          <a:p>
            <a:r>
              <a:rPr lang="da-DK" dirty="0"/>
              <a:t>Det ukorrekte </a:t>
            </a:r>
          </a:p>
          <a:p>
            <a:r>
              <a:rPr lang="da-DK" dirty="0"/>
              <a:t>Det kropslige</a:t>
            </a:r>
          </a:p>
          <a:p>
            <a:r>
              <a:rPr lang="da-DK" dirty="0"/>
              <a:t>Det overdrevne</a:t>
            </a:r>
          </a:p>
          <a:p>
            <a:r>
              <a:rPr lang="da-DK" dirty="0"/>
              <a:t>Det voldelige </a:t>
            </a:r>
          </a:p>
          <a:p>
            <a:r>
              <a:rPr lang="da-DK" dirty="0"/>
              <a:t>Det </a:t>
            </a:r>
            <a:r>
              <a:rPr lang="da-DK" dirty="0" err="1"/>
              <a:t>defigurerede</a:t>
            </a:r>
            <a:endParaRPr lang="da-DK" dirty="0"/>
          </a:p>
          <a:p>
            <a:r>
              <a:rPr lang="da-DK" dirty="0"/>
              <a:t>Det hverdagslige</a:t>
            </a:r>
          </a:p>
          <a:p>
            <a:r>
              <a:rPr lang="da-DK" dirty="0"/>
              <a:t>Det trivielle/almindelige</a:t>
            </a:r>
          </a:p>
          <a:p>
            <a:r>
              <a:rPr lang="da-DK" dirty="0"/>
              <a:t>Asymmetri</a:t>
            </a:r>
          </a:p>
          <a:p>
            <a:r>
              <a:rPr lang="da-DK" dirty="0"/>
              <a:t>Disharmoni</a:t>
            </a:r>
          </a:p>
          <a:p>
            <a:r>
              <a:rPr lang="da-DK" dirty="0"/>
              <a:t>Ubalance</a:t>
            </a:r>
          </a:p>
          <a:p>
            <a:r>
              <a:rPr lang="da-DK" dirty="0"/>
              <a:t>Skidt</a:t>
            </a:r>
          </a:p>
          <a:p>
            <a:r>
              <a:rPr lang="da-DK" dirty="0"/>
              <a:t>Det onde</a:t>
            </a:r>
          </a:p>
          <a:p>
            <a:r>
              <a:rPr lang="da-DK" dirty="0"/>
              <a:t>Det uciviliserede</a:t>
            </a:r>
          </a:p>
        </p:txBody>
      </p:sp>
    </p:spTree>
    <p:extLst>
      <p:ext uri="{BB962C8B-B14F-4D97-AF65-F5344CB8AC3E}">
        <p14:creationId xmlns:p14="http://schemas.microsoft.com/office/powerpoint/2010/main" val="1761370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ngredient: Margarine @recipeland">
            <a:extLst>
              <a:ext uri="{FF2B5EF4-FFF2-40B4-BE49-F238E27FC236}">
                <a16:creationId xmlns:a16="http://schemas.microsoft.com/office/drawing/2014/main" id="{17C84EAF-1F7C-103D-25D5-3880BE9DC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4" b="3027"/>
          <a:stretch/>
        </p:blipFill>
        <p:spPr bwMode="auto">
          <a:xfrm>
            <a:off x="-3047" y="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68FD2CA6-A375-6A48-91FE-1D2E9270E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7023" y="803208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 dirty="0"/>
              <a:t>Praktisk øvelse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C51EF9E2-20B9-2945-B3A7-577F9D439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0069" y="2434201"/>
            <a:ext cx="4741817" cy="37427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dirty="0"/>
              <a:t>Forsøg at lave en figurativ </a:t>
            </a:r>
            <a:r>
              <a:rPr lang="da-DK" sz="2000"/>
              <a:t>og kropslig </a:t>
            </a:r>
            <a:r>
              <a:rPr lang="da-DK" sz="2000" dirty="0"/>
              <a:t>skulptur i margarine: Du bestemmer selv form og motiv.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Tag billeder af din skulptur til din OneNote-mappe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Diskutér med din sidemand, hvilken betydning materialet har for oplevelsen af jeres skulpturer.</a:t>
            </a:r>
          </a:p>
          <a:p>
            <a:pPr marL="0" indent="0">
              <a:buNone/>
            </a:pPr>
            <a:r>
              <a:rPr lang="da-DK" sz="2000" dirty="0"/>
              <a:t>Skriv også disse refleksioner i jeres mappe.</a:t>
            </a:r>
          </a:p>
        </p:txBody>
      </p:sp>
    </p:spTree>
    <p:extLst>
      <p:ext uri="{BB962C8B-B14F-4D97-AF65-F5344CB8AC3E}">
        <p14:creationId xmlns:p14="http://schemas.microsoft.com/office/powerpoint/2010/main" val="3867266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C8DC40-EEEB-8C9D-9DB2-2C30E566A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8"/>
          <a:stretch/>
        </p:blipFill>
        <p:spPr bwMode="auto">
          <a:xfrm>
            <a:off x="0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01B82D-29CA-C8A0-B6AA-C5D6040A0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481" y="4011232"/>
            <a:ext cx="4522794" cy="1899912"/>
          </a:xfrm>
        </p:spPr>
        <p:txBody>
          <a:bodyPr>
            <a:normAutofit/>
          </a:bodyPr>
          <a:lstStyle/>
          <a:p>
            <a:r>
              <a:rPr lang="da-DK" sz="4000" dirty="0"/>
              <a:t>Christian </a:t>
            </a:r>
            <a:r>
              <a:rPr lang="da-DK" sz="4000" dirty="0" err="1"/>
              <a:t>Lemmertz</a:t>
            </a:r>
            <a:endParaRPr lang="da-DK" sz="40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4CA3AD-8195-BBA3-8924-A86A84119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527" y="5495840"/>
            <a:ext cx="4831515" cy="13683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0" i="0" dirty="0">
                <a:effectLst/>
                <a:latin typeface="LLCircularWeb-Medium"/>
              </a:rPr>
              <a:t>Læs portrætartiklen fra </a:t>
            </a:r>
            <a:r>
              <a:rPr lang="da-DK" sz="2000" b="0" i="0" dirty="0" err="1">
                <a:effectLst/>
                <a:latin typeface="LLCircularWeb-Medium"/>
              </a:rPr>
              <a:t>Kunsten.nu</a:t>
            </a:r>
            <a:r>
              <a:rPr lang="da-DK" sz="2000" b="0" i="0" dirty="0">
                <a:effectLst/>
                <a:latin typeface="LLCircularWeb-Medium"/>
              </a:rPr>
              <a:t>: </a:t>
            </a:r>
            <a:r>
              <a:rPr lang="da-DK" sz="2000" b="0" i="0" dirty="0">
                <a:effectLst/>
                <a:latin typeface="LLCircularWeb-Medium"/>
                <a:hlinkClick r:id="rId3"/>
              </a:rPr>
              <a:t>https://kunsten.nu/journal/ugens-kunstner-christian-lemmerz/</a:t>
            </a:r>
            <a:r>
              <a:rPr lang="da-DK" sz="2000" b="0" i="0" dirty="0">
                <a:effectLst/>
                <a:latin typeface="LLCircularWeb-Medium"/>
              </a:rPr>
              <a:t> </a:t>
            </a:r>
          </a:p>
          <a:p>
            <a:pPr marL="0" indent="0">
              <a:buNone/>
            </a:pPr>
            <a:endParaRPr lang="da-DK" sz="2000" b="0" i="0" dirty="0">
              <a:effectLst/>
              <a:latin typeface="LLCircularWeb-Medium"/>
            </a:endParaRPr>
          </a:p>
        </p:txBody>
      </p:sp>
    </p:spTree>
    <p:extLst>
      <p:ext uri="{BB962C8B-B14F-4D97-AF65-F5344CB8AC3E}">
        <p14:creationId xmlns:p14="http://schemas.microsoft.com/office/powerpoint/2010/main" val="63187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9A57DA50-26F7-0211-83D7-8B7B74F52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64" y="5825710"/>
            <a:ext cx="2010508" cy="962017"/>
          </a:xfrm>
          <a:prstGeom prst="rect">
            <a:avLst/>
          </a:prstGeom>
        </p:spPr>
      </p:pic>
      <p:pic>
        <p:nvPicPr>
          <p:cNvPr id="5" name="Billede 4" descr="Et billede, der indeholder person, væg&#10;&#10;Automatisk genereret beskrivelse">
            <a:extLst>
              <a:ext uri="{FF2B5EF4-FFF2-40B4-BE49-F238E27FC236}">
                <a16:creationId xmlns:a16="http://schemas.microsoft.com/office/drawing/2014/main" id="{8F21EB00-3059-310A-1B03-338F49907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90" y="70272"/>
            <a:ext cx="4593004" cy="6717455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1B45CE2-FB16-07D6-F085-CFD753F927A9}"/>
              </a:ext>
            </a:extLst>
          </p:cNvPr>
          <p:cNvSpPr txBox="1"/>
          <p:nvPr/>
        </p:nvSpPr>
        <p:spPr>
          <a:xfrm>
            <a:off x="6879003" y="683848"/>
            <a:ext cx="4852852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b="0" i="0" dirty="0">
                <a:effectLst/>
              </a:rPr>
              <a:t>Analyseopgave I</a:t>
            </a:r>
            <a:endParaRPr lang="da-DK" b="0" i="0" dirty="0">
              <a:effectLst/>
            </a:endParaRPr>
          </a:p>
          <a:p>
            <a:endParaRPr lang="da-DK" dirty="0"/>
          </a:p>
          <a:p>
            <a:r>
              <a:rPr lang="da-DK" b="0" i="0" dirty="0">
                <a:effectLst/>
              </a:rPr>
              <a:t>I artiklen står der:</a:t>
            </a:r>
          </a:p>
          <a:p>
            <a:endParaRPr lang="da-DK" dirty="0"/>
          </a:p>
          <a:p>
            <a:r>
              <a:rPr lang="da-DK" b="0" i="1" dirty="0">
                <a:effectLst/>
              </a:rPr>
              <a:t>”Intet er tabu for </a:t>
            </a:r>
            <a:r>
              <a:rPr lang="da-DK" b="0" i="1" dirty="0" err="1">
                <a:effectLst/>
              </a:rPr>
              <a:t>Lemmerz</a:t>
            </a:r>
            <a:r>
              <a:rPr lang="da-DK" b="0" i="1" dirty="0">
                <a:effectLst/>
              </a:rPr>
              <a:t>, der ikke skyr fra emner som Holocaust, terrorisme eller immanente kristne symboler såsom tornekronen og den nøgne Kristus. Faktisk tager kunstneren ofte udgangspunkt i disse voldssymboler, samtidig med at han iklæder dem en atmosfærisk skønhed, der hensætter beskueren til et paradoksalt spændingsfelt af skuelyst og afsky”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Hvordan kommer dette til udtryk i værket </a:t>
            </a:r>
            <a:r>
              <a:rPr lang="da-DK" i="1" dirty="0" err="1"/>
              <a:t>Mother</a:t>
            </a:r>
            <a:r>
              <a:rPr lang="da-DK" i="1" dirty="0"/>
              <a:t> Theresa</a:t>
            </a:r>
            <a:r>
              <a:rPr lang="da-DK" dirty="0"/>
              <a:t>, 2004</a:t>
            </a:r>
          </a:p>
        </p:txBody>
      </p:sp>
    </p:spTree>
    <p:extLst>
      <p:ext uri="{BB962C8B-B14F-4D97-AF65-F5344CB8AC3E}">
        <p14:creationId xmlns:p14="http://schemas.microsoft.com/office/powerpoint/2010/main" val="3624965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97A93E01-AC8A-24CD-C078-F62802378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40" y="5702300"/>
            <a:ext cx="2070100" cy="939800"/>
          </a:xfrm>
          <a:prstGeom prst="rect">
            <a:avLst/>
          </a:prstGeom>
        </p:spPr>
      </p:pic>
      <p:pic>
        <p:nvPicPr>
          <p:cNvPr id="5" name="Billede 4" descr="Et billede, der indeholder kvinde, person, indendørs, dame&#10;&#10;Automatisk genereret beskrivelse">
            <a:extLst>
              <a:ext uri="{FF2B5EF4-FFF2-40B4-BE49-F238E27FC236}">
                <a16:creationId xmlns:a16="http://schemas.microsoft.com/office/drawing/2014/main" id="{17FF78B6-298D-210E-8CA2-4071A2FA2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769" y="3506367"/>
            <a:ext cx="2445238" cy="3135733"/>
          </a:xfrm>
          <a:prstGeom prst="rect">
            <a:avLst/>
          </a:prstGeom>
        </p:spPr>
      </p:pic>
      <p:pic>
        <p:nvPicPr>
          <p:cNvPr id="9" name="Billede 8" descr="Et billede, der indeholder badedragt&#10;&#10;Automatisk genereret beskrivelse">
            <a:extLst>
              <a:ext uri="{FF2B5EF4-FFF2-40B4-BE49-F238E27FC236}">
                <a16:creationId xmlns:a16="http://schemas.microsoft.com/office/drawing/2014/main" id="{1D29B2CD-187C-0D8D-2781-CC6B33343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350" y="-93102"/>
            <a:ext cx="3723299" cy="695110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B7AEBC3-0718-E92F-6E3C-21C5A2D65652}"/>
              </a:ext>
            </a:extLst>
          </p:cNvPr>
          <p:cNvSpPr txBox="1"/>
          <p:nvPr/>
        </p:nvSpPr>
        <p:spPr>
          <a:xfrm>
            <a:off x="542108" y="612168"/>
            <a:ext cx="3723299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Analyseopgave II</a:t>
            </a:r>
          </a:p>
          <a:p>
            <a:endParaRPr lang="da-DK" dirty="0"/>
          </a:p>
          <a:p>
            <a:r>
              <a:rPr lang="da-DK" dirty="0"/>
              <a:t>I artiklen står der:</a:t>
            </a:r>
          </a:p>
          <a:p>
            <a:endParaRPr lang="da-DK" dirty="0"/>
          </a:p>
          <a:p>
            <a:r>
              <a:rPr lang="da-DK" b="0" i="1" dirty="0">
                <a:effectLst/>
                <a:latin typeface="Feature Display Cond"/>
              </a:rPr>
              <a:t>”</a:t>
            </a:r>
            <a:r>
              <a:rPr lang="da-DK" b="0" i="1" dirty="0" err="1">
                <a:effectLst/>
                <a:latin typeface="Feature Display Cond"/>
              </a:rPr>
              <a:t>Lemmerz</a:t>
            </a:r>
            <a:r>
              <a:rPr lang="da-DK" b="0" i="1" dirty="0">
                <a:effectLst/>
                <a:latin typeface="Feature Display Cond"/>
              </a:rPr>
              <a:t>’ formsprog tager afsæt i renæssancen og klassicismen, men omformes og destabiliseres i modernitetens fragmentariske og ofte voldelige billede”</a:t>
            </a:r>
          </a:p>
          <a:p>
            <a:endParaRPr lang="da-DK" dirty="0">
              <a:latin typeface="Feature Display Cond"/>
            </a:endParaRPr>
          </a:p>
          <a:p>
            <a:r>
              <a:rPr lang="da-DK" dirty="0"/>
              <a:t>Forklar, hvordan det kommer til udtryk i værket </a:t>
            </a:r>
            <a:r>
              <a:rPr lang="da-DK" i="1" dirty="0"/>
              <a:t>Madonna </a:t>
            </a:r>
            <a:r>
              <a:rPr lang="da-DK" i="1" dirty="0" err="1"/>
              <a:t>Grigia</a:t>
            </a:r>
            <a:r>
              <a:rPr lang="da-DK" dirty="0"/>
              <a:t>, 2003. Brug så mange fagudtryk som muligt.</a:t>
            </a:r>
          </a:p>
        </p:txBody>
      </p:sp>
    </p:spTree>
    <p:extLst>
      <p:ext uri="{BB962C8B-B14F-4D97-AF65-F5344CB8AC3E}">
        <p14:creationId xmlns:p14="http://schemas.microsoft.com/office/powerpoint/2010/main" val="3492950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ort-hvid, kunst, indendørs, hvid&#10;&#10;Indhold genereret af kunstig intelligens kan være forkert.">
            <a:extLst>
              <a:ext uri="{FF2B5EF4-FFF2-40B4-BE49-F238E27FC236}">
                <a16:creationId xmlns:a16="http://schemas.microsoft.com/office/drawing/2014/main" id="{4596A20E-B55C-2488-1DCB-25FC0995A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4306" y="1726607"/>
            <a:ext cx="8975642" cy="5356195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9B00852-0053-202D-0A99-D74FDC5869F1}"/>
              </a:ext>
            </a:extLst>
          </p:cNvPr>
          <p:cNvSpPr txBox="1"/>
          <p:nvPr/>
        </p:nvSpPr>
        <p:spPr>
          <a:xfrm>
            <a:off x="457200" y="351234"/>
            <a:ext cx="11495315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b="0" i="0" dirty="0">
                <a:effectLst/>
              </a:rPr>
              <a:t>Analyseopgave III</a:t>
            </a:r>
          </a:p>
          <a:p>
            <a:endParaRPr lang="da-DK" dirty="0"/>
          </a:p>
          <a:p>
            <a:r>
              <a:rPr lang="da-DK" b="0" i="0" dirty="0">
                <a:effectLst/>
              </a:rPr>
              <a:t>I artiklen står der: </a:t>
            </a:r>
            <a:r>
              <a:rPr lang="da-DK" b="0" i="1" dirty="0">
                <a:effectLst/>
              </a:rPr>
              <a:t>”Kunst er ikke dekorative elementer, men skal pågående og vedvarende fortælle os noget om tilværelsen – også det, vi ikke ønsker at tale om. </a:t>
            </a:r>
            <a:r>
              <a:rPr lang="da-DK" b="0" i="1" dirty="0" err="1">
                <a:effectLst/>
              </a:rPr>
              <a:t>Lemmerz</a:t>
            </a:r>
            <a:r>
              <a:rPr lang="da-DK" b="0" i="1" dirty="0">
                <a:effectLst/>
              </a:rPr>
              <a:t> bruger kunsten som en filosofisk, materiel undersøgelse af, hvad det vil sige at være til i verden. Ligegyldigt om disse filosofiske overvejelser tager form i rådnende grisekroppe eller neoklassicistiske marmorfigurer, er det erkendelsen af menneskets uundgåeligt forgængelige tilstand, der optager </a:t>
            </a:r>
            <a:r>
              <a:rPr lang="da-DK" b="0" i="1" dirty="0" err="1">
                <a:effectLst/>
              </a:rPr>
              <a:t>Lemmerz</a:t>
            </a:r>
            <a:r>
              <a:rPr lang="da-DK" b="0" i="1" dirty="0">
                <a:effectLst/>
              </a:rPr>
              <a:t> mest”.</a:t>
            </a:r>
          </a:p>
          <a:p>
            <a:endParaRPr lang="da-DK" dirty="0"/>
          </a:p>
          <a:p>
            <a:r>
              <a:rPr lang="da-DK" dirty="0"/>
              <a:t>															Hvordan kommer dette til udtryk i værkerne på 															dette og de næste tre slides?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A8B79274-0DA6-EB64-4C4E-C6804530130B}"/>
              </a:ext>
            </a:extLst>
          </p:cNvPr>
          <p:cNvSpPr txBox="1"/>
          <p:nvPr/>
        </p:nvSpPr>
        <p:spPr>
          <a:xfrm>
            <a:off x="7367453" y="6342587"/>
            <a:ext cx="610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 dirty="0">
                <a:effectLst/>
                <a:latin typeface="RG Ciron Classic"/>
              </a:rPr>
              <a:t>Christian </a:t>
            </a:r>
            <a:r>
              <a:rPr lang="da-DK" b="0" i="0" dirty="0" err="1">
                <a:effectLst/>
                <a:latin typeface="RG Ciron Classic"/>
              </a:rPr>
              <a:t>Lemmerz</a:t>
            </a:r>
            <a:r>
              <a:rPr lang="da-DK" b="0" i="0" dirty="0">
                <a:effectLst/>
                <a:latin typeface="RG Ciron Classic"/>
              </a:rPr>
              <a:t>: </a:t>
            </a:r>
            <a:r>
              <a:rPr lang="da-DK" b="0" i="1" dirty="0" err="1">
                <a:effectLst/>
                <a:latin typeface="RG Ciron Classic"/>
              </a:rPr>
              <a:t>Untitled</a:t>
            </a:r>
            <a:r>
              <a:rPr lang="da-DK" b="0" i="1" dirty="0">
                <a:effectLst/>
                <a:latin typeface="RG Ciron Classic"/>
              </a:rPr>
              <a:t> (Virginia)</a:t>
            </a:r>
            <a:r>
              <a:rPr lang="da-DK" b="0" i="0" dirty="0">
                <a:effectLst/>
                <a:latin typeface="RG Ciron Classic"/>
              </a:rPr>
              <a:t>, 1998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61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elbst | Christian Lemmerz">
            <a:extLst>
              <a:ext uri="{FF2B5EF4-FFF2-40B4-BE49-F238E27FC236}">
                <a16:creationId xmlns:a16="http://schemas.microsoft.com/office/drawing/2014/main" id="{05BB476F-7B61-874A-85C7-892138651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4030" y="3550709"/>
            <a:ext cx="5291666" cy="33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elbst | Christian Lemmerz">
            <a:extLst>
              <a:ext uri="{FF2B5EF4-FFF2-40B4-BE49-F238E27FC236}">
                <a16:creationId xmlns:a16="http://schemas.microsoft.com/office/drawing/2014/main" id="{2584B283-0FBF-B84A-AB0A-CF6DDCC1D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4029" y="0"/>
            <a:ext cx="5291667" cy="33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888DC2C-A473-0C4B-9018-FCDFAD33B44A}"/>
              </a:ext>
            </a:extLst>
          </p:cNvPr>
          <p:cNvSpPr/>
          <p:nvPr/>
        </p:nvSpPr>
        <p:spPr>
          <a:xfrm>
            <a:off x="643467" y="6013627"/>
            <a:ext cx="75495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600" dirty="0">
                <a:latin typeface="Arial" panose="020B0604020202020204" pitchFamily="34" charset="0"/>
              </a:rPr>
              <a:t>Christian </a:t>
            </a:r>
            <a:r>
              <a:rPr lang="da-DK" sz="1600" dirty="0" err="1">
                <a:latin typeface="Arial" panose="020B0604020202020204" pitchFamily="34" charset="0"/>
              </a:rPr>
              <a:t>Lemmertz</a:t>
            </a:r>
            <a:r>
              <a:rPr lang="da-DK" sz="1600" dirty="0">
                <a:latin typeface="Arial" panose="020B0604020202020204" pitchFamily="34" charset="0"/>
              </a:rPr>
              <a:t>: </a:t>
            </a:r>
            <a:r>
              <a:rPr lang="da-DK" sz="1600" i="1" dirty="0" err="1">
                <a:latin typeface="Arial" panose="020B0604020202020204" pitchFamily="34" charset="0"/>
              </a:rPr>
              <a:t>Selbst</a:t>
            </a:r>
            <a:r>
              <a:rPr lang="da-DK" sz="1600" i="1" dirty="0">
                <a:latin typeface="Arial" panose="020B0604020202020204" pitchFamily="34" charset="0"/>
              </a:rPr>
              <a:t> (</a:t>
            </a:r>
            <a:r>
              <a:rPr lang="da-DK" sz="1600" i="1" dirty="0" err="1">
                <a:latin typeface="Arial" panose="020B0604020202020204" pitchFamily="34" charset="0"/>
              </a:rPr>
              <a:t>Suicide</a:t>
            </a:r>
            <a:r>
              <a:rPr lang="da-DK" sz="1600" i="1" dirty="0">
                <a:latin typeface="Arial" panose="020B0604020202020204" pitchFamily="34" charset="0"/>
              </a:rPr>
              <a:t> Terrorist), </a:t>
            </a:r>
            <a:r>
              <a:rPr lang="da-DK" sz="1600" dirty="0">
                <a:latin typeface="Arial" panose="020B0604020202020204" pitchFamily="34" charset="0"/>
              </a:rPr>
              <a:t>marmor, </a:t>
            </a:r>
          </a:p>
          <a:p>
            <a:r>
              <a:rPr lang="da-DK" sz="1600" dirty="0">
                <a:latin typeface="Arial" panose="020B0604020202020204" pitchFamily="34" charset="0"/>
              </a:rPr>
              <a:t>27 x 151 x 120 cm, 2000-02</a:t>
            </a:r>
            <a:endParaRPr lang="da-DK" sz="1600" dirty="0"/>
          </a:p>
        </p:txBody>
      </p:sp>
      <p:pic>
        <p:nvPicPr>
          <p:cNvPr id="6" name="Billede 5" descr="Et billede, der indeholder hvid&#10;&#10;Automatisk genereret beskrivelse">
            <a:extLst>
              <a:ext uri="{FF2B5EF4-FFF2-40B4-BE49-F238E27FC236}">
                <a16:creationId xmlns:a16="http://schemas.microsoft.com/office/drawing/2014/main" id="{EC982D83-92B6-1A4A-8012-CAD2BD166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4" y="1481378"/>
            <a:ext cx="6455664" cy="389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99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30" name="Picture 6" descr="Christian Lemmerz - Scene - Esbjerg kunstmuseum">
            <a:extLst>
              <a:ext uri="{FF2B5EF4-FFF2-40B4-BE49-F238E27FC236}">
                <a16:creationId xmlns:a16="http://schemas.microsoft.com/office/drawing/2014/main" id="{15B908BD-C0B2-B06C-ED97-CCEBDB76D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9" r="-2" b="5763"/>
          <a:stretch/>
        </p:blipFill>
        <p:spPr bwMode="auto">
          <a:xfrm>
            <a:off x="321730" y="321732"/>
            <a:ext cx="5674897" cy="301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ublikumsreaktioner på samtidskunst, 1998-99 - Esbjerg kunstmuseum">
            <a:extLst>
              <a:ext uri="{FF2B5EF4-FFF2-40B4-BE49-F238E27FC236}">
                <a16:creationId xmlns:a16="http://schemas.microsoft.com/office/drawing/2014/main" id="{F92C35DA-3A91-7F99-0BB5-9657F2B60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8" r="-2" b="14809"/>
          <a:stretch/>
        </p:blipFill>
        <p:spPr bwMode="auto">
          <a:xfrm>
            <a:off x="321730" y="3510853"/>
            <a:ext cx="5674897" cy="278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ristian Lemmerz - Scene - Esbjerg kunstmuseum">
            <a:extLst>
              <a:ext uri="{FF2B5EF4-FFF2-40B4-BE49-F238E27FC236}">
                <a16:creationId xmlns:a16="http://schemas.microsoft.com/office/drawing/2014/main" id="{655CDC81-9D1F-FDD8-F2F4-16991C6291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4" r="-1" b="16967"/>
          <a:stretch/>
        </p:blipFill>
        <p:spPr bwMode="auto">
          <a:xfrm>
            <a:off x="6195373" y="321733"/>
            <a:ext cx="5674897" cy="59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FAD26B5C-9DAE-106C-9FAB-3A54AED993AE}"/>
              </a:ext>
            </a:extLst>
          </p:cNvPr>
          <p:cNvSpPr txBox="1"/>
          <p:nvPr/>
        </p:nvSpPr>
        <p:spPr>
          <a:xfrm>
            <a:off x="229552" y="6351766"/>
            <a:ext cx="117328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0" i="0" dirty="0">
                <a:effectLst/>
                <a:latin typeface="LLCircularWeb-Book"/>
              </a:rPr>
              <a:t>Udstillingsview fra værket </a:t>
            </a:r>
            <a:r>
              <a:rPr lang="da-DK" sz="1400" i="1" dirty="0">
                <a:latin typeface="LLCircularWeb-Book"/>
              </a:rPr>
              <a:t>Scene </a:t>
            </a:r>
            <a:r>
              <a:rPr lang="da-DK" sz="1400" dirty="0">
                <a:latin typeface="LLCircularWeb-Book"/>
              </a:rPr>
              <a:t>fra 1994</a:t>
            </a:r>
            <a:r>
              <a:rPr lang="da-DK" sz="1400" i="1" dirty="0">
                <a:latin typeface="LLCircularWeb-Book"/>
              </a:rPr>
              <a:t> </a:t>
            </a:r>
            <a:r>
              <a:rPr lang="da-DK" sz="1400" dirty="0">
                <a:latin typeface="LLCircularWeb-Book"/>
              </a:rPr>
              <a:t>af kunstneren </a:t>
            </a:r>
            <a:r>
              <a:rPr lang="da-DK" sz="1400" b="0" i="0" dirty="0">
                <a:effectLst/>
                <a:latin typeface="LLCircularWeb-Book"/>
              </a:rPr>
              <a:t>Christians </a:t>
            </a:r>
            <a:r>
              <a:rPr lang="da-DK" sz="1400" b="0" i="0" dirty="0" err="1">
                <a:effectLst/>
                <a:latin typeface="LLCircularWeb-Book"/>
              </a:rPr>
              <a:t>Lemmertz</a:t>
            </a:r>
            <a:r>
              <a:rPr lang="da-DK" sz="1400" dirty="0">
                <a:latin typeface="LLCircularWeb-Book"/>
              </a:rPr>
              <a:t>, udstillet på </a:t>
            </a:r>
            <a:r>
              <a:rPr lang="da-DK" sz="1400" b="0" i="0" dirty="0">
                <a:effectLst/>
                <a:latin typeface="LLCircularWeb-Book"/>
              </a:rPr>
              <a:t>på Esbjerg Kunstmuseum , hvor manipulerede og rådnende svinekroppe og blod udgjorde materialerne. 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3595527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FE3709-8C7A-5049-B663-65794EECD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58212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da-DK" altLang="da-DK" sz="1600" b="1" dirty="0"/>
              <a:t>Christian </a:t>
            </a:r>
            <a:r>
              <a:rPr lang="da-DK" altLang="da-DK" sz="1600" b="1" dirty="0" err="1"/>
              <a:t>Lemmerz</a:t>
            </a:r>
            <a:r>
              <a:rPr lang="da-DK" altLang="da-DK" sz="1600" b="1" dirty="0"/>
              <a:t>: </a:t>
            </a:r>
            <a:r>
              <a:rPr lang="da-DK" altLang="da-DK" sz="1600" b="1" i="1" dirty="0"/>
              <a:t>Fedtbaby, </a:t>
            </a:r>
            <a:r>
              <a:rPr lang="da-DK" altLang="da-DK" sz="1600" b="1" dirty="0"/>
              <a:t>, 1985</a:t>
            </a:r>
            <a:br>
              <a:rPr lang="da-DK" altLang="da-DK" sz="1600" b="1" dirty="0"/>
            </a:br>
            <a:endParaRPr lang="da-DK" sz="1600" b="1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939BE50-E9DC-FC41-9167-2FA7070D6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466" y="361713"/>
            <a:ext cx="4955103" cy="579023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4063BD6-391F-5248-B41B-44E0F5A56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607" y="478971"/>
            <a:ext cx="3752303" cy="567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66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7D4276-6692-7F48-8020-DC77792F6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695" y="1247078"/>
            <a:ext cx="2899189" cy="4363844"/>
          </a:xfrm>
        </p:spPr>
        <p:txBody>
          <a:bodyPr anchor="t">
            <a:normAutofit fontScale="90000"/>
          </a:bodyPr>
          <a:lstStyle/>
          <a:p>
            <a:r>
              <a:rPr lang="da-DK" sz="3600" dirty="0">
                <a:solidFill>
                  <a:srgbClr val="FFFFFF"/>
                </a:solidFill>
              </a:rPr>
              <a:t>Værktøjskassen:</a:t>
            </a:r>
            <a:br>
              <a:rPr lang="da-DK" sz="3600" dirty="0">
                <a:solidFill>
                  <a:srgbClr val="FFFFFF"/>
                </a:solidFill>
              </a:rPr>
            </a:br>
            <a:r>
              <a:rPr lang="da-DK" sz="3600" dirty="0">
                <a:solidFill>
                  <a:srgbClr val="FFFFFF"/>
                </a:solidFill>
              </a:rPr>
              <a:t>Skulpturanalyse</a:t>
            </a:r>
            <a:br>
              <a:rPr lang="da-DK" sz="1900" dirty="0">
                <a:solidFill>
                  <a:srgbClr val="FFFFFF"/>
                </a:solidFill>
              </a:rPr>
            </a:br>
            <a:br>
              <a:rPr lang="da-DK" sz="1900" dirty="0">
                <a:solidFill>
                  <a:srgbClr val="FFFFFF"/>
                </a:solidFill>
              </a:rPr>
            </a:br>
            <a:br>
              <a:rPr lang="da-DK" sz="1900" dirty="0">
                <a:solidFill>
                  <a:srgbClr val="FFFFFF"/>
                </a:solidFill>
              </a:rPr>
            </a:br>
            <a:br>
              <a:rPr lang="da-DK" sz="1900" dirty="0">
                <a:solidFill>
                  <a:srgbClr val="FFFFFF"/>
                </a:solidFill>
              </a:rPr>
            </a:br>
            <a:br>
              <a:rPr lang="da-DK" sz="1900" dirty="0">
                <a:solidFill>
                  <a:srgbClr val="FFFFFF"/>
                </a:solidFill>
              </a:rPr>
            </a:br>
            <a:r>
              <a:rPr lang="da-DK" sz="1900" u="sng" dirty="0">
                <a:solidFill>
                  <a:srgbClr val="FFFFFF"/>
                </a:solidFill>
              </a:rPr>
              <a:t>Teoritekster om skulpturanalyse:</a:t>
            </a:r>
            <a:br>
              <a:rPr lang="da-DK" sz="1900" u="sng" dirty="0">
                <a:solidFill>
                  <a:srgbClr val="FFFFFF"/>
                </a:solidFill>
              </a:rPr>
            </a:br>
            <a:br>
              <a:rPr lang="da-DK" sz="1900" dirty="0">
                <a:solidFill>
                  <a:srgbClr val="FFFFFF"/>
                </a:solidFill>
              </a:rPr>
            </a:br>
            <a:r>
              <a:rPr lang="da-DK" sz="1900" dirty="0">
                <a:solidFill>
                  <a:srgbClr val="FFFFFF"/>
                </a:solidFill>
              </a:rPr>
              <a:t> ”Skulpturanalyse – en grundig gennemgang”</a:t>
            </a:r>
            <a:br>
              <a:rPr lang="da-DK" sz="1900" dirty="0">
                <a:solidFill>
                  <a:srgbClr val="FFFFFF"/>
                </a:solidFill>
              </a:rPr>
            </a:br>
            <a:br>
              <a:rPr lang="da-DK" sz="1900" dirty="0">
                <a:solidFill>
                  <a:srgbClr val="FFFFFF"/>
                </a:solidFill>
              </a:rPr>
            </a:br>
            <a:r>
              <a:rPr lang="da-DK" sz="1900" dirty="0">
                <a:solidFill>
                  <a:srgbClr val="FFFFFF"/>
                </a:solidFill>
              </a:rPr>
              <a:t>”Om SKULPTUR som udtryksform”</a:t>
            </a:r>
            <a:br>
              <a:rPr lang="da-DK" sz="1900" dirty="0">
                <a:solidFill>
                  <a:srgbClr val="FFFFFF"/>
                </a:solidFill>
              </a:rPr>
            </a:br>
            <a:br>
              <a:rPr lang="da-DK" sz="1900" dirty="0">
                <a:solidFill>
                  <a:srgbClr val="FFFFFF"/>
                </a:solidFill>
              </a:rPr>
            </a:br>
            <a:endParaRPr lang="da-DK" sz="1900" dirty="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451E5E-A7D0-974C-972C-4B54CE4E4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i="1"/>
              <a:t>Start med en kort beskrivelse</a:t>
            </a:r>
          </a:p>
          <a:p>
            <a:pPr marL="0" indent="0">
              <a:buNone/>
            </a:pPr>
            <a:endParaRPr lang="da-DK" sz="2000" i="1"/>
          </a:p>
          <a:p>
            <a:r>
              <a:rPr lang="da-DK" sz="2000"/>
              <a:t>Materialer</a:t>
            </a:r>
          </a:p>
          <a:p>
            <a:r>
              <a:rPr lang="da-DK" sz="2000"/>
              <a:t>Overflade</a:t>
            </a:r>
          </a:p>
          <a:p>
            <a:r>
              <a:rPr lang="da-DK" sz="2000"/>
              <a:t>Teknik</a:t>
            </a:r>
          </a:p>
          <a:p>
            <a:r>
              <a:rPr lang="da-DK" sz="2000"/>
              <a:t>Lys/skygge</a:t>
            </a:r>
          </a:p>
          <a:p>
            <a:r>
              <a:rPr lang="da-DK" sz="2000"/>
              <a:t>Farver</a:t>
            </a:r>
          </a:p>
          <a:p>
            <a:r>
              <a:rPr lang="da-DK" sz="2000"/>
              <a:t>Komposition</a:t>
            </a:r>
          </a:p>
          <a:p>
            <a:r>
              <a:rPr lang="da-DK" sz="2000"/>
              <a:t>Synsvinkel</a:t>
            </a:r>
          </a:p>
          <a:p>
            <a:endParaRPr lang="da-DK" sz="2000"/>
          </a:p>
          <a:p>
            <a:endParaRPr lang="da-DK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64BA760-800A-0140-A28B-4511E8942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r>
              <a:rPr lang="da-DK" sz="2000"/>
              <a:t>Bevægelse</a:t>
            </a:r>
          </a:p>
          <a:p>
            <a:r>
              <a:rPr lang="da-DK" sz="2000"/>
              <a:t>Massivitet/lethed</a:t>
            </a:r>
          </a:p>
          <a:p>
            <a:r>
              <a:rPr lang="da-DK" sz="2000"/>
              <a:t>Detaljer</a:t>
            </a:r>
          </a:p>
          <a:p>
            <a:r>
              <a:rPr lang="da-DK" sz="2000"/>
              <a:t>Skala</a:t>
            </a:r>
          </a:p>
          <a:p>
            <a:r>
              <a:rPr lang="da-DK" sz="2000"/>
              <a:t>Rum- og beskuerinddragelse</a:t>
            </a:r>
          </a:p>
          <a:p>
            <a:r>
              <a:rPr lang="da-DK" sz="2000"/>
              <a:t>Sokkel</a:t>
            </a:r>
          </a:p>
          <a:p>
            <a:pPr marL="0" indent="0">
              <a:buNone/>
            </a:pPr>
            <a:endParaRPr lang="da-DK" sz="2000" i="1"/>
          </a:p>
          <a:p>
            <a:pPr marL="0" indent="0">
              <a:buNone/>
            </a:pPr>
            <a:r>
              <a:rPr lang="da-DK" sz="2000" i="1"/>
              <a:t>Sammenfat dine betragtninger i en fortolkning</a:t>
            </a:r>
          </a:p>
          <a:p>
            <a:endParaRPr lang="da-DK" sz="2000"/>
          </a:p>
        </p:txBody>
      </p:sp>
    </p:spTree>
    <p:extLst>
      <p:ext uri="{BB962C8B-B14F-4D97-AF65-F5344CB8AC3E}">
        <p14:creationId xmlns:p14="http://schemas.microsoft.com/office/powerpoint/2010/main" val="2578690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0521E-0ED3-D620-EEBC-9BDD4EF6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da-DK" dirty="0"/>
              <a:t>Louise Bourgeois</a:t>
            </a:r>
            <a:br>
              <a:rPr lang="da-DK" dirty="0"/>
            </a:br>
            <a:r>
              <a:rPr lang="da-DK" sz="1800" dirty="0"/>
              <a:t>Arbejd-selv-opgave d. 8/10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523717-F863-8239-02E3-243DD6B6B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000" dirty="0"/>
              <a:t>Læs om kunstneren Louise Bourgeois på dette link: </a:t>
            </a:r>
            <a:r>
              <a:rPr lang="da-DK" sz="2000" dirty="0">
                <a:hlinkClick r:id="rId2"/>
              </a:rPr>
              <a:t>https://da.wikipedia.org/wiki/Louise_Bourgeois</a:t>
            </a:r>
            <a:r>
              <a:rPr lang="da-DK" sz="20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Se tre kunstnere fortælle om værket </a:t>
            </a:r>
            <a:r>
              <a:rPr lang="da-DK" sz="2000" i="1" dirty="0" err="1"/>
              <a:t>Spider</a:t>
            </a:r>
            <a:r>
              <a:rPr lang="da-DK" sz="2000" dirty="0"/>
              <a:t> i denne film: </a:t>
            </a:r>
            <a:r>
              <a:rPr lang="da-DK" sz="2000" dirty="0">
                <a:hlinkClick r:id="rId3"/>
              </a:rPr>
              <a:t>https://kunsten.dk/da/indhold/louise-bourgeois-three-artists-on-a-spider-10741</a:t>
            </a:r>
            <a:endParaRPr lang="da-DK" sz="2000" dirty="0"/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Giv en analyse og fortolkning af en af versionerne af </a:t>
            </a:r>
            <a:r>
              <a:rPr lang="da-DK" sz="2000" i="1" dirty="0" err="1"/>
              <a:t>Spider</a:t>
            </a:r>
            <a:r>
              <a:rPr lang="da-DK" sz="2000" dirty="0"/>
              <a:t> på de næste slides. Brug din viden fra filmene - og også gerne din viden om surrealisme.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Upload din analyse under elevfeedback - læg også dit arbejde i din OneNote-mappe.</a:t>
            </a:r>
          </a:p>
          <a:p>
            <a:pPr marL="0" indent="0">
              <a:buNone/>
            </a:pPr>
            <a:endParaRPr lang="da-DK" sz="2000" dirty="0"/>
          </a:p>
        </p:txBody>
      </p:sp>
      <p:pic>
        <p:nvPicPr>
          <p:cNvPr id="5" name="Billede 4" descr="Et billede, der indeholder Ansigt, person, portræt, tøj&#10;&#10;Automatisk genereret beskrivelse">
            <a:extLst>
              <a:ext uri="{FF2B5EF4-FFF2-40B4-BE49-F238E27FC236}">
                <a16:creationId xmlns:a16="http://schemas.microsoft.com/office/drawing/2014/main" id="{0E7D164A-C4A1-DEA5-69F8-E809784E79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5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62641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Louise Bourgeois' iconic spider Maman – Everything you need to know">
            <a:extLst>
              <a:ext uri="{FF2B5EF4-FFF2-40B4-BE49-F238E27FC236}">
                <a16:creationId xmlns:a16="http://schemas.microsoft.com/office/drawing/2014/main" id="{1FF8A017-B7CB-1321-AA46-E56C4AE9E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7" b="687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34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OUISE BOURGEOIS SPIDERS - Visual Arts Enrichment with H.L. Groenstein">
            <a:extLst>
              <a:ext uri="{FF2B5EF4-FFF2-40B4-BE49-F238E27FC236}">
                <a16:creationId xmlns:a16="http://schemas.microsoft.com/office/drawing/2014/main" id="{699B65F1-3473-6EC9-E315-EB4CE1385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228" y="643466"/>
            <a:ext cx="8377544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786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Louise Bourgeois's Spider crawls across Brazil">
            <a:extLst>
              <a:ext uri="{FF2B5EF4-FFF2-40B4-BE49-F238E27FC236}">
                <a16:creationId xmlns:a16="http://schemas.microsoft.com/office/drawing/2014/main" id="{DEFBBFBB-BD88-B3A0-0BE6-D63879CF2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00" y="0"/>
            <a:ext cx="10274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BD5A75DD-725F-D97E-61D2-92218EA2A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85" y="2857085"/>
            <a:ext cx="2599359" cy="389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18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“Jeg forsøger jo ikke at male et billede så grimt som muligt”">
            <a:extLst>
              <a:ext uri="{FF2B5EF4-FFF2-40B4-BE49-F238E27FC236}">
                <a16:creationId xmlns:a16="http://schemas.microsoft.com/office/drawing/2014/main" id="{6D2C28CD-820B-B497-E5A8-408DFCF16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" r="4390"/>
          <a:stretch/>
        </p:blipFill>
        <p:spPr bwMode="auto">
          <a:xfrm>
            <a:off x="7029" y="-7647"/>
            <a:ext cx="608897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59C8768-362F-21E0-28F6-1950E10B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219" y="-126852"/>
            <a:ext cx="4778387" cy="1628970"/>
          </a:xfrm>
        </p:spPr>
        <p:txBody>
          <a:bodyPr anchor="ctr">
            <a:normAutofit/>
          </a:bodyPr>
          <a:lstStyle/>
          <a:p>
            <a:r>
              <a:rPr lang="da-DK" sz="3200" dirty="0"/>
              <a:t>Analyseopgave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F81521-4921-11D5-ED9E-5DF6D2CF7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219" y="533397"/>
            <a:ext cx="5526591" cy="32993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600" b="0" dirty="0"/>
              <a:t>Læs først de to artikler herunder om Michael Kvium og Cindy Sherman. Find derefter et billede af hver af de to kunstnere (det af Cindy Sherman fra udstillingen </a:t>
            </a:r>
            <a:r>
              <a:rPr lang="da-DK" sz="1600" b="0" i="1" dirty="0"/>
              <a:t>Tapetries</a:t>
            </a:r>
            <a:r>
              <a:rPr lang="da-DK" sz="1600" b="0" dirty="0"/>
              <a:t>)og lav en sammenlignende analyse af dem med fokus på, hvordan, I mener, de berører grimhedens æstetik. Brug kompendiet til billedanalyse.</a:t>
            </a:r>
          </a:p>
          <a:p>
            <a:pPr marL="0" indent="0">
              <a:buNone/>
            </a:pPr>
            <a:r>
              <a:rPr lang="da-DK" sz="1600" dirty="0"/>
              <a:t>F</a:t>
            </a:r>
            <a:r>
              <a:rPr lang="da-DK" sz="1600" b="0" dirty="0"/>
              <a:t>orbered en præsentation af værkerne for de andre </a:t>
            </a:r>
            <a:r>
              <a:rPr lang="da-DK" sz="1600" dirty="0"/>
              <a:t>på holdet</a:t>
            </a:r>
            <a:r>
              <a:rPr lang="da-DK" sz="1600" b="0" dirty="0"/>
              <a:t>. I præsenterer først jeres analyser på skift i grupper og gennemgår derefter et af hver kunstner i fællesskab på klassen. </a:t>
            </a:r>
            <a:endParaRPr lang="da-DK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1921B7-0BAE-2A52-E969-9D46DD250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813" y="3317382"/>
            <a:ext cx="2667677" cy="343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DAEEA5A9-FBB7-0A7A-4441-33345AE7982E}"/>
              </a:ext>
            </a:extLst>
          </p:cNvPr>
          <p:cNvSpPr txBox="1"/>
          <p:nvPr/>
        </p:nvSpPr>
        <p:spPr>
          <a:xfrm>
            <a:off x="6354219" y="3421348"/>
            <a:ext cx="23330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dirty="0"/>
              <a:t>Michael Kvium - </a:t>
            </a:r>
            <a:r>
              <a:rPr lang="da-DK" sz="1400" dirty="0">
                <a:hlinkClick r:id="rId4"/>
              </a:rPr>
              <a:t>https://kunsten.nu/journal/jeg-forsoeger-jo-ikke-at-male-et-billede-saa-grimt-som-muligt/</a:t>
            </a:r>
            <a:r>
              <a:rPr lang="da-DK" sz="1400" dirty="0"/>
              <a:t> </a:t>
            </a:r>
          </a:p>
          <a:p>
            <a:r>
              <a:rPr lang="da-DK" sz="1400" dirty="0"/>
              <a:t>Cindy Sherman - </a:t>
            </a:r>
            <a:r>
              <a:rPr lang="da-DK" sz="1400" dirty="0">
                <a:hlinkClick r:id="rId5"/>
              </a:rPr>
              <a:t>https://artmatter.dk/journal/cindy-shermans-sanselige-gobeliner-markerer-selfiens-doed/</a:t>
            </a:r>
            <a:r>
              <a:rPr lang="da-DK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4875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Michael Kvium | Kunsten">
            <a:extLst>
              <a:ext uri="{FF2B5EF4-FFF2-40B4-BE49-F238E27FC236}">
                <a16:creationId xmlns:a16="http://schemas.microsoft.com/office/drawing/2014/main" id="{A38B1451-2A5B-B7A6-62DE-457418BC9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63" y="0"/>
            <a:ext cx="8091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8954EA62-9C81-1E88-64F4-88421E084750}"/>
              </a:ext>
            </a:extLst>
          </p:cNvPr>
          <p:cNvSpPr txBox="1"/>
          <p:nvPr/>
        </p:nvSpPr>
        <p:spPr>
          <a:xfrm>
            <a:off x="148046" y="6041962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0" dirty="0">
                <a:effectLst/>
                <a:latin typeface="Programme"/>
              </a:rPr>
              <a:t>Michael Kvium: </a:t>
            </a:r>
          </a:p>
          <a:p>
            <a:r>
              <a:rPr lang="da-DK" sz="1400" b="0" i="1" dirty="0">
                <a:effectLst/>
                <a:latin typeface="Programme"/>
              </a:rPr>
              <a:t>Social </a:t>
            </a:r>
            <a:r>
              <a:rPr lang="da-DK" sz="1400" b="0" i="1" dirty="0" err="1">
                <a:effectLst/>
                <a:latin typeface="Programme"/>
              </a:rPr>
              <a:t>Dream</a:t>
            </a:r>
            <a:r>
              <a:rPr lang="da-DK" sz="1400" b="0" i="1" dirty="0">
                <a:effectLst/>
                <a:latin typeface="Programme"/>
              </a:rPr>
              <a:t> Painting, </a:t>
            </a:r>
          </a:p>
          <a:p>
            <a:r>
              <a:rPr lang="da-DK" sz="1400" b="0" i="0" dirty="0">
                <a:effectLst/>
                <a:latin typeface="Programme"/>
              </a:rPr>
              <a:t>1998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3168682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Learn the Virtual assistants vs. Chatbots: What's the Difference">
            <a:extLst>
              <a:ext uri="{FF2B5EF4-FFF2-40B4-BE49-F238E27FC236}">
                <a16:creationId xmlns:a16="http://schemas.microsoft.com/office/drawing/2014/main" id="{D3D4DCA8-CCA7-5DAD-B417-FCC16BE6B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5" r="5606"/>
          <a:stretch>
            <a:fillRect/>
          </a:stretch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Rectangle 103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C34BF6-C581-1326-3749-A3221C24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/>
              <a:t>Praktisk øvelse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138960-6E34-D1AC-6C5A-A7CABFB60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34201"/>
            <a:ext cx="3296478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Lav i grupper et billede som passer ind i dette forløbs tema ved hjælp af en chatbot. Læg først en plan for, hvordan I vil prompte den.</a:t>
            </a:r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4001784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4186</TotalTime>
  <Words>876</Words>
  <Application>Microsoft Macintosh PowerPoint</Application>
  <PresentationFormat>Widescreen</PresentationFormat>
  <Paragraphs>109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Feature Display Cond</vt:lpstr>
      <vt:lpstr>LLCircularWeb-Book</vt:lpstr>
      <vt:lpstr>LLCircularWeb-Medium</vt:lpstr>
      <vt:lpstr>Programme</vt:lpstr>
      <vt:lpstr>RG Ciron Classic</vt:lpstr>
      <vt:lpstr>Office-tema</vt:lpstr>
      <vt:lpstr>Det grimmes æstetik</vt:lpstr>
      <vt:lpstr>Indledende overvejelse: Hvad er egentlig ækelt?</vt:lpstr>
      <vt:lpstr>Forståelsesspørgsmål:</vt:lpstr>
      <vt:lpstr>PowerPoint-præsentation</vt:lpstr>
      <vt:lpstr>Praktisk øvelse</vt:lpstr>
      <vt:lpstr>Christian Lemmertz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Christian Lemmerz: Fedtbaby, , 1985 </vt:lpstr>
      <vt:lpstr>Værktøjskassen: Skulpturanalyse     Teoritekster om skulpturanalyse:   ”Skulpturanalyse – en grundig gennemgang”  ”Om SKULPTUR som udtryksform”  </vt:lpstr>
      <vt:lpstr>Louise Bourgeois Arbejd-selv-opgave d. 8/10</vt:lpstr>
      <vt:lpstr>PowerPoint-præsentation</vt:lpstr>
      <vt:lpstr>PowerPoint-præsentation</vt:lpstr>
      <vt:lpstr>PowerPoint-præsentation</vt:lpstr>
      <vt:lpstr>Analyseopgave</vt:lpstr>
      <vt:lpstr>PowerPoint-præsentation</vt:lpstr>
      <vt:lpstr>Praktisk 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grimmes æstetik</dc:title>
  <dc:creator>8A Astrid Bang Dyring-Olsen</dc:creator>
  <cp:lastModifiedBy>Ditte Bang Skovgård-Hansen</cp:lastModifiedBy>
  <cp:revision>60</cp:revision>
  <dcterms:created xsi:type="dcterms:W3CDTF">2021-11-23T07:41:32Z</dcterms:created>
  <dcterms:modified xsi:type="dcterms:W3CDTF">2025-05-15T11:07:14Z</dcterms:modified>
</cp:coreProperties>
</file>