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473" r:id="rId2"/>
    <p:sldId id="260" r:id="rId3"/>
    <p:sldId id="261" r:id="rId4"/>
    <p:sldId id="456" r:id="rId5"/>
    <p:sldId id="262" r:id="rId6"/>
    <p:sldId id="263" r:id="rId7"/>
    <p:sldId id="457" r:id="rId8"/>
    <p:sldId id="270" r:id="rId9"/>
    <p:sldId id="475" r:id="rId10"/>
    <p:sldId id="458" r:id="rId11"/>
    <p:sldId id="476" r:id="rId12"/>
    <p:sldId id="266" r:id="rId13"/>
    <p:sldId id="474" r:id="rId14"/>
    <p:sldId id="459" r:id="rId15"/>
    <p:sldId id="460" r:id="rId16"/>
    <p:sldId id="462" r:id="rId17"/>
    <p:sldId id="461" r:id="rId18"/>
    <p:sldId id="464" r:id="rId19"/>
    <p:sldId id="477" r:id="rId20"/>
    <p:sldId id="478" r:id="rId21"/>
    <p:sldId id="479" r:id="rId22"/>
    <p:sldId id="480"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F784F-07EA-4E2E-9BAF-BB13AEF17E58}" v="1" dt="2024-10-04T07:42:53.1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197"/>
  </p:normalViewPr>
  <p:slideViewPr>
    <p:cSldViewPr snapToGrid="0" snapToObjects="1">
      <p:cViewPr>
        <p:scale>
          <a:sx n="64" d="100"/>
          <a:sy n="64"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Bogantes" userId="d65584ad-f310-483f-ac44-4d6ab215aa4f" providerId="ADAL" clId="{095F784F-07EA-4E2E-9BAF-BB13AEF17E58}"/>
    <pc:docChg chg="custSel modSld">
      <pc:chgData name="Jacob Bogantes" userId="d65584ad-f310-483f-ac44-4d6ab215aa4f" providerId="ADAL" clId="{095F784F-07EA-4E2E-9BAF-BB13AEF17E58}" dt="2024-10-04T07:42:53.255" v="0" actId="27636"/>
      <pc:docMkLst>
        <pc:docMk/>
      </pc:docMkLst>
      <pc:sldChg chg="modSp mod">
        <pc:chgData name="Jacob Bogantes" userId="d65584ad-f310-483f-ac44-4d6ab215aa4f" providerId="ADAL" clId="{095F784F-07EA-4E2E-9BAF-BB13AEF17E58}" dt="2024-10-04T07:42:53.255" v="0" actId="27636"/>
        <pc:sldMkLst>
          <pc:docMk/>
          <pc:sldMk cId="3906907286" sldId="457"/>
        </pc:sldMkLst>
        <pc:spChg chg="mod">
          <ac:chgData name="Jacob Bogantes" userId="d65584ad-f310-483f-ac44-4d6ab215aa4f" providerId="ADAL" clId="{095F784F-07EA-4E2E-9BAF-BB13AEF17E58}" dt="2024-10-04T07:42:53.255" v="0" actId="27636"/>
          <ac:spMkLst>
            <pc:docMk/>
            <pc:sldMk cId="3906907286" sldId="457"/>
            <ac:spMk id="3" creationId="{CA72B71E-69E3-464A-B323-7E5E63D5394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amp; undertitel">
    <p:spTree>
      <p:nvGrpSpPr>
        <p:cNvPr id="1" name=""/>
        <p:cNvGrpSpPr/>
        <p:nvPr/>
      </p:nvGrpSpPr>
      <p:grpSpPr>
        <a:xfrm>
          <a:off x="0" y="0"/>
          <a:ext cx="0" cy="0"/>
          <a:chOff x="0" y="0"/>
          <a:chExt cx="0" cy="0"/>
        </a:xfrm>
      </p:grpSpPr>
      <p:sp>
        <p:nvSpPr>
          <p:cNvPr id="11" name="Titeltekst"/>
          <p:cNvSpPr txBox="1">
            <a:spLocks noGrp="1"/>
          </p:cNvSpPr>
          <p:nvPr>
            <p:ph type="title"/>
          </p:nvPr>
        </p:nvSpPr>
        <p:spPr>
          <a:xfrm>
            <a:off x="333375" y="1437680"/>
            <a:ext cx="11525250" cy="2277070"/>
          </a:xfrm>
          <a:prstGeom prst="rect">
            <a:avLst/>
          </a:prstGeom>
        </p:spPr>
        <p:txBody>
          <a:bodyPr anchor="b"/>
          <a:lstStyle/>
          <a:p>
            <a:r>
              <a:t>Titeltekst</a:t>
            </a:r>
          </a:p>
        </p:txBody>
      </p:sp>
      <p:sp>
        <p:nvSpPr>
          <p:cNvPr id="12" name="Brødtekst, niveau et…"/>
          <p:cNvSpPr txBox="1">
            <a:spLocks noGrp="1"/>
          </p:cNvSpPr>
          <p:nvPr>
            <p:ph type="body" sz="quarter" idx="1"/>
          </p:nvPr>
        </p:nvSpPr>
        <p:spPr>
          <a:xfrm>
            <a:off x="333375" y="3705820"/>
            <a:ext cx="11525250" cy="910828"/>
          </a:xfrm>
          <a:prstGeom prst="rect">
            <a:avLst/>
          </a:prstGeom>
        </p:spPr>
        <p:txBody>
          <a:bodyPr anchor="t"/>
          <a:lstStyle>
            <a:lvl1pPr marL="0" indent="0" algn="ctr">
              <a:spcBef>
                <a:spcPts val="0"/>
              </a:spcBef>
              <a:buSzTx/>
              <a:buNone/>
            </a:lvl1pPr>
            <a:lvl2pPr marL="0" indent="160729" algn="ctr">
              <a:spcBef>
                <a:spcPts val="0"/>
              </a:spcBef>
              <a:buSzTx/>
              <a:buNone/>
            </a:lvl2pPr>
            <a:lvl3pPr marL="0" indent="321457" algn="ctr">
              <a:spcBef>
                <a:spcPts val="0"/>
              </a:spcBef>
              <a:buSzTx/>
              <a:buNone/>
            </a:lvl3pPr>
            <a:lvl4pPr marL="0" indent="482186" algn="ctr">
              <a:spcBef>
                <a:spcPts val="0"/>
              </a:spcBef>
              <a:buSzTx/>
              <a:buNone/>
            </a:lvl4pPr>
            <a:lvl5pPr marL="0" indent="642915" algn="ctr">
              <a:spcBef>
                <a:spcPts val="0"/>
              </a:spcBef>
              <a:buSzTx/>
              <a:buNone/>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1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32573096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vandret">
    <p:spTree>
      <p:nvGrpSpPr>
        <p:cNvPr id="1" name=""/>
        <p:cNvGrpSpPr/>
        <p:nvPr/>
      </p:nvGrpSpPr>
      <p:grpSpPr>
        <a:xfrm>
          <a:off x="0" y="0"/>
          <a:ext cx="0" cy="0"/>
          <a:chOff x="0" y="0"/>
          <a:chExt cx="0" cy="0"/>
        </a:xfrm>
      </p:grpSpPr>
      <p:sp>
        <p:nvSpPr>
          <p:cNvPr id="20" name="Billede"/>
          <p:cNvSpPr>
            <a:spLocks noGrp="1"/>
          </p:cNvSpPr>
          <p:nvPr>
            <p:ph type="pic" idx="13"/>
          </p:nvPr>
        </p:nvSpPr>
        <p:spPr>
          <a:xfrm>
            <a:off x="1262062" y="366117"/>
            <a:ext cx="9739313" cy="4120478"/>
          </a:xfrm>
          <a:prstGeom prst="rect">
            <a:avLst/>
          </a:prstGeom>
        </p:spPr>
        <p:txBody>
          <a:bodyPr lIns="91439" tIns="45719" rIns="91439" bIns="45719" anchor="t">
            <a:noAutofit/>
          </a:bodyPr>
          <a:lstStyle/>
          <a:p>
            <a:endParaRPr/>
          </a:p>
        </p:txBody>
      </p:sp>
      <p:sp>
        <p:nvSpPr>
          <p:cNvPr id="21" name="Titeltekst"/>
          <p:cNvSpPr txBox="1">
            <a:spLocks noGrp="1"/>
          </p:cNvSpPr>
          <p:nvPr>
            <p:ph type="title"/>
          </p:nvPr>
        </p:nvSpPr>
        <p:spPr>
          <a:xfrm>
            <a:off x="1190625" y="4857750"/>
            <a:ext cx="9810750" cy="901898"/>
          </a:xfrm>
          <a:prstGeom prst="rect">
            <a:avLst/>
          </a:prstGeom>
        </p:spPr>
        <p:txBody>
          <a:bodyPr/>
          <a:lstStyle/>
          <a:p>
            <a:r>
              <a:t>Titeltekst</a:t>
            </a:r>
          </a:p>
        </p:txBody>
      </p:sp>
      <p:sp>
        <p:nvSpPr>
          <p:cNvPr id="22" name="Brødtekst, niveau et…"/>
          <p:cNvSpPr txBox="1">
            <a:spLocks noGrp="1"/>
          </p:cNvSpPr>
          <p:nvPr>
            <p:ph type="body" sz="quarter" idx="1"/>
          </p:nvPr>
        </p:nvSpPr>
        <p:spPr>
          <a:xfrm>
            <a:off x="1190625" y="5759649"/>
            <a:ext cx="9810750" cy="794742"/>
          </a:xfrm>
          <a:prstGeom prst="rect">
            <a:avLst/>
          </a:prstGeom>
        </p:spPr>
        <p:txBody>
          <a:bodyPr anchor="t"/>
          <a:lstStyle>
            <a:lvl1pPr marL="0" indent="0" algn="ctr">
              <a:spcBef>
                <a:spcPts val="0"/>
              </a:spcBef>
              <a:buSzTx/>
              <a:buNone/>
            </a:lvl1pPr>
            <a:lvl2pPr marL="0" indent="160729" algn="ctr">
              <a:spcBef>
                <a:spcPts val="0"/>
              </a:spcBef>
              <a:buSzTx/>
              <a:buNone/>
            </a:lvl2pPr>
            <a:lvl3pPr marL="0" indent="321457" algn="ctr">
              <a:spcBef>
                <a:spcPts val="0"/>
              </a:spcBef>
              <a:buSzTx/>
              <a:buNone/>
            </a:lvl3pPr>
            <a:lvl4pPr marL="0" indent="482186" algn="ctr">
              <a:spcBef>
                <a:spcPts val="0"/>
              </a:spcBef>
              <a:buSzTx/>
              <a:buNone/>
            </a:lvl4pPr>
            <a:lvl5pPr marL="0" indent="642915" algn="ctr">
              <a:spcBef>
                <a:spcPts val="0"/>
              </a:spcBef>
              <a:buSzTx/>
              <a:buNone/>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2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08130623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centreret">
    <p:spTree>
      <p:nvGrpSpPr>
        <p:cNvPr id="1" name=""/>
        <p:cNvGrpSpPr/>
        <p:nvPr/>
      </p:nvGrpSpPr>
      <p:grpSpPr>
        <a:xfrm>
          <a:off x="0" y="0"/>
          <a:ext cx="0" cy="0"/>
          <a:chOff x="0" y="0"/>
          <a:chExt cx="0" cy="0"/>
        </a:xfrm>
      </p:grpSpPr>
      <p:sp>
        <p:nvSpPr>
          <p:cNvPr id="30" name="Titeltekst"/>
          <p:cNvSpPr txBox="1">
            <a:spLocks noGrp="1"/>
          </p:cNvSpPr>
          <p:nvPr>
            <p:ph type="title"/>
          </p:nvPr>
        </p:nvSpPr>
        <p:spPr>
          <a:xfrm>
            <a:off x="333375" y="2286000"/>
            <a:ext cx="11525250" cy="2277070"/>
          </a:xfrm>
          <a:prstGeom prst="rect">
            <a:avLst/>
          </a:prstGeom>
        </p:spPr>
        <p:txBody>
          <a:bodyPr/>
          <a:lstStyle/>
          <a:p>
            <a:r>
              <a:t>Titeltekst</a:t>
            </a:r>
          </a:p>
        </p:txBody>
      </p:sp>
      <p:sp>
        <p:nvSpPr>
          <p:cNvPr id="31"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58091742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lodret">
    <p:spTree>
      <p:nvGrpSpPr>
        <p:cNvPr id="1" name=""/>
        <p:cNvGrpSpPr/>
        <p:nvPr/>
      </p:nvGrpSpPr>
      <p:grpSpPr>
        <a:xfrm>
          <a:off x="0" y="0"/>
          <a:ext cx="0" cy="0"/>
          <a:chOff x="0" y="0"/>
          <a:chExt cx="0" cy="0"/>
        </a:xfrm>
      </p:grpSpPr>
      <p:sp>
        <p:nvSpPr>
          <p:cNvPr id="38" name="Billede"/>
          <p:cNvSpPr>
            <a:spLocks noGrp="1"/>
          </p:cNvSpPr>
          <p:nvPr>
            <p:ph type="pic" sz="half" idx="13"/>
          </p:nvPr>
        </p:nvSpPr>
        <p:spPr>
          <a:xfrm>
            <a:off x="6286500" y="428625"/>
            <a:ext cx="5024438" cy="5456039"/>
          </a:xfrm>
          <a:prstGeom prst="rect">
            <a:avLst/>
          </a:prstGeom>
        </p:spPr>
        <p:txBody>
          <a:bodyPr lIns="91439" tIns="45719" rIns="91439" bIns="45719" anchor="t">
            <a:noAutofit/>
          </a:bodyPr>
          <a:lstStyle/>
          <a:p>
            <a:endParaRPr/>
          </a:p>
        </p:txBody>
      </p:sp>
      <p:sp>
        <p:nvSpPr>
          <p:cNvPr id="39" name="Titeltekst"/>
          <p:cNvSpPr txBox="1">
            <a:spLocks noGrp="1"/>
          </p:cNvSpPr>
          <p:nvPr>
            <p:ph type="title"/>
          </p:nvPr>
        </p:nvSpPr>
        <p:spPr>
          <a:xfrm>
            <a:off x="333375" y="714375"/>
            <a:ext cx="5524500" cy="2732484"/>
          </a:xfrm>
          <a:prstGeom prst="rect">
            <a:avLst/>
          </a:prstGeom>
        </p:spPr>
        <p:txBody>
          <a:bodyPr anchor="b"/>
          <a:lstStyle/>
          <a:p>
            <a:r>
              <a:t>Titeltekst</a:t>
            </a:r>
          </a:p>
        </p:txBody>
      </p:sp>
      <p:sp>
        <p:nvSpPr>
          <p:cNvPr id="40" name="Brødtekst, niveau et…"/>
          <p:cNvSpPr txBox="1">
            <a:spLocks noGrp="1"/>
          </p:cNvSpPr>
          <p:nvPr>
            <p:ph type="body" sz="quarter" idx="1"/>
          </p:nvPr>
        </p:nvSpPr>
        <p:spPr>
          <a:xfrm>
            <a:off x="333375" y="3437930"/>
            <a:ext cx="5524500" cy="2732484"/>
          </a:xfrm>
          <a:prstGeom prst="rect">
            <a:avLst/>
          </a:prstGeom>
        </p:spPr>
        <p:txBody>
          <a:bodyPr anchor="t"/>
          <a:lstStyle>
            <a:lvl1pPr marL="0" indent="0" algn="ctr">
              <a:spcBef>
                <a:spcPts val="0"/>
              </a:spcBef>
              <a:buSzTx/>
              <a:buNone/>
            </a:lvl1pPr>
            <a:lvl2pPr marL="0" indent="160729" algn="ctr">
              <a:spcBef>
                <a:spcPts val="0"/>
              </a:spcBef>
              <a:buSzTx/>
              <a:buNone/>
            </a:lvl2pPr>
            <a:lvl3pPr marL="0" indent="321457" algn="ctr">
              <a:spcBef>
                <a:spcPts val="0"/>
              </a:spcBef>
              <a:buSzTx/>
              <a:buNone/>
            </a:lvl3pPr>
            <a:lvl4pPr marL="0" indent="482186" algn="ctr">
              <a:spcBef>
                <a:spcPts val="0"/>
              </a:spcBef>
              <a:buSzTx/>
              <a:buNone/>
            </a:lvl4pPr>
            <a:lvl5pPr marL="0" indent="642915" algn="ctr">
              <a:spcBef>
                <a:spcPts val="0"/>
              </a:spcBef>
              <a:buSzTx/>
              <a:buNone/>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41"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06639316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øverst">
    <p:spTree>
      <p:nvGrpSpPr>
        <p:cNvPr id="1" name=""/>
        <p:cNvGrpSpPr/>
        <p:nvPr/>
      </p:nvGrpSpPr>
      <p:grpSpPr>
        <a:xfrm>
          <a:off x="0" y="0"/>
          <a:ext cx="0" cy="0"/>
          <a:chOff x="0" y="0"/>
          <a:chExt cx="0" cy="0"/>
        </a:xfrm>
      </p:grpSpPr>
      <p:sp>
        <p:nvSpPr>
          <p:cNvPr id="48" name="Titeltekst"/>
          <p:cNvSpPr txBox="1">
            <a:spLocks noGrp="1"/>
          </p:cNvSpPr>
          <p:nvPr>
            <p:ph type="title"/>
          </p:nvPr>
        </p:nvSpPr>
        <p:spPr>
          <a:prstGeom prst="rect">
            <a:avLst/>
          </a:prstGeom>
        </p:spPr>
        <p:txBody>
          <a:bodyPr/>
          <a:lstStyle/>
          <a:p>
            <a:r>
              <a:t>Titeltekst</a:t>
            </a:r>
          </a:p>
        </p:txBody>
      </p:sp>
      <p:sp>
        <p:nvSpPr>
          <p:cNvPr id="4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02149025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amp; punkter">
    <p:spTree>
      <p:nvGrpSpPr>
        <p:cNvPr id="1" name=""/>
        <p:cNvGrpSpPr/>
        <p:nvPr/>
      </p:nvGrpSpPr>
      <p:grpSpPr>
        <a:xfrm>
          <a:off x="0" y="0"/>
          <a:ext cx="0" cy="0"/>
          <a:chOff x="0" y="0"/>
          <a:chExt cx="0" cy="0"/>
        </a:xfrm>
      </p:grpSpPr>
      <p:sp>
        <p:nvSpPr>
          <p:cNvPr id="56" name="Titeltekst"/>
          <p:cNvSpPr txBox="1">
            <a:spLocks noGrp="1"/>
          </p:cNvSpPr>
          <p:nvPr>
            <p:ph type="title"/>
          </p:nvPr>
        </p:nvSpPr>
        <p:spPr>
          <a:prstGeom prst="rect">
            <a:avLst/>
          </a:prstGeom>
        </p:spPr>
        <p:txBody>
          <a:bodyPr/>
          <a:lstStyle/>
          <a:p>
            <a:r>
              <a:t>Titeltekst</a:t>
            </a:r>
          </a:p>
        </p:txBody>
      </p:sp>
      <p:sp>
        <p:nvSpPr>
          <p:cNvPr id="57" name="Brødtekst, niveau et…"/>
          <p:cNvSpPr txBox="1">
            <a:spLocks noGrp="1"/>
          </p:cNvSpPr>
          <p:nvPr>
            <p:ph type="body" idx="1"/>
          </p:nvPr>
        </p:nvSpPr>
        <p:spPr>
          <a:prstGeom prst="rect">
            <a:avLst/>
          </a:prstGeom>
        </p:spPr>
        <p:txBody>
          <a:bodyPr/>
          <a:lstStyle>
            <a:lvl1pPr marL="366104" indent="-366104">
              <a:lnSpc>
                <a:spcPct val="120000"/>
              </a:lnSpc>
              <a:spcBef>
                <a:spcPts val="3234"/>
              </a:spcBef>
              <a:defRPr sz="3234"/>
            </a:lvl1pPr>
            <a:lvl2pPr marL="732208" indent="-366104">
              <a:lnSpc>
                <a:spcPct val="120000"/>
              </a:lnSpc>
              <a:spcBef>
                <a:spcPts val="3234"/>
              </a:spcBef>
              <a:defRPr sz="3234"/>
            </a:lvl2pPr>
            <a:lvl3pPr marL="1098313" indent="-366104">
              <a:lnSpc>
                <a:spcPct val="120000"/>
              </a:lnSpc>
              <a:spcBef>
                <a:spcPts val="3234"/>
              </a:spcBef>
              <a:defRPr sz="3234"/>
            </a:lvl3pPr>
            <a:lvl4pPr marL="1464417" indent="-366104">
              <a:lnSpc>
                <a:spcPct val="120000"/>
              </a:lnSpc>
              <a:spcBef>
                <a:spcPts val="3234"/>
              </a:spcBef>
              <a:defRPr sz="3234"/>
            </a:lvl4pPr>
            <a:lvl5pPr marL="1830521" indent="-366104">
              <a:lnSpc>
                <a:spcPct val="120000"/>
              </a:lnSpc>
              <a:spcBef>
                <a:spcPts val="3234"/>
              </a:spcBef>
              <a:defRPr sz="3234"/>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5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82942228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punkter &amp; foto">
    <p:spTree>
      <p:nvGrpSpPr>
        <p:cNvPr id="1" name=""/>
        <p:cNvGrpSpPr/>
        <p:nvPr/>
      </p:nvGrpSpPr>
      <p:grpSpPr>
        <a:xfrm>
          <a:off x="0" y="0"/>
          <a:ext cx="0" cy="0"/>
          <a:chOff x="0" y="0"/>
          <a:chExt cx="0" cy="0"/>
        </a:xfrm>
      </p:grpSpPr>
      <p:sp>
        <p:nvSpPr>
          <p:cNvPr id="65" name="Billede"/>
          <p:cNvSpPr>
            <a:spLocks noGrp="1"/>
          </p:cNvSpPr>
          <p:nvPr>
            <p:ph type="pic" sz="half" idx="13"/>
          </p:nvPr>
        </p:nvSpPr>
        <p:spPr>
          <a:xfrm>
            <a:off x="6441281" y="1955601"/>
            <a:ext cx="4953000" cy="4348758"/>
          </a:xfrm>
          <a:prstGeom prst="rect">
            <a:avLst/>
          </a:prstGeom>
        </p:spPr>
        <p:txBody>
          <a:bodyPr lIns="91439" tIns="45719" rIns="91439" bIns="45719" anchor="t">
            <a:noAutofit/>
          </a:bodyPr>
          <a:lstStyle/>
          <a:p>
            <a:endParaRPr/>
          </a:p>
        </p:txBody>
      </p:sp>
      <p:sp>
        <p:nvSpPr>
          <p:cNvPr id="66" name="Titeltekst"/>
          <p:cNvSpPr txBox="1">
            <a:spLocks noGrp="1"/>
          </p:cNvSpPr>
          <p:nvPr>
            <p:ph type="title"/>
          </p:nvPr>
        </p:nvSpPr>
        <p:spPr>
          <a:prstGeom prst="rect">
            <a:avLst/>
          </a:prstGeom>
        </p:spPr>
        <p:txBody>
          <a:bodyPr/>
          <a:lstStyle/>
          <a:p>
            <a:r>
              <a:t>Titeltekst</a:t>
            </a:r>
          </a:p>
        </p:txBody>
      </p:sp>
      <p:sp>
        <p:nvSpPr>
          <p:cNvPr id="67" name="Brødtekst, niveau et…"/>
          <p:cNvSpPr txBox="1">
            <a:spLocks noGrp="1"/>
          </p:cNvSpPr>
          <p:nvPr>
            <p:ph type="body" sz="half" idx="1"/>
          </p:nvPr>
        </p:nvSpPr>
        <p:spPr>
          <a:xfrm>
            <a:off x="333375" y="1919883"/>
            <a:ext cx="5524500" cy="4429125"/>
          </a:xfrm>
          <a:prstGeom prst="rect">
            <a:avLst/>
          </a:prstGeom>
        </p:spPr>
        <p:txBody>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6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87625629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unkttegn">
    <p:spTree>
      <p:nvGrpSpPr>
        <p:cNvPr id="1" name=""/>
        <p:cNvGrpSpPr/>
        <p:nvPr/>
      </p:nvGrpSpPr>
      <p:grpSpPr>
        <a:xfrm>
          <a:off x="0" y="0"/>
          <a:ext cx="0" cy="0"/>
          <a:chOff x="0" y="0"/>
          <a:chExt cx="0" cy="0"/>
        </a:xfrm>
      </p:grpSpPr>
      <p:sp>
        <p:nvSpPr>
          <p:cNvPr id="75" name="Brødtekst, niveau et…"/>
          <p:cNvSpPr txBox="1">
            <a:spLocks noGrp="1"/>
          </p:cNvSpPr>
          <p:nvPr>
            <p:ph type="body" idx="1"/>
          </p:nvPr>
        </p:nvSpPr>
        <p:spPr>
          <a:xfrm>
            <a:off x="714375" y="535781"/>
            <a:ext cx="10751344" cy="5777508"/>
          </a:xfrm>
          <a:prstGeom prst="rect">
            <a:avLst/>
          </a:prstGeom>
        </p:spPr>
        <p:txBody>
          <a:bodyPr/>
          <a:lstStyle>
            <a:lvl1pPr marL="366104" indent="-366104">
              <a:lnSpc>
                <a:spcPct val="120000"/>
              </a:lnSpc>
              <a:spcBef>
                <a:spcPts val="3234"/>
              </a:spcBef>
              <a:defRPr sz="3234"/>
            </a:lvl1pPr>
            <a:lvl2pPr marL="732208" indent="-366104">
              <a:lnSpc>
                <a:spcPct val="120000"/>
              </a:lnSpc>
              <a:spcBef>
                <a:spcPts val="3234"/>
              </a:spcBef>
              <a:defRPr sz="3234"/>
            </a:lvl2pPr>
            <a:lvl3pPr marL="1098313" indent="-366104">
              <a:lnSpc>
                <a:spcPct val="120000"/>
              </a:lnSpc>
              <a:spcBef>
                <a:spcPts val="3234"/>
              </a:spcBef>
              <a:defRPr sz="3234"/>
            </a:lvl3pPr>
            <a:lvl4pPr marL="1464417" indent="-366104">
              <a:lnSpc>
                <a:spcPct val="120000"/>
              </a:lnSpc>
              <a:spcBef>
                <a:spcPts val="3234"/>
              </a:spcBef>
              <a:defRPr sz="3234"/>
            </a:lvl4pPr>
            <a:lvl5pPr marL="1830521" indent="-366104">
              <a:lnSpc>
                <a:spcPct val="120000"/>
              </a:lnSpc>
              <a:spcBef>
                <a:spcPts val="3234"/>
              </a:spcBef>
              <a:defRPr sz="3234"/>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7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32897889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 - 3 pr. ark">
    <p:spTree>
      <p:nvGrpSpPr>
        <p:cNvPr id="1" name=""/>
        <p:cNvGrpSpPr/>
        <p:nvPr/>
      </p:nvGrpSpPr>
      <p:grpSpPr>
        <a:xfrm>
          <a:off x="0" y="0"/>
          <a:ext cx="0" cy="0"/>
          <a:chOff x="0" y="0"/>
          <a:chExt cx="0" cy="0"/>
        </a:xfrm>
      </p:grpSpPr>
      <p:sp>
        <p:nvSpPr>
          <p:cNvPr id="83" name="Billede"/>
          <p:cNvSpPr>
            <a:spLocks noGrp="1"/>
          </p:cNvSpPr>
          <p:nvPr>
            <p:ph type="pic" sz="quarter" idx="13"/>
          </p:nvPr>
        </p:nvSpPr>
        <p:spPr>
          <a:xfrm>
            <a:off x="6238875" y="3536156"/>
            <a:ext cx="5441156" cy="2964656"/>
          </a:xfrm>
          <a:prstGeom prst="rect">
            <a:avLst/>
          </a:prstGeom>
        </p:spPr>
        <p:txBody>
          <a:bodyPr lIns="91439" tIns="45719" rIns="91439" bIns="45719" anchor="t">
            <a:noAutofit/>
          </a:bodyPr>
          <a:lstStyle/>
          <a:p>
            <a:endParaRPr/>
          </a:p>
        </p:txBody>
      </p:sp>
      <p:sp>
        <p:nvSpPr>
          <p:cNvPr id="84" name="Billede"/>
          <p:cNvSpPr>
            <a:spLocks noGrp="1"/>
          </p:cNvSpPr>
          <p:nvPr>
            <p:ph type="pic" sz="quarter" idx="14"/>
          </p:nvPr>
        </p:nvSpPr>
        <p:spPr>
          <a:xfrm>
            <a:off x="6248075" y="357188"/>
            <a:ext cx="5441157" cy="2964656"/>
          </a:xfrm>
          <a:prstGeom prst="rect">
            <a:avLst/>
          </a:prstGeom>
        </p:spPr>
        <p:txBody>
          <a:bodyPr lIns="91439" tIns="45719" rIns="91439" bIns="45719" anchor="t">
            <a:noAutofit/>
          </a:bodyPr>
          <a:lstStyle/>
          <a:p>
            <a:endParaRPr/>
          </a:p>
        </p:txBody>
      </p:sp>
      <p:sp>
        <p:nvSpPr>
          <p:cNvPr id="85" name="Billede"/>
          <p:cNvSpPr>
            <a:spLocks noGrp="1"/>
          </p:cNvSpPr>
          <p:nvPr>
            <p:ph type="pic" idx="15"/>
          </p:nvPr>
        </p:nvSpPr>
        <p:spPr>
          <a:xfrm>
            <a:off x="500063" y="357188"/>
            <a:ext cx="5445217" cy="6143625"/>
          </a:xfrm>
          <a:prstGeom prst="rect">
            <a:avLst/>
          </a:prstGeom>
        </p:spPr>
        <p:txBody>
          <a:bodyPr lIns="91439" tIns="45719" rIns="91439" bIns="45719" anchor="t">
            <a:noAutofit/>
          </a:bodyPr>
          <a:lstStyle/>
          <a:p>
            <a:endParaRPr/>
          </a:p>
        </p:txBody>
      </p:sp>
      <p:sp>
        <p:nvSpPr>
          <p:cNvPr id="8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27437094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n Hansen"/>
          <p:cNvSpPr txBox="1">
            <a:spLocks noGrp="1"/>
          </p:cNvSpPr>
          <p:nvPr>
            <p:ph type="body" sz="quarter" idx="13"/>
          </p:nvPr>
        </p:nvSpPr>
        <p:spPr>
          <a:xfrm>
            <a:off x="1190625" y="4000500"/>
            <a:ext cx="9810750" cy="405624"/>
          </a:xfrm>
          <a:prstGeom prst="rect">
            <a:avLst/>
          </a:prstGeom>
        </p:spPr>
        <p:txBody>
          <a:bodyPr anchor="t">
            <a:spAutoFit/>
          </a:bodyPr>
          <a:lstStyle>
            <a:lvl1pPr marL="0" indent="0" algn="ctr">
              <a:spcBef>
                <a:spcPts val="0"/>
              </a:spcBef>
              <a:buSzTx/>
              <a:buNone/>
              <a:defRPr sz="1969"/>
            </a:lvl1pPr>
          </a:lstStyle>
          <a:p>
            <a:r>
              <a:t>–Jon Hansen</a:t>
            </a:r>
          </a:p>
        </p:txBody>
      </p:sp>
      <p:sp>
        <p:nvSpPr>
          <p:cNvPr id="94" name="“Skriv et citat her”."/>
          <p:cNvSpPr txBox="1">
            <a:spLocks noGrp="1"/>
          </p:cNvSpPr>
          <p:nvPr>
            <p:ph type="body" sz="quarter" idx="14"/>
          </p:nvPr>
        </p:nvSpPr>
        <p:spPr>
          <a:xfrm>
            <a:off x="1190625" y="2890818"/>
            <a:ext cx="9810750" cy="513795"/>
          </a:xfrm>
          <a:prstGeom prst="rect">
            <a:avLst/>
          </a:prstGeom>
        </p:spPr>
        <p:txBody>
          <a:bodyPr>
            <a:spAutoFit/>
          </a:bodyPr>
          <a:lstStyle>
            <a:lvl1pPr marL="0" indent="0" algn="ctr">
              <a:spcBef>
                <a:spcPts val="0"/>
              </a:spcBef>
              <a:buSzTx/>
              <a:buNone/>
            </a:lvl1pPr>
          </a:lstStyle>
          <a:p>
            <a:r>
              <a:t>“Skriv et citat her”.</a:t>
            </a:r>
          </a:p>
        </p:txBody>
      </p:sp>
      <p:sp>
        <p:nvSpPr>
          <p:cNvPr id="95"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06168977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lede"/>
          <p:cNvSpPr>
            <a:spLocks noGrp="1"/>
          </p:cNvSpPr>
          <p:nvPr>
            <p:ph type="pic" idx="13"/>
          </p:nvPr>
        </p:nvSpPr>
        <p:spPr>
          <a:xfrm>
            <a:off x="0" y="0"/>
            <a:ext cx="12192000" cy="6858000"/>
          </a:xfrm>
          <a:prstGeom prst="rect">
            <a:avLst/>
          </a:prstGeom>
        </p:spPr>
        <p:txBody>
          <a:bodyPr lIns="91439" tIns="45719" rIns="91439" bIns="45719" anchor="t">
            <a:noAutofit/>
          </a:bodyPr>
          <a:lstStyle/>
          <a:p>
            <a:endParaRPr/>
          </a:p>
        </p:txBody>
      </p:sp>
      <p:sp>
        <p:nvSpPr>
          <p:cNvPr id="10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64344049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29754406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333375" y="178594"/>
            <a:ext cx="11525250" cy="1714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Titeltekst</a:t>
            </a:r>
          </a:p>
        </p:txBody>
      </p:sp>
      <p:sp>
        <p:nvSpPr>
          <p:cNvPr id="3" name="Brødtekst, niveau et…"/>
          <p:cNvSpPr txBox="1">
            <a:spLocks noGrp="1"/>
          </p:cNvSpPr>
          <p:nvPr>
            <p:ph type="body" idx="1"/>
          </p:nvPr>
        </p:nvSpPr>
        <p:spPr>
          <a:xfrm>
            <a:off x="333375" y="1919883"/>
            <a:ext cx="11525250" cy="4429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4" name="Lysbillednummer"/>
          <p:cNvSpPr txBox="1">
            <a:spLocks noGrp="1"/>
          </p:cNvSpPr>
          <p:nvPr>
            <p:ph type="sldNum" sz="quarter" idx="2"/>
          </p:nvPr>
        </p:nvSpPr>
        <p:spPr>
          <a:xfrm>
            <a:off x="5929312" y="6518672"/>
            <a:ext cx="341312" cy="297389"/>
          </a:xfrm>
          <a:prstGeom prst="rect">
            <a:avLst/>
          </a:prstGeom>
          <a:ln w="12700">
            <a:miter lim="400000"/>
          </a:ln>
        </p:spPr>
        <p:txBody>
          <a:bodyPr wrap="none" lIns="50800" tIns="50800" rIns="50800" bIns="50800">
            <a:spAutoFit/>
          </a:bodyPr>
          <a:lstStyle>
            <a:lvl1pPr>
              <a:defRPr sz="1266"/>
            </a:lvl1pPr>
          </a:lstStyle>
          <a:p>
            <a:fld id="{86CB4B4D-7CA3-9044-876B-883B54F8677D}" type="slidenum">
              <a:t>‹nr.›</a:t>
            </a:fld>
            <a:endParaRPr/>
          </a:p>
        </p:txBody>
      </p:sp>
    </p:spTree>
    <p:extLst>
      <p:ext uri="{BB962C8B-B14F-4D97-AF65-F5344CB8AC3E}">
        <p14:creationId xmlns:p14="http://schemas.microsoft.com/office/powerpoint/2010/main" val="1805216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txStyles>
    <p:titleStyle>
      <a:lvl1pPr marL="0" marR="0" indent="0"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1pPr>
      <a:lvl2pPr marL="0" marR="0" indent="160729"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2pPr>
      <a:lvl3pPr marL="0" marR="0" indent="321457"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3pPr>
      <a:lvl4pPr marL="0" marR="0" indent="482186"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4pPr>
      <a:lvl5pPr marL="0" marR="0" indent="642915"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5pPr>
      <a:lvl6pPr marL="0" marR="0" indent="803643"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6pPr>
      <a:lvl7pPr marL="0" marR="0" indent="964372"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7pPr>
      <a:lvl8pPr marL="0" marR="0" indent="1125101"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8pPr>
      <a:lvl9pPr marL="0" marR="0" indent="1285829" algn="ctr" defTabSz="410751" rtl="0" latinLnBrk="0">
        <a:lnSpc>
          <a:spcPct val="100000"/>
        </a:lnSpc>
        <a:spcBef>
          <a:spcPts val="0"/>
        </a:spcBef>
        <a:spcAft>
          <a:spcPts val="0"/>
        </a:spcAft>
        <a:buClrTx/>
        <a:buSzTx/>
        <a:buFontTx/>
        <a:buNone/>
        <a:tabLst/>
        <a:defRPr sz="5062" b="0" i="0" u="none" strike="noStrike" cap="all" spc="0" baseline="0">
          <a:ln>
            <a:noFill/>
          </a:ln>
          <a:solidFill>
            <a:srgbClr val="535353"/>
          </a:solidFill>
          <a:uFillTx/>
          <a:latin typeface="+mn-lt"/>
          <a:ea typeface="+mn-ea"/>
          <a:cs typeface="+mn-cs"/>
          <a:sym typeface="Gill Sans Light"/>
        </a:defRPr>
      </a:lvl9pPr>
    </p:titleStyle>
    <p:bodyStyle>
      <a:lvl1pPr marL="303599"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1pPr>
      <a:lvl2pPr marL="607197"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2pPr>
      <a:lvl3pPr marL="910796"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3pPr>
      <a:lvl4pPr marL="1214394"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4pPr>
      <a:lvl5pPr marL="1517993"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5pPr>
      <a:lvl6pPr marL="1821591"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6pPr>
      <a:lvl7pPr marL="2125190"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7pPr>
      <a:lvl8pPr marL="2428789"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8pPr>
      <a:lvl9pPr marL="2732387" marR="0" indent="-303599" algn="l" defTabSz="410751" rtl="0" latinLnBrk="0">
        <a:lnSpc>
          <a:spcPct val="100000"/>
        </a:lnSpc>
        <a:spcBef>
          <a:spcPts val="2672"/>
        </a:spcBef>
        <a:spcAft>
          <a:spcPts val="0"/>
        </a:spcAft>
        <a:buClrTx/>
        <a:buSzPct val="82000"/>
        <a:buFontTx/>
        <a:buChar char="•"/>
        <a:tabLst/>
        <a:defRPr sz="2672" b="0" i="0" u="none" strike="noStrike" cap="none" spc="0" baseline="0">
          <a:ln>
            <a:noFill/>
          </a:ln>
          <a:solidFill>
            <a:srgbClr val="535353"/>
          </a:solidFill>
          <a:uFillTx/>
          <a:latin typeface="+mn-lt"/>
          <a:ea typeface="+mn-ea"/>
          <a:cs typeface="+mn-cs"/>
          <a:sym typeface="Gill Sans Light"/>
        </a:defRPr>
      </a:lvl9pPr>
    </p:bodyStyle>
    <p:otherStyle>
      <a:lvl1pPr marL="0" marR="0" indent="0"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1pPr>
      <a:lvl2pPr marL="0" marR="0" indent="1607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2pPr>
      <a:lvl3pPr marL="0" marR="0" indent="321457"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3pPr>
      <a:lvl4pPr marL="0" marR="0" indent="482186"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4pPr>
      <a:lvl5pPr marL="0" marR="0" indent="642915"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5pPr>
      <a:lvl6pPr marL="0" marR="0" indent="803643"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6pPr>
      <a:lvl7pPr marL="0" marR="0" indent="964372"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7pPr>
      <a:lvl8pPr marL="0" marR="0" indent="1125101"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8pPr>
      <a:lvl9pPr marL="0" marR="0" indent="12858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http://www.youtube.com/watch?v=Dsdo0uBQ9iY&amp;t=2m2s"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hyperlink" Target="https://www.youtube.com/watch?v=89_3DgW_7mg"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hyperlink" Target="http://modensomhed.dk/"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22.tiff"/><Relationship Id="rId4" Type="http://schemas.openxmlformats.org/officeDocument/2006/relationships/image" Target="../media/image21.tiff"/></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7.tiff"/><Relationship Id="rId2" Type="http://schemas.openxmlformats.org/officeDocument/2006/relationships/image" Target="../media/image23.tiff"/><Relationship Id="rId1" Type="http://schemas.openxmlformats.org/officeDocument/2006/relationships/slideLayout" Target="../slideLayouts/slideLayout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14.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DA0144-5A39-FD4E-A2E7-9B3F89725019}"/>
              </a:ext>
            </a:extLst>
          </p:cNvPr>
          <p:cNvSpPr>
            <a:spLocks noGrp="1"/>
          </p:cNvSpPr>
          <p:nvPr>
            <p:ph type="title"/>
          </p:nvPr>
        </p:nvSpPr>
        <p:spPr/>
        <p:txBody>
          <a:bodyPr/>
          <a:lstStyle/>
          <a:p>
            <a:r>
              <a:rPr lang="da-DK" dirty="0"/>
              <a:t>Det senmoderne samfund</a:t>
            </a:r>
          </a:p>
        </p:txBody>
      </p:sp>
      <p:sp>
        <p:nvSpPr>
          <p:cNvPr id="3" name="Pladsholder til tekst 2">
            <a:extLst>
              <a:ext uri="{FF2B5EF4-FFF2-40B4-BE49-F238E27FC236}">
                <a16:creationId xmlns:a16="http://schemas.microsoft.com/office/drawing/2014/main" id="{0E415A63-6780-0D48-A6A2-62BF5782BD89}"/>
              </a:ext>
            </a:extLst>
          </p:cNvPr>
          <p:cNvSpPr>
            <a:spLocks noGrp="1"/>
          </p:cNvSpPr>
          <p:nvPr>
            <p:ph type="body" idx="1"/>
          </p:nvPr>
        </p:nvSpPr>
        <p:spPr>
          <a:xfrm>
            <a:off x="333375" y="1919883"/>
            <a:ext cx="11643766" cy="4810701"/>
          </a:xfrm>
        </p:spPr>
        <p:txBody>
          <a:bodyPr anchor="t">
            <a:normAutofit/>
          </a:bodyPr>
          <a:lstStyle/>
          <a:p>
            <a:r>
              <a:rPr lang="da-DK" sz="4000" dirty="0"/>
              <a:t>Anthony Giddens: ”Det senmoderne samfund”</a:t>
            </a:r>
          </a:p>
          <a:p>
            <a:r>
              <a:rPr lang="da-DK" sz="4000" dirty="0"/>
              <a:t>Erving Goffman: ”Back stage og front stage”</a:t>
            </a:r>
          </a:p>
          <a:p>
            <a:r>
              <a:rPr lang="da-DK" sz="4000" dirty="0"/>
              <a:t>Ulrich Beck: ”Risikosamfundet”</a:t>
            </a:r>
          </a:p>
          <a:p>
            <a:r>
              <a:rPr lang="da-DK" sz="4000" dirty="0"/>
              <a:t>Hartmut Rosa: ”Højhastighedssamfundet”</a:t>
            </a:r>
          </a:p>
        </p:txBody>
      </p:sp>
      <p:pic>
        <p:nvPicPr>
          <p:cNvPr id="4" name="Billede 3">
            <a:extLst>
              <a:ext uri="{FF2B5EF4-FFF2-40B4-BE49-F238E27FC236}">
                <a16:creationId xmlns:a16="http://schemas.microsoft.com/office/drawing/2014/main" id="{950A4D01-9A06-C148-A3CA-CC4D35ED27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7590" y="2799112"/>
            <a:ext cx="1071547" cy="1363787"/>
          </a:xfrm>
          <a:prstGeom prst="rect">
            <a:avLst/>
          </a:prstGeom>
        </p:spPr>
      </p:pic>
      <p:pic>
        <p:nvPicPr>
          <p:cNvPr id="6" name="Billede 5">
            <a:extLst>
              <a:ext uri="{FF2B5EF4-FFF2-40B4-BE49-F238E27FC236}">
                <a16:creationId xmlns:a16="http://schemas.microsoft.com/office/drawing/2014/main" id="{7F7CCC34-4A0A-1646-BC84-180BFADD3B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59649" y="1398754"/>
            <a:ext cx="1298976" cy="1298976"/>
          </a:xfrm>
          <a:prstGeom prst="rect">
            <a:avLst/>
          </a:prstGeom>
        </p:spPr>
      </p:pic>
      <p:pic>
        <p:nvPicPr>
          <p:cNvPr id="7" name="Billede 6">
            <a:extLst>
              <a:ext uri="{FF2B5EF4-FFF2-40B4-BE49-F238E27FC236}">
                <a16:creationId xmlns:a16="http://schemas.microsoft.com/office/drawing/2014/main" id="{65472CCE-FAA3-7749-8DEF-69598C83EE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92974" y="4041831"/>
            <a:ext cx="2489111" cy="1393902"/>
          </a:xfrm>
          <a:prstGeom prst="rect">
            <a:avLst/>
          </a:prstGeom>
        </p:spPr>
      </p:pic>
      <p:pic>
        <p:nvPicPr>
          <p:cNvPr id="8" name="Billede 7" descr="Hartmut Rosa: ”Hvordan kan en skole eller en ...">
            <a:extLst>
              <a:ext uri="{FF2B5EF4-FFF2-40B4-BE49-F238E27FC236}">
                <a16:creationId xmlns:a16="http://schemas.microsoft.com/office/drawing/2014/main" id="{4CC72DF3-AA75-B41F-BB72-743FAA4067F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72295" y="5471018"/>
            <a:ext cx="2386330" cy="1224280"/>
          </a:xfrm>
          <a:prstGeom prst="rect">
            <a:avLst/>
          </a:prstGeom>
          <a:noFill/>
          <a:ln>
            <a:noFill/>
          </a:ln>
        </p:spPr>
      </p:pic>
    </p:spTree>
    <p:extLst>
      <p:ext uri="{BB962C8B-B14F-4D97-AF65-F5344CB8AC3E}">
        <p14:creationId xmlns:p14="http://schemas.microsoft.com/office/powerpoint/2010/main" val="2526015219"/>
      </p:ext>
    </p:extLst>
  </p:cSld>
  <p:clrMapOvr>
    <a:masterClrMapping/>
  </p:clrMapOvr>
  <p:transition spd="med" advTm="863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p:cNvSpPr>
          <p:nvPr>
            <p:ph type="title"/>
          </p:nvPr>
        </p:nvSpPr>
        <p:spPr>
          <a:prstGeom prst="rect">
            <a:avLst/>
          </a:prstGeom>
        </p:spPr>
        <p:txBody>
          <a:bodyPr>
            <a:noAutofit/>
          </a:bodyPr>
          <a:lstStyle>
            <a:lvl1pPr defTabSz="490727">
              <a:defRPr sz="6719"/>
            </a:lvl1pPr>
          </a:lstStyle>
          <a:p>
            <a:r>
              <a:rPr lang="da-DK" sz="3200" dirty="0"/>
              <a:t>Det senmoderne samfund/ </a:t>
            </a:r>
            <a:br>
              <a:rPr lang="da-DK" sz="3200" dirty="0"/>
            </a:br>
            <a:r>
              <a:rPr sz="3200" dirty="0" err="1"/>
              <a:t>Videns</a:t>
            </a:r>
            <a:r>
              <a:rPr sz="3200" dirty="0"/>
              <a:t>- </a:t>
            </a:r>
            <a:r>
              <a:rPr sz="3200" dirty="0" err="1"/>
              <a:t>eller</a:t>
            </a:r>
            <a:r>
              <a:rPr sz="3200" dirty="0"/>
              <a:t> </a:t>
            </a:r>
            <a:r>
              <a:rPr sz="3200" dirty="0" err="1"/>
              <a:t>informationssamfundet</a:t>
            </a:r>
            <a:endParaRPr sz="3200" dirty="0"/>
          </a:p>
        </p:txBody>
      </p:sp>
      <p:sp>
        <p:nvSpPr>
          <p:cNvPr id="133" name="Shape 133"/>
          <p:cNvSpPr>
            <a:spLocks noGrp="1"/>
          </p:cNvSpPr>
          <p:nvPr>
            <p:ph type="body" idx="1"/>
          </p:nvPr>
        </p:nvSpPr>
        <p:spPr>
          <a:xfrm>
            <a:off x="119922" y="1693499"/>
            <a:ext cx="7174257" cy="4932153"/>
          </a:xfrm>
          <a:prstGeom prst="rect">
            <a:avLst/>
          </a:prstGeom>
        </p:spPr>
        <p:txBody>
          <a:bodyPr>
            <a:normAutofit fontScale="92500"/>
          </a:bodyPr>
          <a:lstStyle/>
          <a:p>
            <a:r>
              <a:rPr lang="da-DK" dirty="0"/>
              <a:t>Teknologisk udvikling. EN MEJETÆRSKER</a:t>
            </a:r>
            <a:r>
              <a:rPr lang="da-DK" dirty="0">
                <a:sym typeface="Wingdings" pitchFamily="2" charset="2"/>
              </a:rPr>
              <a:t></a:t>
            </a:r>
            <a:endParaRPr lang="da-DK" dirty="0"/>
          </a:p>
          <a:p>
            <a:r>
              <a:rPr lang="da-DK" dirty="0"/>
              <a:t>Menneskets vilkår i samfundet er ændret fundamentalt på blot 50 år. Det ændrer os som mennesker og individer.</a:t>
            </a:r>
          </a:p>
          <a:p>
            <a:r>
              <a:rPr dirty="0" err="1"/>
              <a:t>Størstedelen</a:t>
            </a:r>
            <a:r>
              <a:rPr dirty="0"/>
              <a:t> </a:t>
            </a:r>
            <a:r>
              <a:rPr dirty="0" err="1"/>
              <a:t>af</a:t>
            </a:r>
            <a:r>
              <a:rPr dirty="0"/>
              <a:t> </a:t>
            </a:r>
            <a:r>
              <a:rPr dirty="0" err="1"/>
              <a:t>arbejdsstyrken</a:t>
            </a:r>
            <a:r>
              <a:rPr dirty="0"/>
              <a:t> </a:t>
            </a:r>
            <a:r>
              <a:rPr dirty="0" err="1"/>
              <a:t>beskæftiger</a:t>
            </a:r>
            <a:r>
              <a:rPr dirty="0"/>
              <a:t> sig med </a:t>
            </a:r>
            <a:r>
              <a:rPr dirty="0" err="1"/>
              <a:t>viden</a:t>
            </a:r>
            <a:r>
              <a:rPr dirty="0"/>
              <a:t> </a:t>
            </a:r>
            <a:r>
              <a:rPr dirty="0" err="1"/>
              <a:t>og</a:t>
            </a:r>
            <a:r>
              <a:rPr dirty="0"/>
              <a:t> service </a:t>
            </a:r>
            <a:r>
              <a:rPr dirty="0" err="1"/>
              <a:t>inden</a:t>
            </a:r>
            <a:r>
              <a:rPr dirty="0"/>
              <a:t> for det private </a:t>
            </a:r>
            <a:r>
              <a:rPr dirty="0" err="1"/>
              <a:t>eller</a:t>
            </a:r>
            <a:r>
              <a:rPr dirty="0"/>
              <a:t> den </a:t>
            </a:r>
            <a:r>
              <a:rPr dirty="0" err="1"/>
              <a:t>offentlige</a:t>
            </a:r>
            <a:r>
              <a:rPr dirty="0"/>
              <a:t> </a:t>
            </a:r>
            <a:r>
              <a:rPr dirty="0" err="1"/>
              <a:t>sektor</a:t>
            </a:r>
            <a:r>
              <a:rPr dirty="0"/>
              <a:t>.</a:t>
            </a:r>
          </a:p>
        </p:txBody>
      </p:sp>
      <p:pic>
        <p:nvPicPr>
          <p:cNvPr id="134" name="pasted-image.tif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07038" y="1693499"/>
            <a:ext cx="3738728" cy="1229583"/>
          </a:xfrm>
          <a:prstGeom prst="rect">
            <a:avLst/>
          </a:prstGeom>
          <a:ln w="12700">
            <a:miter lim="400000"/>
          </a:ln>
        </p:spPr>
      </p:pic>
      <p:pic>
        <p:nvPicPr>
          <p:cNvPr id="2" name="Billede 1">
            <a:extLst>
              <a:ext uri="{FF2B5EF4-FFF2-40B4-BE49-F238E27FC236}">
                <a16:creationId xmlns:a16="http://schemas.microsoft.com/office/drawing/2014/main" id="{7C45D00F-25A3-FE41-818D-D762DA656A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2607" y="3720262"/>
            <a:ext cx="4435889" cy="2489289"/>
          </a:xfrm>
          <a:prstGeom prst="rect">
            <a:avLst/>
          </a:prstGeom>
        </p:spPr>
      </p:pic>
    </p:spTree>
    <p:extLst>
      <p:ext uri="{BB962C8B-B14F-4D97-AF65-F5344CB8AC3E}">
        <p14:creationId xmlns:p14="http://schemas.microsoft.com/office/powerpoint/2010/main" val="370849707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p:cNvSpPr>
          <p:nvPr>
            <p:ph type="title"/>
          </p:nvPr>
        </p:nvSpPr>
        <p:spPr>
          <a:prstGeom prst="rect">
            <a:avLst/>
          </a:prstGeom>
        </p:spPr>
        <p:txBody>
          <a:bodyPr>
            <a:normAutofit fontScale="90000"/>
          </a:bodyPr>
          <a:lstStyle>
            <a:lvl1pPr defTabSz="531622">
              <a:defRPr sz="7280"/>
            </a:lvl1pPr>
          </a:lstStyle>
          <a:p>
            <a:r>
              <a:t>Anthony Giddens (f. 1938)</a:t>
            </a:r>
          </a:p>
        </p:txBody>
      </p:sp>
      <p:sp>
        <p:nvSpPr>
          <p:cNvPr id="137" name="Shape 137"/>
          <p:cNvSpPr>
            <a:spLocks noGrp="1"/>
          </p:cNvSpPr>
          <p:nvPr>
            <p:ph type="body" idx="1"/>
          </p:nvPr>
        </p:nvSpPr>
        <p:spPr>
          <a:xfrm>
            <a:off x="333375" y="1919883"/>
            <a:ext cx="8227498" cy="4429125"/>
          </a:xfrm>
          <a:prstGeom prst="rect">
            <a:avLst/>
          </a:prstGeom>
        </p:spPr>
        <p:txBody>
          <a:bodyPr anchor="t">
            <a:normAutofit fontScale="92500"/>
          </a:bodyPr>
          <a:lstStyle/>
          <a:p>
            <a:pPr marL="275024" indent="-275024" defTabSz="361460">
              <a:spcBef>
                <a:spcPts val="2531"/>
              </a:spcBef>
              <a:defRPr sz="3168"/>
            </a:pPr>
            <a:r>
              <a:rPr dirty="0" err="1"/>
              <a:t>Det</a:t>
            </a:r>
            <a:r>
              <a:rPr dirty="0"/>
              <a:t> </a:t>
            </a:r>
            <a:r>
              <a:rPr dirty="0" err="1"/>
              <a:t>senmoderne</a:t>
            </a:r>
            <a:r>
              <a:rPr dirty="0"/>
              <a:t> </a:t>
            </a:r>
            <a:r>
              <a:rPr dirty="0" err="1"/>
              <a:t>samfund</a:t>
            </a:r>
            <a:endParaRPr dirty="0"/>
          </a:p>
          <a:p>
            <a:pPr marL="825074" lvl="2" indent="-275024" defTabSz="361460">
              <a:spcBef>
                <a:spcPts val="2531"/>
              </a:spcBef>
              <a:defRPr sz="3168"/>
            </a:pPr>
            <a:r>
              <a:rPr dirty="0" err="1"/>
              <a:t>Globalisering</a:t>
            </a:r>
            <a:r>
              <a:rPr dirty="0"/>
              <a:t> </a:t>
            </a:r>
            <a:r>
              <a:rPr dirty="0" err="1"/>
              <a:t>og</a:t>
            </a:r>
            <a:r>
              <a:rPr dirty="0"/>
              <a:t> </a:t>
            </a:r>
            <a:r>
              <a:rPr dirty="0" err="1"/>
              <a:t>hermed</a:t>
            </a:r>
            <a:r>
              <a:rPr dirty="0"/>
              <a:t> </a:t>
            </a:r>
            <a:r>
              <a:rPr lang="da-DK" dirty="0"/>
              <a:t>adskillelse</a:t>
            </a:r>
            <a:r>
              <a:rPr dirty="0"/>
              <a:t> </a:t>
            </a:r>
            <a:r>
              <a:rPr dirty="0" err="1"/>
              <a:t>af</a:t>
            </a:r>
            <a:r>
              <a:rPr dirty="0"/>
              <a:t> </a:t>
            </a:r>
            <a:r>
              <a:rPr dirty="0" err="1"/>
              <a:t>tid</a:t>
            </a:r>
            <a:r>
              <a:rPr dirty="0"/>
              <a:t> </a:t>
            </a:r>
            <a:r>
              <a:rPr dirty="0" err="1"/>
              <a:t>og</a:t>
            </a:r>
            <a:r>
              <a:rPr dirty="0"/>
              <a:t> rum.</a:t>
            </a:r>
            <a:endParaRPr lang="da-DK" dirty="0"/>
          </a:p>
          <a:p>
            <a:pPr marL="825074" lvl="2" indent="-275024" defTabSz="361460">
              <a:spcBef>
                <a:spcPts val="2531"/>
              </a:spcBef>
              <a:defRPr sz="3168"/>
            </a:pPr>
            <a:r>
              <a:rPr lang="da-DK" dirty="0"/>
              <a:t>Tab af traditioner og individualisering.</a:t>
            </a:r>
          </a:p>
          <a:p>
            <a:pPr marL="825074" lvl="2" indent="-275024" defTabSz="361460">
              <a:spcBef>
                <a:spcPts val="2531"/>
              </a:spcBef>
              <a:defRPr sz="3168"/>
            </a:pPr>
            <a:r>
              <a:rPr lang="da-DK" dirty="0"/>
              <a:t>Større vidensgrundlag og flere eksperter.</a:t>
            </a:r>
          </a:p>
          <a:p>
            <a:pPr marL="825074" lvl="2" indent="-275024" defTabSz="361460">
              <a:spcBef>
                <a:spcPts val="2531"/>
              </a:spcBef>
              <a:defRPr sz="3168"/>
            </a:pPr>
            <a:r>
              <a:rPr lang="da-DK" dirty="0"/>
              <a:t>Polarisering i samfundet</a:t>
            </a:r>
          </a:p>
        </p:txBody>
      </p:sp>
      <p:pic>
        <p:nvPicPr>
          <p:cNvPr id="2" name="Billede 1">
            <a:extLst>
              <a:ext uri="{FF2B5EF4-FFF2-40B4-BE49-F238E27FC236}">
                <a16:creationId xmlns:a16="http://schemas.microsoft.com/office/drawing/2014/main" id="{88ED61C9-92C6-7645-8088-BA6842BBA9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92692" y="2120363"/>
            <a:ext cx="2540000" cy="2540000"/>
          </a:xfrm>
          <a:prstGeom prst="rect">
            <a:avLst/>
          </a:prstGeom>
        </p:spPr>
      </p:pic>
    </p:spTree>
    <p:extLst>
      <p:ext uri="{BB962C8B-B14F-4D97-AF65-F5344CB8AC3E}">
        <p14:creationId xmlns:p14="http://schemas.microsoft.com/office/powerpoint/2010/main" val="374455803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38451-9B9E-824C-836B-394BEF04CDF0}"/>
              </a:ext>
            </a:extLst>
          </p:cNvPr>
          <p:cNvSpPr>
            <a:spLocks noGrp="1"/>
          </p:cNvSpPr>
          <p:nvPr>
            <p:ph type="title"/>
          </p:nvPr>
        </p:nvSpPr>
        <p:spPr/>
        <p:txBody>
          <a:bodyPr>
            <a:normAutofit/>
          </a:bodyPr>
          <a:lstStyle/>
          <a:p>
            <a:r>
              <a:rPr lang="da-DK" sz="4000" dirty="0"/>
              <a:t>Globalisering - adskillelse af tid og rum </a:t>
            </a:r>
          </a:p>
        </p:txBody>
      </p:sp>
      <p:sp>
        <p:nvSpPr>
          <p:cNvPr id="3" name="Pladsholder til tekst 2">
            <a:extLst>
              <a:ext uri="{FF2B5EF4-FFF2-40B4-BE49-F238E27FC236}">
                <a16:creationId xmlns:a16="http://schemas.microsoft.com/office/drawing/2014/main" id="{8FC61540-F3BF-484F-8160-A3762CC8B7F8}"/>
              </a:ext>
            </a:extLst>
          </p:cNvPr>
          <p:cNvSpPr>
            <a:spLocks noGrp="1"/>
          </p:cNvSpPr>
          <p:nvPr>
            <p:ph type="body" idx="1"/>
          </p:nvPr>
        </p:nvSpPr>
        <p:spPr>
          <a:xfrm>
            <a:off x="320793" y="2350021"/>
            <a:ext cx="3852259" cy="4432233"/>
          </a:xfrm>
        </p:spPr>
        <p:txBody>
          <a:bodyPr>
            <a:normAutofit fontScale="92500" lnSpcReduction="20000"/>
          </a:bodyPr>
          <a:lstStyle/>
          <a:p>
            <a:pPr marL="0" indent="0" algn="ctr">
              <a:buNone/>
            </a:pPr>
            <a:r>
              <a:rPr lang="da-DK" i="1" dirty="0"/>
              <a:t>”Den proces, hvorigennem samfund forbindes med hinanden på en sådan måde, at begivenheder og tilstande i én del af verden i stigende grad har konsekvenser for befolkninger og samfund langt borte.”</a:t>
            </a:r>
          </a:p>
          <a:p>
            <a:endParaRPr lang="da-DK" dirty="0"/>
          </a:p>
        </p:txBody>
      </p:sp>
      <p:sp>
        <p:nvSpPr>
          <p:cNvPr id="4" name="Tekstfelt 3">
            <a:extLst>
              <a:ext uri="{FF2B5EF4-FFF2-40B4-BE49-F238E27FC236}">
                <a16:creationId xmlns:a16="http://schemas.microsoft.com/office/drawing/2014/main" id="{F7308FF6-9524-BE43-A3D5-5540B9A04E6E}"/>
              </a:ext>
            </a:extLst>
          </p:cNvPr>
          <p:cNvSpPr txBox="1"/>
          <p:nvPr/>
        </p:nvSpPr>
        <p:spPr>
          <a:xfrm>
            <a:off x="4494727" y="1907600"/>
            <a:ext cx="7160653"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da-DK" sz="2400" b="0" i="0" u="sng" strike="noStrike" kern="1200" cap="none" spc="0" normalizeH="0" baseline="0" noProof="0" dirty="0">
                <a:ln>
                  <a:noFill/>
                </a:ln>
                <a:solidFill>
                  <a:srgbClr val="535353"/>
                </a:solidFill>
                <a:effectLst/>
                <a:uLnTx/>
                <a:uFillTx/>
                <a:latin typeface="Gill Sans Light"/>
                <a:cs typeface="Gill Sans Light"/>
              </a:rPr>
              <a:t>En øget internationalisering af det menneskelige liv.</a:t>
            </a:r>
          </a:p>
          <a:p>
            <a:pPr marL="571500" marR="0" lvl="0" indent="-571500" algn="l" defTabSz="5842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srgbClr val="535353"/>
                </a:solidFill>
                <a:effectLst/>
                <a:uLnTx/>
                <a:uFillTx/>
                <a:latin typeface="Gill Sans Light"/>
                <a:cs typeface="Gill Sans Light"/>
              </a:rPr>
              <a:t>Kommunikations- og transportmidler bliver mere og mere effektive og billigere</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srgbClr val="535353"/>
                </a:solidFill>
                <a:effectLst/>
                <a:uLnTx/>
                <a:uFillTx/>
                <a:latin typeface="Gill Sans Light"/>
                <a:cs typeface="Gill Sans Light"/>
              </a:rPr>
              <a:t>Øget handel</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srgbClr val="535353"/>
                </a:solidFill>
                <a:effectLst/>
                <a:uLnTx/>
                <a:uFillTx/>
                <a:latin typeface="Gill Sans Light"/>
                <a:cs typeface="Gill Sans Light"/>
              </a:rPr>
              <a:t>Øget forurening</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srgbClr val="535353"/>
                </a:solidFill>
                <a:effectLst/>
                <a:uLnTx/>
                <a:uFillTx/>
                <a:latin typeface="Gill Sans Light"/>
                <a:cs typeface="Gill Sans Light"/>
              </a:rPr>
              <a:t>Sårbarhed over økonomiske kriser og sygdomsudbrud. </a:t>
            </a:r>
          </a:p>
          <a:p>
            <a:pPr marL="0" marR="0" lvl="0" indent="0" algn="l" defTabSz="584200" rtl="0" eaLnBrk="1" fontAlgn="auto" latinLnBrk="0" hangingPunct="0">
              <a:lnSpc>
                <a:spcPct val="100000"/>
              </a:lnSpc>
              <a:spcBef>
                <a:spcPts val="0"/>
              </a:spcBef>
              <a:spcAft>
                <a:spcPts val="0"/>
              </a:spcAft>
              <a:buClrTx/>
              <a:buSzTx/>
              <a:buFontTx/>
              <a:buNone/>
              <a:tabLst/>
              <a:defRPr/>
            </a:pPr>
            <a:endParaRPr kumimoji="0" lang="da-DK" sz="3600" b="0" i="0" u="none" strike="noStrike" kern="1200" cap="none" spc="0" normalizeH="0" baseline="0" noProof="0" dirty="0">
              <a:ln>
                <a:noFill/>
              </a:ln>
              <a:solidFill>
                <a:srgbClr val="535353"/>
              </a:solidFill>
              <a:effectLst/>
              <a:uLnTx/>
              <a:uFillTx/>
              <a:latin typeface="Gill Sans Light"/>
              <a:cs typeface="Gill Sans Light"/>
            </a:endParaRP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da-DK" sz="3600" b="0" i="0" u="none" strike="noStrike" kern="1200" cap="none" spc="0" normalizeH="0" baseline="0" noProof="0" dirty="0">
              <a:ln>
                <a:noFill/>
              </a:ln>
              <a:solidFill>
                <a:srgbClr val="535353"/>
              </a:solidFill>
              <a:effectLst/>
              <a:uLnTx/>
              <a:uFillTx/>
              <a:latin typeface="Gill Sans Light"/>
              <a:ea typeface="+mn-ea"/>
              <a:cs typeface="Gill Sans Light"/>
              <a:sym typeface="Gill Sans Light"/>
            </a:endParaRPr>
          </a:p>
        </p:txBody>
      </p:sp>
      <p:pic>
        <p:nvPicPr>
          <p:cNvPr id="5" name="Billede 4">
            <a:extLst>
              <a:ext uri="{FF2B5EF4-FFF2-40B4-BE49-F238E27FC236}">
                <a16:creationId xmlns:a16="http://schemas.microsoft.com/office/drawing/2014/main" id="{F285A1F3-E76F-9C4B-906A-4E6B11BAA9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0336" y="4327301"/>
            <a:ext cx="2368828" cy="2141421"/>
          </a:xfrm>
          <a:prstGeom prst="rect">
            <a:avLst/>
          </a:prstGeom>
        </p:spPr>
      </p:pic>
    </p:spTree>
    <p:extLst>
      <p:ext uri="{BB962C8B-B14F-4D97-AF65-F5344CB8AC3E}">
        <p14:creationId xmlns:p14="http://schemas.microsoft.com/office/powerpoint/2010/main" val="51781534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title"/>
          </p:nvPr>
        </p:nvSpPr>
        <p:spPr>
          <a:xfrm>
            <a:off x="464695" y="312538"/>
            <a:ext cx="11347554" cy="1361119"/>
          </a:xfrm>
          <a:prstGeom prst="rect">
            <a:avLst/>
          </a:prstGeom>
        </p:spPr>
        <p:txBody>
          <a:bodyPr>
            <a:noAutofit/>
          </a:bodyPr>
          <a:lstStyle>
            <a:lvl1pPr defTabSz="455675">
              <a:defRPr sz="6240"/>
            </a:lvl1pPr>
          </a:lstStyle>
          <a:p>
            <a:r>
              <a:rPr sz="4000" dirty="0" err="1"/>
              <a:t>Globalisering</a:t>
            </a:r>
            <a:r>
              <a:rPr sz="4000" dirty="0"/>
              <a:t> - </a:t>
            </a:r>
            <a:r>
              <a:rPr lang="da-DK" sz="4000" dirty="0"/>
              <a:t>adskillelse</a:t>
            </a:r>
            <a:r>
              <a:rPr sz="4000" dirty="0"/>
              <a:t> </a:t>
            </a:r>
            <a:r>
              <a:rPr sz="4000" dirty="0" err="1"/>
              <a:t>af</a:t>
            </a:r>
            <a:r>
              <a:rPr sz="4000" dirty="0"/>
              <a:t> </a:t>
            </a:r>
            <a:r>
              <a:rPr sz="4000" dirty="0" err="1"/>
              <a:t>tid</a:t>
            </a:r>
            <a:r>
              <a:rPr sz="4000" dirty="0"/>
              <a:t> </a:t>
            </a:r>
            <a:r>
              <a:rPr sz="4000" dirty="0" err="1"/>
              <a:t>og</a:t>
            </a:r>
            <a:r>
              <a:rPr sz="4000" dirty="0"/>
              <a:t> rum</a:t>
            </a:r>
          </a:p>
        </p:txBody>
      </p:sp>
      <p:sp>
        <p:nvSpPr>
          <p:cNvPr id="140" name="Shape 140"/>
          <p:cNvSpPr>
            <a:spLocks noGrp="1"/>
          </p:cNvSpPr>
          <p:nvPr>
            <p:ph type="body" idx="1"/>
          </p:nvPr>
        </p:nvSpPr>
        <p:spPr>
          <a:xfrm>
            <a:off x="464696" y="1835051"/>
            <a:ext cx="6618275" cy="4655690"/>
          </a:xfrm>
          <a:prstGeom prst="rect">
            <a:avLst/>
          </a:prstGeom>
        </p:spPr>
        <p:txBody>
          <a:bodyPr anchor="t">
            <a:normAutofit lnSpcReduction="10000"/>
          </a:bodyPr>
          <a:lstStyle/>
          <a:p>
            <a:r>
              <a:rPr dirty="0"/>
              <a:t>Elvis, Aloha from Hawaii (1973). </a:t>
            </a:r>
          </a:p>
          <a:p>
            <a:r>
              <a:rPr dirty="0" err="1"/>
              <a:t>Satelitudsendelse</a:t>
            </a:r>
            <a:r>
              <a:rPr dirty="0"/>
              <a:t> </a:t>
            </a:r>
            <a:r>
              <a:rPr dirty="0" err="1"/>
              <a:t>direkte</a:t>
            </a:r>
            <a:r>
              <a:rPr dirty="0"/>
              <a:t> </a:t>
            </a:r>
            <a:r>
              <a:rPr dirty="0" err="1"/>
              <a:t>fra</a:t>
            </a:r>
            <a:r>
              <a:rPr dirty="0"/>
              <a:t> Hawaii </a:t>
            </a:r>
            <a:r>
              <a:rPr dirty="0" err="1"/>
              <a:t>til</a:t>
            </a:r>
            <a:r>
              <a:rPr dirty="0"/>
              <a:t> </a:t>
            </a:r>
            <a:r>
              <a:rPr lang="da-DK" dirty="0"/>
              <a:t>ca.</a:t>
            </a:r>
            <a:r>
              <a:rPr dirty="0"/>
              <a:t> </a:t>
            </a:r>
            <a:r>
              <a:rPr lang="da-DK" dirty="0"/>
              <a:t>1</a:t>
            </a:r>
            <a:r>
              <a:rPr dirty="0"/>
              <a:t> </a:t>
            </a:r>
            <a:r>
              <a:rPr lang="da-DK" dirty="0"/>
              <a:t>mia.</a:t>
            </a:r>
            <a:r>
              <a:rPr dirty="0"/>
              <a:t> </a:t>
            </a:r>
            <a:r>
              <a:rPr dirty="0" err="1"/>
              <a:t>mennesker</a:t>
            </a:r>
            <a:r>
              <a:rPr dirty="0"/>
              <a:t>.</a:t>
            </a:r>
            <a:endParaRPr lang="da-DK" dirty="0"/>
          </a:p>
          <a:p>
            <a:r>
              <a:rPr lang="da-DK" dirty="0"/>
              <a:t>”Verdensstjerne”</a:t>
            </a:r>
          </a:p>
          <a:p>
            <a:r>
              <a:rPr lang="da-DK" dirty="0">
                <a:hlinkClick r:id="rId2"/>
              </a:rPr>
              <a:t>http://www.youtube.com/watch?v=Dsdo0uBQ9iY&amp;t=2m2s</a:t>
            </a:r>
            <a:endParaRPr lang="da-DK" dirty="0"/>
          </a:p>
          <a:p>
            <a:endParaRPr dirty="0"/>
          </a:p>
        </p:txBody>
      </p:sp>
      <p:pic>
        <p:nvPicPr>
          <p:cNvPr id="141" name="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40183" y="1673657"/>
            <a:ext cx="4472066" cy="4472066"/>
          </a:xfrm>
          <a:prstGeom prst="rect">
            <a:avLst/>
          </a:prstGeom>
          <a:ln w="12700">
            <a:miter lim="400000"/>
          </a:ln>
        </p:spPr>
      </p:pic>
    </p:spTree>
    <p:extLst>
      <p:ext uri="{BB962C8B-B14F-4D97-AF65-F5344CB8AC3E}">
        <p14:creationId xmlns:p14="http://schemas.microsoft.com/office/powerpoint/2010/main" val="65314064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p:cNvSpPr>
          <p:nvPr>
            <p:ph type="title"/>
          </p:nvPr>
        </p:nvSpPr>
        <p:spPr>
          <a:xfrm>
            <a:off x="404734" y="312539"/>
            <a:ext cx="11452485" cy="1756104"/>
          </a:xfrm>
          <a:prstGeom prst="rect">
            <a:avLst/>
          </a:prstGeom>
        </p:spPr>
        <p:txBody>
          <a:bodyPr>
            <a:noAutofit/>
          </a:bodyPr>
          <a:lstStyle>
            <a:lvl1pPr defTabSz="455675">
              <a:defRPr sz="6240"/>
            </a:lvl1pPr>
          </a:lstStyle>
          <a:p>
            <a:r>
              <a:rPr lang="da-DK" sz="4000" dirty="0"/>
              <a:t>Globalisering - adskillelse af tid og rum</a:t>
            </a:r>
            <a:endParaRPr sz="4000" dirty="0"/>
          </a:p>
        </p:txBody>
      </p:sp>
      <p:sp>
        <p:nvSpPr>
          <p:cNvPr id="144" name="Shape 144"/>
          <p:cNvSpPr>
            <a:spLocks noGrp="1"/>
          </p:cNvSpPr>
          <p:nvPr>
            <p:ph type="body" sz="half" idx="1"/>
          </p:nvPr>
        </p:nvSpPr>
        <p:spPr>
          <a:xfrm>
            <a:off x="404734" y="2068642"/>
            <a:ext cx="5876145" cy="4317167"/>
          </a:xfrm>
          <a:prstGeom prst="rect">
            <a:avLst/>
          </a:prstGeom>
        </p:spPr>
        <p:txBody>
          <a:bodyPr>
            <a:normAutofit fontScale="62500" lnSpcReduction="20000"/>
          </a:bodyPr>
          <a:lstStyle/>
          <a:p>
            <a:r>
              <a:rPr dirty="0"/>
              <a:t>Vietnam-</a:t>
            </a:r>
            <a:r>
              <a:rPr dirty="0" err="1"/>
              <a:t>krigen</a:t>
            </a:r>
            <a:r>
              <a:rPr dirty="0"/>
              <a:t> (1950erne-1975). </a:t>
            </a:r>
            <a:r>
              <a:rPr dirty="0" err="1"/>
              <a:t>Årets</a:t>
            </a:r>
            <a:r>
              <a:rPr dirty="0"/>
              <a:t> </a:t>
            </a:r>
            <a:r>
              <a:rPr dirty="0" err="1"/>
              <a:t>pressefoto</a:t>
            </a:r>
            <a:r>
              <a:rPr dirty="0"/>
              <a:t> 1968 </a:t>
            </a:r>
            <a:r>
              <a:rPr dirty="0" err="1"/>
              <a:t>af</a:t>
            </a:r>
            <a:r>
              <a:rPr dirty="0"/>
              <a:t> Eddie Adams. </a:t>
            </a:r>
          </a:p>
          <a:p>
            <a:r>
              <a:rPr dirty="0" err="1"/>
              <a:t>Sydvietnamesisk</a:t>
            </a:r>
            <a:r>
              <a:rPr dirty="0"/>
              <a:t> </a:t>
            </a:r>
            <a:r>
              <a:rPr dirty="0" err="1"/>
              <a:t>chefpolitikommissær</a:t>
            </a:r>
            <a:r>
              <a:rPr dirty="0"/>
              <a:t> Nguyen Ngoc Loan </a:t>
            </a:r>
            <a:r>
              <a:rPr dirty="0" err="1"/>
              <a:t>henretter</a:t>
            </a:r>
            <a:r>
              <a:rPr dirty="0"/>
              <a:t> </a:t>
            </a:r>
            <a:r>
              <a:rPr dirty="0" err="1"/>
              <a:t>formodet</a:t>
            </a:r>
            <a:r>
              <a:rPr dirty="0"/>
              <a:t> Viet Cong-</a:t>
            </a:r>
            <a:r>
              <a:rPr dirty="0" err="1"/>
              <a:t>medlem</a:t>
            </a:r>
            <a:r>
              <a:rPr dirty="0"/>
              <a:t> Nguyen Van </a:t>
            </a:r>
            <a:r>
              <a:rPr dirty="0" err="1"/>
              <a:t>Lem</a:t>
            </a:r>
            <a:r>
              <a:rPr lang="da-DK" dirty="0"/>
              <a:t>.</a:t>
            </a:r>
          </a:p>
          <a:p>
            <a:r>
              <a:rPr lang="da-DK" dirty="0"/>
              <a:t>Vietnamkrigen, 1970: CBS-kameraer kører, mens en amerikansk deling kommer under angreb: </a:t>
            </a:r>
            <a:r>
              <a:rPr lang="da-DK" dirty="0">
                <a:hlinkClick r:id="rId2"/>
              </a:rPr>
              <a:t>https://www.youtube.com/watch?v=89_3DgW_7mg</a:t>
            </a:r>
            <a:endParaRPr dirty="0"/>
          </a:p>
        </p:txBody>
      </p:sp>
      <p:pic>
        <p:nvPicPr>
          <p:cNvPr id="145" name="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7436" y="2068642"/>
            <a:ext cx="4619385" cy="3267856"/>
          </a:xfrm>
          <a:prstGeom prst="rect">
            <a:avLst/>
          </a:prstGeom>
          <a:ln w="12700">
            <a:miter lim="400000"/>
          </a:ln>
        </p:spPr>
      </p:pic>
    </p:spTree>
    <p:extLst>
      <p:ext uri="{BB962C8B-B14F-4D97-AF65-F5344CB8AC3E}">
        <p14:creationId xmlns:p14="http://schemas.microsoft.com/office/powerpoint/2010/main" val="369848525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491881-F4B7-9B4B-AE61-6DABB9062147}"/>
              </a:ext>
            </a:extLst>
          </p:cNvPr>
          <p:cNvSpPr>
            <a:spLocks noGrp="1"/>
          </p:cNvSpPr>
          <p:nvPr>
            <p:ph type="title"/>
          </p:nvPr>
        </p:nvSpPr>
        <p:spPr/>
        <p:txBody>
          <a:bodyPr>
            <a:normAutofit/>
          </a:bodyPr>
          <a:lstStyle/>
          <a:p>
            <a:r>
              <a:rPr lang="da-DK" sz="4000" dirty="0"/>
              <a:t>Globalisering - adskillelse af tid og rum</a:t>
            </a:r>
            <a:endParaRPr lang="da-DK" sz="3600" dirty="0"/>
          </a:p>
        </p:txBody>
      </p:sp>
      <p:sp>
        <p:nvSpPr>
          <p:cNvPr id="3" name="Pladsholder til tekst 2">
            <a:extLst>
              <a:ext uri="{FF2B5EF4-FFF2-40B4-BE49-F238E27FC236}">
                <a16:creationId xmlns:a16="http://schemas.microsoft.com/office/drawing/2014/main" id="{CA72B71E-69E3-464A-B323-7E5E63D5394B}"/>
              </a:ext>
            </a:extLst>
          </p:cNvPr>
          <p:cNvSpPr>
            <a:spLocks noGrp="1"/>
          </p:cNvSpPr>
          <p:nvPr>
            <p:ph type="body" idx="1"/>
          </p:nvPr>
        </p:nvSpPr>
        <p:spPr>
          <a:xfrm>
            <a:off x="333375" y="1919883"/>
            <a:ext cx="4557939" cy="4429125"/>
          </a:xfrm>
        </p:spPr>
        <p:txBody>
          <a:bodyPr anchor="t">
            <a:normAutofit lnSpcReduction="10000"/>
          </a:bodyPr>
          <a:lstStyle/>
          <a:p>
            <a:r>
              <a:rPr lang="da-DK" b="1" dirty="0"/>
              <a:t>15. november 1969: </a:t>
            </a:r>
            <a:r>
              <a:rPr lang="da-DK" b="1" dirty="0" err="1"/>
              <a:t>Anti</a:t>
            </a:r>
            <a:r>
              <a:rPr lang="da-DK" b="1" dirty="0"/>
              <a:t>-Vietnam protester i Washington D.C. </a:t>
            </a:r>
          </a:p>
          <a:p>
            <a:r>
              <a:rPr lang="da-DK" b="1" dirty="0"/>
              <a:t>Man estimerer, at der har været omkring 500.000-600.000 mennesker til demonstrationen.</a:t>
            </a:r>
          </a:p>
          <a:p>
            <a:endParaRPr lang="da-DK" dirty="0"/>
          </a:p>
        </p:txBody>
      </p:sp>
      <p:pic>
        <p:nvPicPr>
          <p:cNvPr id="4" name="Billede 3">
            <a:extLst>
              <a:ext uri="{FF2B5EF4-FFF2-40B4-BE49-F238E27FC236}">
                <a16:creationId xmlns:a16="http://schemas.microsoft.com/office/drawing/2014/main" id="{05E1AF8B-60FA-5B43-8AF6-5469ACA19A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1919883"/>
            <a:ext cx="5219776" cy="3496036"/>
          </a:xfrm>
          <a:prstGeom prst="rect">
            <a:avLst/>
          </a:prstGeom>
        </p:spPr>
      </p:pic>
      <p:sp>
        <p:nvSpPr>
          <p:cNvPr id="5" name="Tekstfelt 4">
            <a:extLst>
              <a:ext uri="{FF2B5EF4-FFF2-40B4-BE49-F238E27FC236}">
                <a16:creationId xmlns:a16="http://schemas.microsoft.com/office/drawing/2014/main" id="{8391C4A7-E98A-F144-AABE-CCC1A881A46E}"/>
              </a:ext>
            </a:extLst>
          </p:cNvPr>
          <p:cNvSpPr txBox="1"/>
          <p:nvPr/>
        </p:nvSpPr>
        <p:spPr>
          <a:xfrm>
            <a:off x="6096000" y="5552510"/>
            <a:ext cx="5225143"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535353"/>
                </a:solidFill>
                <a:effectLst/>
                <a:uLnTx/>
                <a:uFillTx/>
                <a:latin typeface="Gill Sans Light"/>
                <a:cs typeface="Gill Sans Light"/>
              </a:rPr>
              <a:t>USA’s kongres lurer i baggrunden, mens tusinder af mennesker marcherer langs Pennsylvania Avenue ved </a:t>
            </a:r>
            <a:r>
              <a:rPr kumimoji="0" lang="da-DK" sz="1800" b="0" i="0" u="none" strike="noStrike" kern="1200" cap="none" spc="0" normalizeH="0" baseline="0" noProof="0" dirty="0" err="1">
                <a:ln>
                  <a:noFill/>
                </a:ln>
                <a:solidFill>
                  <a:srgbClr val="535353"/>
                </a:solidFill>
                <a:effectLst/>
                <a:uLnTx/>
                <a:uFillTx/>
                <a:latin typeface="Gill Sans Light"/>
                <a:cs typeface="Gill Sans Light"/>
              </a:rPr>
              <a:t>anti</a:t>
            </a:r>
            <a:r>
              <a:rPr kumimoji="0" lang="da-DK" sz="1800" b="0" i="0" u="none" strike="noStrike" kern="1200" cap="none" spc="0" normalizeH="0" baseline="0" noProof="0" dirty="0">
                <a:ln>
                  <a:noFill/>
                </a:ln>
                <a:solidFill>
                  <a:srgbClr val="535353"/>
                </a:solidFill>
                <a:effectLst/>
                <a:uLnTx/>
                <a:uFillTx/>
                <a:latin typeface="Gill Sans Light"/>
                <a:cs typeface="Gill Sans Light"/>
              </a:rPr>
              <a:t>-Vietnam protester den 15. november, 1969.</a:t>
            </a:r>
            <a:endParaRPr kumimoji="0" lang="da-DK" sz="3600" b="0" i="0" u="none" strike="noStrike" kern="1200" cap="none" spc="0" normalizeH="0" baseline="0" noProof="0" dirty="0">
              <a:ln>
                <a:noFill/>
              </a:ln>
              <a:solidFill>
                <a:srgbClr val="535353"/>
              </a:solidFill>
              <a:effectLst/>
              <a:uLnTx/>
              <a:uFillTx/>
              <a:latin typeface="Gill Sans Light"/>
              <a:ea typeface="+mn-ea"/>
              <a:cs typeface="Gill Sans Light"/>
              <a:sym typeface="Gill Sans Light"/>
            </a:endParaRPr>
          </a:p>
        </p:txBody>
      </p:sp>
    </p:spTree>
    <p:extLst>
      <p:ext uri="{BB962C8B-B14F-4D97-AF65-F5344CB8AC3E}">
        <p14:creationId xmlns:p14="http://schemas.microsoft.com/office/powerpoint/2010/main" val="390690728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p:nvPr>
        </p:nvSpPr>
        <p:spPr>
          <a:prstGeom prst="rect">
            <a:avLst/>
          </a:prstGeom>
        </p:spPr>
        <p:txBody>
          <a:bodyPr>
            <a:noAutofit/>
          </a:bodyPr>
          <a:lstStyle>
            <a:lvl1pPr defTabSz="490727">
              <a:defRPr sz="6719"/>
            </a:lvl1pPr>
          </a:lstStyle>
          <a:p>
            <a:r>
              <a:rPr lang="da-DK" sz="4000" dirty="0"/>
              <a:t>Tab af traditioner og Individualisering</a:t>
            </a:r>
            <a:endParaRPr sz="4000" dirty="0"/>
          </a:p>
        </p:txBody>
      </p:sp>
      <p:sp>
        <p:nvSpPr>
          <p:cNvPr id="167" name="Shape 167"/>
          <p:cNvSpPr>
            <a:spLocks noGrp="1"/>
          </p:cNvSpPr>
          <p:nvPr>
            <p:ph type="body" idx="1"/>
          </p:nvPr>
        </p:nvSpPr>
        <p:spPr>
          <a:xfrm>
            <a:off x="333375" y="1738649"/>
            <a:ext cx="5384845" cy="4610360"/>
          </a:xfrm>
          <a:prstGeom prst="rect">
            <a:avLst/>
          </a:prstGeom>
        </p:spPr>
        <p:txBody>
          <a:bodyPr>
            <a:normAutofit fontScale="62500" lnSpcReduction="20000"/>
          </a:bodyPr>
          <a:lstStyle/>
          <a:p>
            <a:pPr marL="0" indent="0" defTabSz="361460">
              <a:spcBef>
                <a:spcPts val="1331"/>
              </a:spcBef>
              <a:buNone/>
              <a:defRPr sz="3168"/>
            </a:pPr>
            <a:r>
              <a:rPr lang="da-DK" sz="3168" b="1" dirty="0"/>
              <a:t>Traditioner</a:t>
            </a:r>
            <a:r>
              <a:rPr lang="da-DK" sz="3168" dirty="0"/>
              <a:t> </a:t>
            </a:r>
          </a:p>
          <a:p>
            <a:pPr defTabSz="361460">
              <a:spcBef>
                <a:spcPts val="1331"/>
              </a:spcBef>
              <a:defRPr sz="3168"/>
            </a:pPr>
            <a:r>
              <a:rPr lang="da-DK" sz="3168" dirty="0"/>
              <a:t>Vigtige for individet og for samfundet. Traditioner overleveres fra generation til generation og fortæller, at 'sådan har vi altid gjort’.</a:t>
            </a:r>
          </a:p>
          <a:p>
            <a:pPr defTabSz="361460">
              <a:spcBef>
                <a:spcPts val="1331"/>
              </a:spcBef>
              <a:defRPr sz="3168"/>
            </a:pPr>
            <a:r>
              <a:rPr lang="da-DK" sz="3168" dirty="0"/>
              <a:t>Globaliseringen og den kraftige vækst i viden og informationer, som vi dagligt bombarderes med, gør imidlertid, at </a:t>
            </a:r>
            <a:r>
              <a:rPr lang="da-DK" sz="3168" i="1" dirty="0"/>
              <a:t>vi ikke accepterer traditionerne uden videre</a:t>
            </a:r>
            <a:r>
              <a:rPr lang="da-DK" sz="3168" dirty="0"/>
              <a:t>.</a:t>
            </a:r>
          </a:p>
          <a:p>
            <a:pPr defTabSz="361460">
              <a:spcBef>
                <a:spcPts val="1331"/>
              </a:spcBef>
              <a:defRPr sz="3168"/>
            </a:pPr>
            <a:r>
              <a:rPr lang="da-DK" sz="3168" dirty="0"/>
              <a:t>I forhold til kæresteforhold eller ægteskaber bliver kvinder ikke længere gift af økonomiske grunde, eller fordi traditionen dikterer det.</a:t>
            </a:r>
            <a:r>
              <a:rPr lang="da-DK" sz="3168" dirty="0">
                <a:sym typeface="Wingdings" pitchFamily="2" charset="2"/>
              </a:rPr>
              <a:t> HELDIGVIS!</a:t>
            </a:r>
            <a:endParaRPr lang="da-DK" dirty="0"/>
          </a:p>
        </p:txBody>
      </p:sp>
      <p:pic>
        <p:nvPicPr>
          <p:cNvPr id="3" name="Billede 2">
            <a:extLst>
              <a:ext uri="{FF2B5EF4-FFF2-40B4-BE49-F238E27FC236}">
                <a16:creationId xmlns:a16="http://schemas.microsoft.com/office/drawing/2014/main" id="{F6985673-131A-0246-AA52-AA1D94C2A8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7724" y="3809009"/>
            <a:ext cx="2540000" cy="2540000"/>
          </a:xfrm>
          <a:prstGeom prst="rect">
            <a:avLst/>
          </a:prstGeom>
        </p:spPr>
      </p:pic>
      <p:pic>
        <p:nvPicPr>
          <p:cNvPr id="4" name="Billede 3">
            <a:extLst>
              <a:ext uri="{FF2B5EF4-FFF2-40B4-BE49-F238E27FC236}">
                <a16:creationId xmlns:a16="http://schemas.microsoft.com/office/drawing/2014/main" id="{2B4C35AA-C23E-A440-ACE6-D3C41BD17F5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34700" y="1391276"/>
            <a:ext cx="2204829" cy="3270876"/>
          </a:xfrm>
          <a:prstGeom prst="rect">
            <a:avLst/>
          </a:prstGeom>
        </p:spPr>
      </p:pic>
    </p:spTree>
    <p:extLst>
      <p:ext uri="{BB962C8B-B14F-4D97-AF65-F5344CB8AC3E}">
        <p14:creationId xmlns:p14="http://schemas.microsoft.com/office/powerpoint/2010/main" val="55739112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p:nvPr>
        </p:nvSpPr>
        <p:spPr>
          <a:prstGeom prst="rect">
            <a:avLst/>
          </a:prstGeom>
        </p:spPr>
        <p:txBody>
          <a:bodyPr>
            <a:noAutofit/>
          </a:bodyPr>
          <a:lstStyle>
            <a:lvl1pPr defTabSz="490727">
              <a:defRPr sz="6719"/>
            </a:lvl1pPr>
          </a:lstStyle>
          <a:p>
            <a:r>
              <a:rPr lang="da-DK" sz="4000" dirty="0"/>
              <a:t>Tab af traditioner og Individualisering</a:t>
            </a:r>
            <a:endParaRPr sz="4000" dirty="0"/>
          </a:p>
        </p:txBody>
      </p:sp>
      <p:sp>
        <p:nvSpPr>
          <p:cNvPr id="167" name="Shape 167"/>
          <p:cNvSpPr>
            <a:spLocks noGrp="1"/>
          </p:cNvSpPr>
          <p:nvPr>
            <p:ph type="body" idx="1"/>
          </p:nvPr>
        </p:nvSpPr>
        <p:spPr>
          <a:xfrm>
            <a:off x="333375" y="1412961"/>
            <a:ext cx="5384845" cy="4936048"/>
          </a:xfrm>
          <a:prstGeom prst="rect">
            <a:avLst/>
          </a:prstGeom>
        </p:spPr>
        <p:txBody>
          <a:bodyPr>
            <a:normAutofit fontScale="92500" lnSpcReduction="20000"/>
          </a:bodyPr>
          <a:lstStyle/>
          <a:p>
            <a:pPr marL="0" indent="0" defTabSz="361460">
              <a:spcBef>
                <a:spcPts val="1331"/>
              </a:spcBef>
              <a:buNone/>
              <a:defRPr sz="3168"/>
            </a:pPr>
            <a:r>
              <a:rPr lang="da-DK" sz="2400" b="1" dirty="0"/>
              <a:t>Individualisering</a:t>
            </a:r>
            <a:r>
              <a:rPr lang="da-DK" sz="2400" dirty="0"/>
              <a:t> </a:t>
            </a:r>
          </a:p>
          <a:p>
            <a:pPr marL="641128" lvl="1" indent="-275024" defTabSz="361460">
              <a:spcBef>
                <a:spcPts val="1331"/>
              </a:spcBef>
              <a:defRPr sz="3168"/>
            </a:pPr>
            <a:r>
              <a:rPr lang="da-DK" sz="2400" i="1" dirty="0"/>
              <a:t>Man skal nu træffe en masse individuelle valg om, hvordan ens egen livsstil eller liv skal være. Ansvaret for, at du træffer de rigtige beslutninger, er kun dit</a:t>
            </a:r>
            <a:r>
              <a:rPr lang="da-DK" sz="2400" dirty="0"/>
              <a:t>.</a:t>
            </a:r>
          </a:p>
          <a:p>
            <a:pPr marL="641128" lvl="1" indent="-275024" defTabSz="361460">
              <a:spcBef>
                <a:spcPts val="1331"/>
              </a:spcBef>
              <a:defRPr sz="3168"/>
            </a:pPr>
            <a:r>
              <a:rPr lang="da-DK" sz="2400" dirty="0"/>
              <a:t>Det enkelte menneske har fået større frihed til at planlægge og træffe sine egne valg i livet. </a:t>
            </a:r>
          </a:p>
          <a:p>
            <a:pPr marL="641128" lvl="1" indent="-275024" defTabSz="361460">
              <a:spcBef>
                <a:spcPts val="1331"/>
              </a:spcBef>
              <a:defRPr sz="3168"/>
            </a:pPr>
            <a:r>
              <a:rPr lang="da-DK" sz="2400" dirty="0"/>
              <a:t>Familie, traditioner, normer, social baggrund får mindre betydning for, hvordan det enkelte menneske planlægger og lever sit liv. </a:t>
            </a:r>
          </a:p>
        </p:txBody>
      </p:sp>
      <p:pic>
        <p:nvPicPr>
          <p:cNvPr id="2" name="Billede 1">
            <a:extLst>
              <a:ext uri="{FF2B5EF4-FFF2-40B4-BE49-F238E27FC236}">
                <a16:creationId xmlns:a16="http://schemas.microsoft.com/office/drawing/2014/main" id="{8620FB30-32A8-484B-B226-241777F5C0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72272" y="1412961"/>
            <a:ext cx="4432300" cy="2489200"/>
          </a:xfrm>
          <a:prstGeom prst="rect">
            <a:avLst/>
          </a:prstGeom>
        </p:spPr>
      </p:pic>
      <p:pic>
        <p:nvPicPr>
          <p:cNvPr id="3" name="Billede 2">
            <a:extLst>
              <a:ext uri="{FF2B5EF4-FFF2-40B4-BE49-F238E27FC236}">
                <a16:creationId xmlns:a16="http://schemas.microsoft.com/office/drawing/2014/main" id="{D23B9814-B8D4-2740-A1D2-9126F8E4CD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72273" y="3902161"/>
            <a:ext cx="4432300" cy="2498502"/>
          </a:xfrm>
          <a:prstGeom prst="rect">
            <a:avLst/>
          </a:prstGeom>
        </p:spPr>
      </p:pic>
    </p:spTree>
    <p:extLst>
      <p:ext uri="{BB962C8B-B14F-4D97-AF65-F5344CB8AC3E}">
        <p14:creationId xmlns:p14="http://schemas.microsoft.com/office/powerpoint/2010/main" val="141840020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23EC1C-DA49-3E4B-A359-9ACED2709712}"/>
              </a:ext>
            </a:extLst>
          </p:cNvPr>
          <p:cNvSpPr>
            <a:spLocks noGrp="1"/>
          </p:cNvSpPr>
          <p:nvPr>
            <p:ph type="title"/>
          </p:nvPr>
        </p:nvSpPr>
        <p:spPr/>
        <p:txBody>
          <a:bodyPr/>
          <a:lstStyle/>
          <a:p>
            <a:r>
              <a:rPr lang="da-DK" dirty="0"/>
              <a:t>Individualisering</a:t>
            </a:r>
          </a:p>
        </p:txBody>
      </p:sp>
      <p:sp>
        <p:nvSpPr>
          <p:cNvPr id="3" name="Pladsholder til tekst 2">
            <a:extLst>
              <a:ext uri="{FF2B5EF4-FFF2-40B4-BE49-F238E27FC236}">
                <a16:creationId xmlns:a16="http://schemas.microsoft.com/office/drawing/2014/main" id="{6FD6483F-4BCE-3843-9915-75EB45F92EAC}"/>
              </a:ext>
            </a:extLst>
          </p:cNvPr>
          <p:cNvSpPr>
            <a:spLocks noGrp="1"/>
          </p:cNvSpPr>
          <p:nvPr>
            <p:ph type="body" idx="1"/>
          </p:nvPr>
        </p:nvSpPr>
        <p:spPr>
          <a:xfrm>
            <a:off x="333375" y="2017486"/>
            <a:ext cx="5457825" cy="4840514"/>
          </a:xfrm>
        </p:spPr>
        <p:txBody>
          <a:bodyPr>
            <a:normAutofit fontScale="85000" lnSpcReduction="20000"/>
          </a:bodyPr>
          <a:lstStyle/>
          <a:p>
            <a:r>
              <a:rPr lang="da-DK" dirty="0"/>
              <a:t>Folkebevægelsen mod Ensomhed: </a:t>
            </a:r>
            <a:r>
              <a:rPr lang="da-DK" dirty="0">
                <a:hlinkClick r:id="rId2"/>
              </a:rPr>
              <a:t>http://modensomhed.dk/</a:t>
            </a:r>
            <a:r>
              <a:rPr lang="da-DK" dirty="0"/>
              <a:t>.</a:t>
            </a:r>
          </a:p>
          <a:p>
            <a:r>
              <a:rPr lang="da-DK" dirty="0"/>
              <a:t>Flere end 80 organisationer, foreninger, skoler, kommuner og virksomheder er for første gang nogensinde gået sammen for at skabe Folkebevægelsen mod Ensomhed. De er alle enige om, at ensomhed er et problem, der skal gøre noget ved. </a:t>
            </a:r>
          </a:p>
          <a:p>
            <a:endParaRPr lang="da-DK" dirty="0"/>
          </a:p>
        </p:txBody>
      </p:sp>
      <p:sp>
        <p:nvSpPr>
          <p:cNvPr id="5" name="Tekstfelt 4">
            <a:extLst>
              <a:ext uri="{FF2B5EF4-FFF2-40B4-BE49-F238E27FC236}">
                <a16:creationId xmlns:a16="http://schemas.microsoft.com/office/drawing/2014/main" id="{593FBFA8-C502-3444-B605-EC09A0CF7161}"/>
              </a:ext>
            </a:extLst>
          </p:cNvPr>
          <p:cNvSpPr txBox="1"/>
          <p:nvPr/>
        </p:nvSpPr>
        <p:spPr>
          <a:xfrm>
            <a:off x="6096000" y="1893094"/>
            <a:ext cx="5413829" cy="3118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srgbClr val="A61702">
                    <a:lumMod val="60000"/>
                    <a:lumOff val="40000"/>
                  </a:srgbClr>
                </a:solidFill>
                <a:effectLst/>
                <a:uLnTx/>
                <a:uFillTx/>
                <a:latin typeface="Gill Sans Light"/>
                <a:cs typeface="Gill Sans Light"/>
              </a:rPr>
              <a:t>350.000 mennesker i Danmark føler sig svært ensomme.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srgbClr val="A61702">
                    <a:lumMod val="60000"/>
                    <a:lumOff val="40000"/>
                  </a:srgbClr>
                </a:solidFill>
                <a:effectLst/>
                <a:uLnTx/>
                <a:uFillTx/>
                <a:latin typeface="Gill Sans Light"/>
                <a:cs typeface="Gill Sans Light"/>
              </a:rPr>
              <a:t>Langvarig ensomhed er et alvorligt sundhedsmæssigt problem, der koster samfundet over 8. mia. kr. om året.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srgbClr val="A61702">
                    <a:lumMod val="60000"/>
                    <a:lumOff val="40000"/>
                  </a:srgbClr>
                </a:solidFill>
                <a:effectLst/>
                <a:uLnTx/>
                <a:uFillTx/>
                <a:latin typeface="Gill Sans Light"/>
                <a:cs typeface="Gill Sans Light"/>
              </a:rPr>
              <a:t>Ensomhed øger risikoen for bl.a. Forhøjet blodtryk, søvnforstyrrelser og depression.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srgbClr val="A61702">
                    <a:lumMod val="60000"/>
                    <a:lumOff val="40000"/>
                  </a:srgbClr>
                </a:solidFill>
                <a:effectLst/>
                <a:uLnTx/>
                <a:uFillTx/>
                <a:latin typeface="Gill Sans Light"/>
                <a:cs typeface="Gill Sans Light"/>
              </a:rPr>
              <a:t>1 ud af 4 savner selskab ved aftensmåltid</a:t>
            </a:r>
          </a:p>
          <a:p>
            <a:pPr marL="0" marR="0" lvl="0" indent="0" algn="ctr" defTabSz="584200" rtl="0" eaLnBrk="1" fontAlgn="auto" latinLnBrk="0" hangingPunct="0">
              <a:lnSpc>
                <a:spcPct val="100000"/>
              </a:lnSpc>
              <a:spcBef>
                <a:spcPts val="0"/>
              </a:spcBef>
              <a:spcAft>
                <a:spcPts val="0"/>
              </a:spcAft>
              <a:buClrTx/>
              <a:buSzTx/>
              <a:buFontTx/>
              <a:buNone/>
              <a:tabLst/>
              <a:defRPr/>
            </a:pPr>
            <a:endParaRPr kumimoji="0" lang="da-DK" sz="3600" b="0" i="0" u="none" strike="noStrike" kern="1200" cap="none" spc="0" normalizeH="0" baseline="0" noProof="0" dirty="0">
              <a:ln>
                <a:noFill/>
              </a:ln>
              <a:solidFill>
                <a:srgbClr val="535353"/>
              </a:solidFill>
              <a:effectLst/>
              <a:uLnTx/>
              <a:uFillTx/>
              <a:latin typeface="Gill Sans Light"/>
              <a:ea typeface="+mn-ea"/>
              <a:cs typeface="Gill Sans Light"/>
              <a:sym typeface="Gill Sans Light"/>
            </a:endParaRPr>
          </a:p>
        </p:txBody>
      </p:sp>
      <p:pic>
        <p:nvPicPr>
          <p:cNvPr id="4" name="Billede 3">
            <a:extLst>
              <a:ext uri="{FF2B5EF4-FFF2-40B4-BE49-F238E27FC236}">
                <a16:creationId xmlns:a16="http://schemas.microsoft.com/office/drawing/2014/main" id="{EF5BC8FB-5786-5740-A76E-5575FBB7F4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4437743"/>
            <a:ext cx="3761525" cy="2112857"/>
          </a:xfrm>
          <a:prstGeom prst="rect">
            <a:avLst/>
          </a:prstGeom>
        </p:spPr>
      </p:pic>
    </p:spTree>
    <p:extLst>
      <p:ext uri="{BB962C8B-B14F-4D97-AF65-F5344CB8AC3E}">
        <p14:creationId xmlns:p14="http://schemas.microsoft.com/office/powerpoint/2010/main" val="280240153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5309E-A7E9-9544-82F7-8FF82AABF44D}"/>
              </a:ext>
            </a:extLst>
          </p:cNvPr>
          <p:cNvSpPr>
            <a:spLocks noGrp="1"/>
          </p:cNvSpPr>
          <p:nvPr>
            <p:ph type="title"/>
          </p:nvPr>
        </p:nvSpPr>
        <p:spPr/>
        <p:txBody>
          <a:bodyPr/>
          <a:lstStyle/>
          <a:p>
            <a:r>
              <a:rPr lang="da-DK" dirty="0"/>
              <a:t>polarisering</a:t>
            </a:r>
          </a:p>
        </p:txBody>
      </p:sp>
      <p:sp>
        <p:nvSpPr>
          <p:cNvPr id="3" name="Pladsholder til tekst 2">
            <a:extLst>
              <a:ext uri="{FF2B5EF4-FFF2-40B4-BE49-F238E27FC236}">
                <a16:creationId xmlns:a16="http://schemas.microsoft.com/office/drawing/2014/main" id="{5C3FE305-2F9C-BF48-BBB3-849C86634D6C}"/>
              </a:ext>
            </a:extLst>
          </p:cNvPr>
          <p:cNvSpPr>
            <a:spLocks noGrp="1"/>
          </p:cNvSpPr>
          <p:nvPr>
            <p:ph type="body" idx="1"/>
          </p:nvPr>
        </p:nvSpPr>
        <p:spPr>
          <a:xfrm>
            <a:off x="333375" y="1919883"/>
            <a:ext cx="5706817" cy="4429125"/>
          </a:xfrm>
        </p:spPr>
        <p:txBody>
          <a:bodyPr>
            <a:normAutofit fontScale="77500" lnSpcReduction="20000"/>
          </a:bodyPr>
          <a:lstStyle/>
          <a:p>
            <a:r>
              <a:rPr lang="da-DK" dirty="0"/>
              <a:t>I dag skal vi som mennesker altså træffe </a:t>
            </a:r>
            <a:r>
              <a:rPr lang="da-DK" i="1" dirty="0"/>
              <a:t>langt flere individuelle valg</a:t>
            </a:r>
            <a:r>
              <a:rPr lang="da-DK" dirty="0"/>
              <a:t>.</a:t>
            </a:r>
          </a:p>
          <a:p>
            <a:r>
              <a:rPr lang="da-DK" dirty="0"/>
              <a:t>Nogle grupper i samfundet bliver kørt ud på et sidespor, mens de veluddannede og de velstillede klarer sig. </a:t>
            </a:r>
          </a:p>
          <a:p>
            <a:r>
              <a:rPr lang="da-DK" i="1" dirty="0"/>
              <a:t>Man siger, at der sker en større polarisering (større modsætninger) i samfundet</a:t>
            </a:r>
            <a:r>
              <a:rPr lang="da-DK" dirty="0"/>
              <a:t>. </a:t>
            </a:r>
          </a:p>
        </p:txBody>
      </p:sp>
      <p:pic>
        <p:nvPicPr>
          <p:cNvPr id="4" name="Billede 3">
            <a:extLst>
              <a:ext uri="{FF2B5EF4-FFF2-40B4-BE49-F238E27FC236}">
                <a16:creationId xmlns:a16="http://schemas.microsoft.com/office/drawing/2014/main" id="{B8E57F68-E21F-784A-B081-ADEE052FC0EC}"/>
              </a:ext>
            </a:extLst>
          </p:cNvPr>
          <p:cNvPicPr/>
          <p:nvPr/>
        </p:nvPicPr>
        <p:blipFill>
          <a:blip r:embed="rId2" cstate="email">
            <a:extLst>
              <a:ext uri="{28A0092B-C50C-407E-A947-70E740481C1C}">
                <a14:useLocalDpi xmlns:a14="http://schemas.microsoft.com/office/drawing/2010/main"/>
              </a:ext>
            </a:extLst>
          </a:blip>
          <a:stretch>
            <a:fillRect/>
          </a:stretch>
        </p:blipFill>
        <p:spPr>
          <a:xfrm>
            <a:off x="6851156" y="2266581"/>
            <a:ext cx="4482252" cy="3297092"/>
          </a:xfrm>
          <a:prstGeom prst="rect">
            <a:avLst/>
          </a:prstGeom>
        </p:spPr>
      </p:pic>
    </p:spTree>
    <p:extLst>
      <p:ext uri="{BB962C8B-B14F-4D97-AF65-F5344CB8AC3E}">
        <p14:creationId xmlns:p14="http://schemas.microsoft.com/office/powerpoint/2010/main" val="288888542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p:nvPr>
        </p:nvSpPr>
        <p:spPr>
          <a:xfrm>
            <a:off x="179882" y="178594"/>
            <a:ext cx="11678743" cy="1020619"/>
          </a:xfrm>
          <a:prstGeom prst="rect">
            <a:avLst/>
          </a:prstGeom>
        </p:spPr>
        <p:txBody>
          <a:bodyPr>
            <a:noAutofit/>
          </a:bodyPr>
          <a:lstStyle>
            <a:lvl1pPr defTabSz="490727">
              <a:defRPr sz="6719"/>
            </a:lvl1pPr>
          </a:lstStyle>
          <a:p>
            <a:r>
              <a:rPr lang="da-DK" sz="3600" b="1" dirty="0"/>
              <a:t>Større vidensgrundlag og flere eksperter </a:t>
            </a:r>
          </a:p>
        </p:txBody>
      </p:sp>
      <p:sp>
        <p:nvSpPr>
          <p:cNvPr id="154" name="Shape 154"/>
          <p:cNvSpPr>
            <a:spLocks noGrp="1"/>
          </p:cNvSpPr>
          <p:nvPr>
            <p:ph type="body" idx="1"/>
          </p:nvPr>
        </p:nvSpPr>
        <p:spPr>
          <a:xfrm>
            <a:off x="179883" y="1199214"/>
            <a:ext cx="6079250" cy="5456420"/>
          </a:xfrm>
          <a:prstGeom prst="rect">
            <a:avLst/>
          </a:prstGeom>
        </p:spPr>
        <p:txBody>
          <a:bodyPr>
            <a:normAutofit fontScale="85000" lnSpcReduction="20000"/>
          </a:bodyPr>
          <a:lstStyle/>
          <a:p>
            <a:pPr marL="0" indent="0" defTabSz="271096">
              <a:spcBef>
                <a:spcPts val="1298"/>
              </a:spcBef>
              <a:buNone/>
              <a:defRPr sz="2376"/>
            </a:pPr>
            <a:r>
              <a:rPr lang="da-DK" sz="2376" b="1" dirty="0"/>
              <a:t>I det senmoderne samfund har vi nu overladt mange funktioner i vores liv til </a:t>
            </a:r>
            <a:r>
              <a:rPr lang="da-DK" sz="2376" b="1" i="1" dirty="0"/>
              <a:t>specialister</a:t>
            </a:r>
            <a:r>
              <a:rPr lang="da-DK" sz="2376" b="1" dirty="0"/>
              <a:t> eller </a:t>
            </a:r>
            <a:r>
              <a:rPr lang="da-DK" sz="2376" b="1" i="1" dirty="0"/>
              <a:t>ekspertsystemer</a:t>
            </a:r>
            <a:r>
              <a:rPr lang="da-DK" sz="2376" b="1" dirty="0"/>
              <a:t>, som man også kalder dem.</a:t>
            </a:r>
            <a:endParaRPr lang="da-DK" b="1" dirty="0">
              <a:cs typeface="Gill Sans SemiBold" panose="020B0502020104020203" pitchFamily="34" charset="-79"/>
            </a:endParaRPr>
          </a:p>
          <a:p>
            <a:pPr marL="206268" indent="-206268" defTabSz="271096">
              <a:spcBef>
                <a:spcPts val="1298"/>
              </a:spcBef>
              <a:defRPr sz="2376"/>
            </a:pPr>
            <a:r>
              <a:rPr dirty="0"/>
              <a:t>1950ernes </a:t>
            </a:r>
            <a:r>
              <a:rPr dirty="0" err="1"/>
              <a:t>livet</a:t>
            </a:r>
            <a:r>
              <a:rPr dirty="0"/>
              <a:t> </a:t>
            </a:r>
            <a:r>
              <a:rPr dirty="0" err="1"/>
              <a:t>på</a:t>
            </a:r>
            <a:r>
              <a:rPr dirty="0"/>
              <a:t> </a:t>
            </a:r>
            <a:r>
              <a:rPr dirty="0" err="1"/>
              <a:t>landet</a:t>
            </a:r>
            <a:r>
              <a:rPr dirty="0"/>
              <a:t>. Her </a:t>
            </a:r>
            <a:r>
              <a:rPr dirty="0" err="1"/>
              <a:t>deltog</a:t>
            </a:r>
            <a:r>
              <a:rPr dirty="0"/>
              <a:t> </a:t>
            </a:r>
            <a:r>
              <a:rPr dirty="0" err="1"/>
              <a:t>flere</a:t>
            </a:r>
            <a:r>
              <a:rPr dirty="0"/>
              <a:t> generationer </a:t>
            </a:r>
            <a:r>
              <a:rPr dirty="0" err="1"/>
              <a:t>i</a:t>
            </a:r>
            <a:r>
              <a:rPr dirty="0"/>
              <a:t> </a:t>
            </a:r>
            <a:r>
              <a:rPr dirty="0" err="1"/>
              <a:t>driften</a:t>
            </a:r>
            <a:r>
              <a:rPr dirty="0"/>
              <a:t>, </a:t>
            </a:r>
            <a:r>
              <a:rPr dirty="0" err="1"/>
              <a:t>og</a:t>
            </a:r>
            <a:r>
              <a:rPr dirty="0"/>
              <a:t> de </a:t>
            </a:r>
            <a:r>
              <a:rPr dirty="0" err="1"/>
              <a:t>gamle</a:t>
            </a:r>
            <a:r>
              <a:rPr dirty="0"/>
              <a:t> </a:t>
            </a:r>
            <a:r>
              <a:rPr dirty="0" err="1"/>
              <a:t>kom</a:t>
            </a:r>
            <a:r>
              <a:rPr dirty="0"/>
              <a:t> </a:t>
            </a:r>
            <a:r>
              <a:rPr dirty="0" err="1"/>
              <a:t>aftægt</a:t>
            </a:r>
            <a:r>
              <a:rPr dirty="0"/>
              <a:t> </a:t>
            </a:r>
            <a:r>
              <a:rPr dirty="0" err="1"/>
              <a:t>og</a:t>
            </a:r>
            <a:r>
              <a:rPr dirty="0"/>
              <a:t> </a:t>
            </a:r>
            <a:r>
              <a:rPr dirty="0" err="1"/>
              <a:t>blev</a:t>
            </a:r>
            <a:r>
              <a:rPr dirty="0"/>
              <a:t> </a:t>
            </a:r>
            <a:r>
              <a:rPr dirty="0" err="1"/>
              <a:t>passet</a:t>
            </a:r>
            <a:r>
              <a:rPr dirty="0"/>
              <a:t> </a:t>
            </a:r>
            <a:r>
              <a:rPr dirty="0" err="1"/>
              <a:t>af</a:t>
            </a:r>
            <a:r>
              <a:rPr dirty="0"/>
              <a:t> sin </a:t>
            </a:r>
            <a:r>
              <a:rPr dirty="0" err="1"/>
              <a:t>familie</a:t>
            </a:r>
            <a:r>
              <a:rPr dirty="0"/>
              <a:t>.</a:t>
            </a:r>
            <a:endParaRPr lang="da-DK" dirty="0"/>
          </a:p>
          <a:p>
            <a:pPr marL="206268" indent="-206268" defTabSz="271096">
              <a:spcBef>
                <a:spcPts val="1298"/>
              </a:spcBef>
              <a:defRPr sz="2376"/>
            </a:pPr>
            <a:r>
              <a:rPr lang="da-DK" dirty="0">
                <a:cs typeface="Gill Sans SemiBold" panose="020B0502020104020203" pitchFamily="34" charset="-79"/>
              </a:rPr>
              <a:t>De sociale opgaver, som lå hos familien før, bliver </a:t>
            </a:r>
            <a:r>
              <a:rPr lang="da-DK" dirty="0" err="1">
                <a:cs typeface="Gill Sans SemiBold" panose="020B0502020104020203" pitchFamily="34" charset="-79"/>
              </a:rPr>
              <a:t>udlejret</a:t>
            </a:r>
            <a:r>
              <a:rPr lang="da-DK" dirty="0">
                <a:cs typeface="Gill Sans SemiBold" panose="020B0502020104020203" pitchFamily="34" charset="-79"/>
              </a:rPr>
              <a:t> til samfundet.</a:t>
            </a:r>
            <a:endParaRPr dirty="0"/>
          </a:p>
          <a:p>
            <a:pPr marL="206268" indent="-206268" defTabSz="271096">
              <a:spcBef>
                <a:spcPts val="1298"/>
              </a:spcBef>
              <a:defRPr sz="2376"/>
            </a:pPr>
            <a:r>
              <a:rPr dirty="0" err="1"/>
              <a:t>På</a:t>
            </a:r>
            <a:r>
              <a:rPr dirty="0"/>
              <a:t> </a:t>
            </a:r>
            <a:r>
              <a:rPr dirty="0" err="1"/>
              <a:t>grund</a:t>
            </a:r>
            <a:r>
              <a:rPr dirty="0"/>
              <a:t> </a:t>
            </a:r>
            <a:r>
              <a:rPr dirty="0" err="1"/>
              <a:t>af</a:t>
            </a:r>
            <a:r>
              <a:rPr dirty="0"/>
              <a:t> 1960ernes </a:t>
            </a:r>
            <a:r>
              <a:rPr dirty="0" err="1"/>
              <a:t>landbrugsmaskiners</a:t>
            </a:r>
            <a:r>
              <a:rPr dirty="0"/>
              <a:t> </a:t>
            </a:r>
            <a:r>
              <a:rPr dirty="0" err="1"/>
              <a:t>produktivitet</a:t>
            </a:r>
            <a:r>
              <a:rPr dirty="0"/>
              <a:t> </a:t>
            </a:r>
            <a:r>
              <a:rPr dirty="0" err="1"/>
              <a:t>var</a:t>
            </a:r>
            <a:r>
              <a:rPr dirty="0"/>
              <a:t> der </a:t>
            </a:r>
            <a:r>
              <a:rPr dirty="0" err="1"/>
              <a:t>ikke</a:t>
            </a:r>
            <a:r>
              <a:rPr dirty="0"/>
              <a:t> </a:t>
            </a:r>
            <a:r>
              <a:rPr dirty="0" err="1"/>
              <a:t>brug</a:t>
            </a:r>
            <a:r>
              <a:rPr dirty="0"/>
              <a:t> for </a:t>
            </a:r>
            <a:r>
              <a:rPr dirty="0" err="1"/>
              <a:t>flere</a:t>
            </a:r>
            <a:r>
              <a:rPr dirty="0"/>
              <a:t> generationer.</a:t>
            </a:r>
          </a:p>
          <a:p>
            <a:pPr marL="618805" lvl="2" indent="-206268" defTabSz="271096">
              <a:spcBef>
                <a:spcPts val="1298"/>
              </a:spcBef>
              <a:defRPr sz="2376"/>
            </a:pPr>
            <a:r>
              <a:rPr dirty="0"/>
              <a:t>De </a:t>
            </a:r>
            <a:r>
              <a:rPr dirty="0" err="1"/>
              <a:t>ældre</a:t>
            </a:r>
            <a:r>
              <a:rPr dirty="0"/>
              <a:t> </a:t>
            </a:r>
            <a:r>
              <a:rPr dirty="0" err="1"/>
              <a:t>kom</a:t>
            </a:r>
            <a:r>
              <a:rPr dirty="0"/>
              <a:t> </a:t>
            </a:r>
            <a:r>
              <a:rPr dirty="0" err="1"/>
              <a:t>ikke</a:t>
            </a:r>
            <a:r>
              <a:rPr dirty="0"/>
              <a:t> mere </a:t>
            </a:r>
            <a:r>
              <a:rPr dirty="0" err="1"/>
              <a:t>på</a:t>
            </a:r>
            <a:r>
              <a:rPr dirty="0"/>
              <a:t> </a:t>
            </a:r>
            <a:r>
              <a:rPr dirty="0" err="1"/>
              <a:t>aftægt</a:t>
            </a:r>
            <a:r>
              <a:rPr dirty="0"/>
              <a:t>, men </a:t>
            </a:r>
            <a:r>
              <a:rPr dirty="0" err="1"/>
              <a:t>på</a:t>
            </a:r>
            <a:r>
              <a:rPr dirty="0"/>
              <a:t> </a:t>
            </a:r>
            <a:r>
              <a:rPr dirty="0" err="1"/>
              <a:t>alderdoms</a:t>
            </a:r>
            <a:r>
              <a:rPr dirty="0"/>
              <a:t> </a:t>
            </a:r>
            <a:r>
              <a:rPr dirty="0" err="1"/>
              <a:t>eller</a:t>
            </a:r>
            <a:r>
              <a:rPr dirty="0"/>
              <a:t> </a:t>
            </a:r>
            <a:r>
              <a:rPr dirty="0" err="1"/>
              <a:t>plejehjem</a:t>
            </a:r>
            <a:r>
              <a:rPr dirty="0"/>
              <a:t>.</a:t>
            </a:r>
          </a:p>
          <a:p>
            <a:pPr marL="618805" lvl="2" indent="-206268" defTabSz="271096">
              <a:spcBef>
                <a:spcPts val="1298"/>
              </a:spcBef>
              <a:defRPr sz="2376"/>
            </a:pPr>
            <a:r>
              <a:rPr dirty="0" err="1"/>
              <a:t>Kvinderne</a:t>
            </a:r>
            <a:r>
              <a:rPr dirty="0"/>
              <a:t> </a:t>
            </a:r>
            <a:r>
              <a:rPr dirty="0" err="1"/>
              <a:t>kom</a:t>
            </a:r>
            <a:r>
              <a:rPr dirty="0"/>
              <a:t> </a:t>
            </a:r>
            <a:r>
              <a:rPr dirty="0" err="1"/>
              <a:t>på</a:t>
            </a:r>
            <a:r>
              <a:rPr dirty="0"/>
              <a:t> </a:t>
            </a:r>
            <a:r>
              <a:rPr dirty="0" err="1"/>
              <a:t>arbejdsmarkedet</a:t>
            </a:r>
            <a:r>
              <a:rPr dirty="0"/>
              <a:t> - </a:t>
            </a:r>
            <a:r>
              <a:rPr dirty="0" err="1"/>
              <a:t>vuggestuer</a:t>
            </a:r>
            <a:r>
              <a:rPr dirty="0"/>
              <a:t>, </a:t>
            </a:r>
            <a:r>
              <a:rPr dirty="0" err="1"/>
              <a:t>børnehaver</a:t>
            </a:r>
            <a:r>
              <a:rPr dirty="0"/>
              <a:t> </a:t>
            </a:r>
            <a:r>
              <a:rPr dirty="0" err="1"/>
              <a:t>og</a:t>
            </a:r>
            <a:r>
              <a:rPr dirty="0"/>
              <a:t> </a:t>
            </a:r>
            <a:r>
              <a:rPr dirty="0" err="1"/>
              <a:t>nye</a:t>
            </a:r>
            <a:r>
              <a:rPr dirty="0"/>
              <a:t> </a:t>
            </a:r>
            <a:r>
              <a:rPr dirty="0" err="1"/>
              <a:t>skoler</a:t>
            </a:r>
            <a:r>
              <a:rPr dirty="0"/>
              <a:t>. </a:t>
            </a:r>
          </a:p>
        </p:txBody>
      </p:sp>
      <p:pic>
        <p:nvPicPr>
          <p:cNvPr id="4" name="Billede 3">
            <a:extLst>
              <a:ext uri="{FF2B5EF4-FFF2-40B4-BE49-F238E27FC236}">
                <a16:creationId xmlns:a16="http://schemas.microsoft.com/office/drawing/2014/main" id="{BDE662F5-73FD-1E4A-8FE2-09BF9810D5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9583" y="1891407"/>
            <a:ext cx="2458702" cy="1290819"/>
          </a:xfrm>
          <a:prstGeom prst="rect">
            <a:avLst/>
          </a:prstGeom>
        </p:spPr>
      </p:pic>
      <p:pic>
        <p:nvPicPr>
          <p:cNvPr id="2" name="Billede 1">
            <a:extLst>
              <a:ext uri="{FF2B5EF4-FFF2-40B4-BE49-F238E27FC236}">
                <a16:creationId xmlns:a16="http://schemas.microsoft.com/office/drawing/2014/main" id="{206F9B88-26EC-8548-9D9F-006ACDA61B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83351" y="1199213"/>
            <a:ext cx="2050208" cy="3020096"/>
          </a:xfrm>
          <a:prstGeom prst="rect">
            <a:avLst/>
          </a:prstGeom>
        </p:spPr>
      </p:pic>
      <p:pic>
        <p:nvPicPr>
          <p:cNvPr id="3" name="Billede 2">
            <a:extLst>
              <a:ext uri="{FF2B5EF4-FFF2-40B4-BE49-F238E27FC236}">
                <a16:creationId xmlns:a16="http://schemas.microsoft.com/office/drawing/2014/main" id="{BBBAD697-F124-F54F-BB2C-E953231932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26899" y="4477173"/>
            <a:ext cx="2804069" cy="1739089"/>
          </a:xfrm>
          <a:prstGeom prst="rect">
            <a:avLst/>
          </a:prstGeom>
        </p:spPr>
      </p:pic>
      <p:pic>
        <p:nvPicPr>
          <p:cNvPr id="5" name="Billede 4">
            <a:extLst>
              <a:ext uri="{FF2B5EF4-FFF2-40B4-BE49-F238E27FC236}">
                <a16:creationId xmlns:a16="http://schemas.microsoft.com/office/drawing/2014/main" id="{4D63388D-B89E-AB47-B45D-C4ED2BD3D7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94946" y="4694693"/>
            <a:ext cx="1938613" cy="1090470"/>
          </a:xfrm>
          <a:prstGeom prst="rect">
            <a:avLst/>
          </a:prstGeom>
        </p:spPr>
      </p:pic>
    </p:spTree>
    <p:extLst>
      <p:ext uri="{BB962C8B-B14F-4D97-AF65-F5344CB8AC3E}">
        <p14:creationId xmlns:p14="http://schemas.microsoft.com/office/powerpoint/2010/main" val="47057218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p:nvPr>
        </p:nvSpPr>
        <p:spPr>
          <a:xfrm>
            <a:off x="179882" y="178594"/>
            <a:ext cx="11678743" cy="1020619"/>
          </a:xfrm>
          <a:prstGeom prst="rect">
            <a:avLst/>
          </a:prstGeom>
        </p:spPr>
        <p:txBody>
          <a:bodyPr>
            <a:noAutofit/>
          </a:bodyPr>
          <a:lstStyle>
            <a:lvl1pPr defTabSz="490727">
              <a:defRPr sz="6719"/>
            </a:lvl1pPr>
          </a:lstStyle>
          <a:p>
            <a:r>
              <a:rPr lang="da-DK" sz="3600" b="1" dirty="0"/>
              <a:t>Større vidensgrundlag og flere eksperter </a:t>
            </a:r>
          </a:p>
        </p:txBody>
      </p:sp>
      <p:sp>
        <p:nvSpPr>
          <p:cNvPr id="154" name="Shape 154"/>
          <p:cNvSpPr>
            <a:spLocks noGrp="1"/>
          </p:cNvSpPr>
          <p:nvPr>
            <p:ph type="body" idx="1"/>
          </p:nvPr>
        </p:nvSpPr>
        <p:spPr>
          <a:xfrm>
            <a:off x="179882" y="1429555"/>
            <a:ext cx="6130765" cy="5226079"/>
          </a:xfrm>
          <a:prstGeom prst="rect">
            <a:avLst/>
          </a:prstGeom>
        </p:spPr>
        <p:txBody>
          <a:bodyPr>
            <a:normAutofit fontScale="92500" lnSpcReduction="10000"/>
          </a:bodyPr>
          <a:lstStyle/>
          <a:p>
            <a:pPr marL="206268" indent="-206268" defTabSz="271096">
              <a:spcBef>
                <a:spcPts val="698"/>
              </a:spcBef>
              <a:defRPr sz="2376"/>
            </a:pPr>
            <a:r>
              <a:rPr lang="da-DK" sz="2400" dirty="0"/>
              <a:t>Pædagoger, SOSU-assistenter.</a:t>
            </a:r>
          </a:p>
          <a:p>
            <a:pPr marL="206268" indent="-206268" defTabSz="271096">
              <a:spcBef>
                <a:spcPts val="698"/>
              </a:spcBef>
              <a:defRPr sz="2376"/>
            </a:pPr>
            <a:r>
              <a:rPr lang="da-DK" sz="2400" dirty="0"/>
              <a:t>For at kunne leve i informationssamfundet må vi tro på, at ekspertsystemerne fungerer.</a:t>
            </a:r>
          </a:p>
          <a:p>
            <a:pPr marL="572372" lvl="1" indent="-206268" defTabSz="271096">
              <a:spcBef>
                <a:spcPts val="698"/>
              </a:spcBef>
              <a:defRPr sz="2376"/>
            </a:pPr>
            <a:r>
              <a:rPr lang="da-DK" sz="2400" dirty="0"/>
              <a:t>Fordi vi alle er bundet ind i arbejdsmarkedets spindelvæv, må vi overlade noget af vores tilværelse til andre. Vi har ikke tid til det hele selv.</a:t>
            </a:r>
          </a:p>
          <a:p>
            <a:pPr marL="206268" indent="-206268" defTabSz="271096">
              <a:spcBef>
                <a:spcPts val="698"/>
              </a:spcBef>
              <a:defRPr sz="2376"/>
            </a:pPr>
            <a:r>
              <a:rPr lang="da-DK" sz="2400" dirty="0"/>
              <a:t>Mekanikere, læger, buschauffører, </a:t>
            </a:r>
            <a:r>
              <a:rPr lang="da-DK" sz="2400" dirty="0" err="1"/>
              <a:t>take</a:t>
            </a:r>
            <a:r>
              <a:rPr lang="da-DK" sz="2400" dirty="0"/>
              <a:t>-</a:t>
            </a:r>
            <a:r>
              <a:rPr lang="da-DK" sz="2400" dirty="0" err="1"/>
              <a:t>away</a:t>
            </a:r>
            <a:r>
              <a:rPr lang="da-DK" sz="2400" dirty="0"/>
              <a:t>-kokkene, piloter. </a:t>
            </a:r>
          </a:p>
          <a:p>
            <a:pPr marL="206268" indent="-206268" defTabSz="271096">
              <a:spcBef>
                <a:spcPts val="698"/>
              </a:spcBef>
              <a:defRPr sz="2376"/>
            </a:pPr>
            <a:r>
              <a:rPr lang="da-DK" sz="2400" i="1" dirty="0"/>
              <a:t>” Den enkelte har aldrig med et andet menneske at gøre, uden at han holder noget af dets liv i sin hånd.”</a:t>
            </a:r>
          </a:p>
          <a:p>
            <a:pPr marL="572372" lvl="1" indent="-206268" defTabSz="271096">
              <a:spcBef>
                <a:spcPts val="698"/>
              </a:spcBef>
              <a:defRPr sz="2376"/>
            </a:pPr>
            <a:r>
              <a:rPr lang="da-DK" sz="2400" dirty="0"/>
              <a:t>Lige nu med </a:t>
            </a:r>
            <a:r>
              <a:rPr lang="da-DK" sz="2400" dirty="0" err="1"/>
              <a:t>Corona</a:t>
            </a:r>
            <a:r>
              <a:rPr lang="da-DK" sz="2400" dirty="0"/>
              <a:t> har det aldrig været mere rigtigt. </a:t>
            </a:r>
          </a:p>
        </p:txBody>
      </p:sp>
      <p:pic>
        <p:nvPicPr>
          <p:cNvPr id="2" name="Billede 1">
            <a:extLst>
              <a:ext uri="{FF2B5EF4-FFF2-40B4-BE49-F238E27FC236}">
                <a16:creationId xmlns:a16="http://schemas.microsoft.com/office/drawing/2014/main" id="{11A4F430-4EA4-1E4E-94B0-79185716F7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91837" y="1199213"/>
            <a:ext cx="2341808" cy="1170904"/>
          </a:xfrm>
          <a:prstGeom prst="rect">
            <a:avLst/>
          </a:prstGeom>
        </p:spPr>
      </p:pic>
      <p:pic>
        <p:nvPicPr>
          <p:cNvPr id="5" name="Billede 4">
            <a:extLst>
              <a:ext uri="{FF2B5EF4-FFF2-40B4-BE49-F238E27FC236}">
                <a16:creationId xmlns:a16="http://schemas.microsoft.com/office/drawing/2014/main" id="{A0816ADD-9AB6-BC4A-ACEE-A4D4DDAB23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37476" y="1572988"/>
            <a:ext cx="2458702" cy="1290819"/>
          </a:xfrm>
          <a:prstGeom prst="rect">
            <a:avLst/>
          </a:prstGeom>
        </p:spPr>
      </p:pic>
      <p:pic>
        <p:nvPicPr>
          <p:cNvPr id="3" name="Billede 2">
            <a:extLst>
              <a:ext uri="{FF2B5EF4-FFF2-40B4-BE49-F238E27FC236}">
                <a16:creationId xmlns:a16="http://schemas.microsoft.com/office/drawing/2014/main" id="{2097355F-AA7E-E640-9EE2-28DB2EB979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62469" y="2599356"/>
            <a:ext cx="2371176" cy="1582760"/>
          </a:xfrm>
          <a:prstGeom prst="rect">
            <a:avLst/>
          </a:prstGeom>
        </p:spPr>
      </p:pic>
      <p:pic>
        <p:nvPicPr>
          <p:cNvPr id="4" name="Billede 3">
            <a:extLst>
              <a:ext uri="{FF2B5EF4-FFF2-40B4-BE49-F238E27FC236}">
                <a16:creationId xmlns:a16="http://schemas.microsoft.com/office/drawing/2014/main" id="{B40387DB-1A49-1648-BCBE-7073227F12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37476" y="3074801"/>
            <a:ext cx="2580994" cy="1718942"/>
          </a:xfrm>
          <a:prstGeom prst="rect">
            <a:avLst/>
          </a:prstGeom>
        </p:spPr>
      </p:pic>
      <p:pic>
        <p:nvPicPr>
          <p:cNvPr id="6" name="Billede 5">
            <a:extLst>
              <a:ext uri="{FF2B5EF4-FFF2-40B4-BE49-F238E27FC236}">
                <a16:creationId xmlns:a16="http://schemas.microsoft.com/office/drawing/2014/main" id="{BD0D5EDC-792F-AD45-A00B-69E633442A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65144" y="4349763"/>
            <a:ext cx="1234842" cy="1303645"/>
          </a:xfrm>
          <a:prstGeom prst="rect">
            <a:avLst/>
          </a:prstGeom>
        </p:spPr>
      </p:pic>
      <p:pic>
        <p:nvPicPr>
          <p:cNvPr id="7" name="Billede 6">
            <a:extLst>
              <a:ext uri="{FF2B5EF4-FFF2-40B4-BE49-F238E27FC236}">
                <a16:creationId xmlns:a16="http://schemas.microsoft.com/office/drawing/2014/main" id="{EC95597E-A67E-AB46-81C6-4075DB357C6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37475" y="4949228"/>
            <a:ext cx="2316419" cy="1541723"/>
          </a:xfrm>
          <a:prstGeom prst="rect">
            <a:avLst/>
          </a:prstGeom>
        </p:spPr>
      </p:pic>
    </p:spTree>
    <p:extLst>
      <p:ext uri="{BB962C8B-B14F-4D97-AF65-F5344CB8AC3E}">
        <p14:creationId xmlns:p14="http://schemas.microsoft.com/office/powerpoint/2010/main" val="232854087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A14D8-072F-244D-BD20-77937655F504}"/>
              </a:ext>
            </a:extLst>
          </p:cNvPr>
          <p:cNvSpPr>
            <a:spLocks noGrp="1"/>
          </p:cNvSpPr>
          <p:nvPr>
            <p:ph type="title"/>
          </p:nvPr>
        </p:nvSpPr>
        <p:spPr/>
        <p:txBody>
          <a:bodyPr/>
          <a:lstStyle/>
          <a:p>
            <a:r>
              <a:rPr lang="da-DK" dirty="0"/>
              <a:t>Erving Goffman (1922-1982)</a:t>
            </a:r>
          </a:p>
        </p:txBody>
      </p:sp>
      <p:pic>
        <p:nvPicPr>
          <p:cNvPr id="4" name="Billede 3">
            <a:extLst>
              <a:ext uri="{FF2B5EF4-FFF2-40B4-BE49-F238E27FC236}">
                <a16:creationId xmlns:a16="http://schemas.microsoft.com/office/drawing/2014/main" id="{80ABEEB1-6622-C444-9BC9-DE13C45A0057}"/>
              </a:ext>
            </a:extLst>
          </p:cNvPr>
          <p:cNvPicPr>
            <a:picLocks noChangeAspect="1"/>
          </p:cNvPicPr>
          <p:nvPr/>
        </p:nvPicPr>
        <p:blipFill>
          <a:blip r:embed="rId2"/>
          <a:stretch>
            <a:fillRect/>
          </a:stretch>
        </p:blipFill>
        <p:spPr>
          <a:xfrm>
            <a:off x="8924471" y="1893094"/>
            <a:ext cx="2616881" cy="3330576"/>
          </a:xfrm>
          <a:prstGeom prst="rect">
            <a:avLst/>
          </a:prstGeom>
        </p:spPr>
      </p:pic>
      <p:sp>
        <p:nvSpPr>
          <p:cNvPr id="3" name="Pladsholder til tekst 2">
            <a:extLst>
              <a:ext uri="{FF2B5EF4-FFF2-40B4-BE49-F238E27FC236}">
                <a16:creationId xmlns:a16="http://schemas.microsoft.com/office/drawing/2014/main" id="{BC74CB44-6061-7F4E-80D5-7CA3FA5D2ECA}"/>
              </a:ext>
            </a:extLst>
          </p:cNvPr>
          <p:cNvSpPr>
            <a:spLocks noGrp="1"/>
          </p:cNvSpPr>
          <p:nvPr>
            <p:ph type="body" idx="1"/>
          </p:nvPr>
        </p:nvSpPr>
        <p:spPr>
          <a:xfrm>
            <a:off x="333375" y="2162629"/>
            <a:ext cx="8591096" cy="4186380"/>
          </a:xfrm>
        </p:spPr>
        <p:txBody>
          <a:bodyPr>
            <a:normAutofit fontScale="70000" lnSpcReduction="20000"/>
          </a:bodyPr>
          <a:lstStyle/>
          <a:p>
            <a:r>
              <a:rPr lang="da-DK" i="1" dirty="0"/>
              <a:t>”Hverdagslivets rollespil.” (1959)</a:t>
            </a:r>
            <a:r>
              <a:rPr lang="da-DK" dirty="0"/>
              <a:t>. Et absolut hovedværk inden for sociologien.</a:t>
            </a:r>
          </a:p>
          <a:p>
            <a:pPr lvl="1"/>
            <a:r>
              <a:rPr lang="da-DK" dirty="0"/>
              <a:t>Goffman studerede, hvordan mennesker opførte sig over for hinanden i forskellige situationer. </a:t>
            </a:r>
          </a:p>
          <a:p>
            <a:pPr lvl="1"/>
            <a:r>
              <a:rPr lang="da-DK" dirty="0"/>
              <a:t>Han fandt ud af, at det enkelte mennesker påtager </a:t>
            </a:r>
            <a:r>
              <a:rPr lang="da-DK" i="1" dirty="0"/>
              <a:t>forskellige roller </a:t>
            </a:r>
            <a:r>
              <a:rPr lang="da-DK" dirty="0"/>
              <a:t>afhængigt af, hvem man er sammen med, og hvilken situation man er i. </a:t>
            </a:r>
          </a:p>
          <a:p>
            <a:pPr lvl="1"/>
            <a:r>
              <a:rPr lang="da-DK" dirty="0"/>
              <a:t>Vores identitet er en slags rollespil/skuespil. </a:t>
            </a:r>
          </a:p>
          <a:p>
            <a:endParaRPr lang="da-DK" i="1" dirty="0"/>
          </a:p>
        </p:txBody>
      </p:sp>
    </p:spTree>
    <p:extLst>
      <p:ext uri="{BB962C8B-B14F-4D97-AF65-F5344CB8AC3E}">
        <p14:creationId xmlns:p14="http://schemas.microsoft.com/office/powerpoint/2010/main" val="230288084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A14D8-072F-244D-BD20-77937655F504}"/>
              </a:ext>
            </a:extLst>
          </p:cNvPr>
          <p:cNvSpPr>
            <a:spLocks noGrp="1"/>
          </p:cNvSpPr>
          <p:nvPr>
            <p:ph type="title"/>
          </p:nvPr>
        </p:nvSpPr>
        <p:spPr/>
        <p:txBody>
          <a:bodyPr/>
          <a:lstStyle/>
          <a:p>
            <a:r>
              <a:rPr lang="da-DK" dirty="0"/>
              <a:t>Erving Goffman (1922-1982)</a:t>
            </a:r>
          </a:p>
        </p:txBody>
      </p:sp>
      <p:sp>
        <p:nvSpPr>
          <p:cNvPr id="3" name="Pladsholder til tekst 2">
            <a:extLst>
              <a:ext uri="{FF2B5EF4-FFF2-40B4-BE49-F238E27FC236}">
                <a16:creationId xmlns:a16="http://schemas.microsoft.com/office/drawing/2014/main" id="{BC74CB44-6061-7F4E-80D5-7CA3FA5D2ECA}"/>
              </a:ext>
            </a:extLst>
          </p:cNvPr>
          <p:cNvSpPr>
            <a:spLocks noGrp="1"/>
          </p:cNvSpPr>
          <p:nvPr>
            <p:ph type="body" idx="1"/>
          </p:nvPr>
        </p:nvSpPr>
        <p:spPr>
          <a:xfrm>
            <a:off x="333375" y="2336799"/>
            <a:ext cx="6646974" cy="4012209"/>
          </a:xfrm>
        </p:spPr>
        <p:txBody>
          <a:bodyPr>
            <a:normAutofit fontScale="92500" lnSpcReduction="10000"/>
          </a:bodyPr>
          <a:lstStyle/>
          <a:p>
            <a:r>
              <a:rPr lang="da-DK" dirty="0"/>
              <a:t>Ifølge Goffman er vores identitet derfor en </a:t>
            </a:r>
            <a:r>
              <a:rPr lang="da-DK" i="1" dirty="0"/>
              <a:t>social konstruktion</a:t>
            </a:r>
            <a:r>
              <a:rPr lang="da-DK" dirty="0"/>
              <a:t>. </a:t>
            </a:r>
          </a:p>
          <a:p>
            <a:pPr lvl="2"/>
            <a:r>
              <a:rPr lang="da-DK" dirty="0"/>
              <a:t>Vi konstruerer og fremviser et bestemt billede af os selv.</a:t>
            </a:r>
          </a:p>
          <a:p>
            <a:r>
              <a:rPr lang="da-DK" dirty="0"/>
              <a:t>Derfor er vores identitet også dynamisk og kan forhandles og ændres.</a:t>
            </a:r>
          </a:p>
        </p:txBody>
      </p:sp>
      <p:pic>
        <p:nvPicPr>
          <p:cNvPr id="6" name="Billede 5">
            <a:extLst>
              <a:ext uri="{FF2B5EF4-FFF2-40B4-BE49-F238E27FC236}">
                <a16:creationId xmlns:a16="http://schemas.microsoft.com/office/drawing/2014/main" id="{EC06FB4C-B5E6-0241-A3F8-22F1A1A927A7}"/>
              </a:ext>
            </a:extLst>
          </p:cNvPr>
          <p:cNvPicPr>
            <a:picLocks noChangeAspect="1"/>
          </p:cNvPicPr>
          <p:nvPr/>
        </p:nvPicPr>
        <p:blipFill>
          <a:blip r:embed="rId2"/>
          <a:stretch>
            <a:fillRect/>
          </a:stretch>
        </p:blipFill>
        <p:spPr>
          <a:xfrm>
            <a:off x="7335262" y="1983345"/>
            <a:ext cx="4025688" cy="4159877"/>
          </a:xfrm>
          <a:prstGeom prst="rect">
            <a:avLst/>
          </a:prstGeom>
        </p:spPr>
      </p:pic>
    </p:spTree>
    <p:extLst>
      <p:ext uri="{BB962C8B-B14F-4D97-AF65-F5344CB8AC3E}">
        <p14:creationId xmlns:p14="http://schemas.microsoft.com/office/powerpoint/2010/main" val="274057414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A14D8-072F-244D-BD20-77937655F504}"/>
              </a:ext>
            </a:extLst>
          </p:cNvPr>
          <p:cNvSpPr>
            <a:spLocks noGrp="1"/>
          </p:cNvSpPr>
          <p:nvPr>
            <p:ph type="title"/>
          </p:nvPr>
        </p:nvSpPr>
        <p:spPr/>
        <p:txBody>
          <a:bodyPr/>
          <a:lstStyle/>
          <a:p>
            <a:r>
              <a:rPr lang="da-DK" dirty="0"/>
              <a:t>Erving Goffman (1922-1982)</a:t>
            </a:r>
          </a:p>
        </p:txBody>
      </p:sp>
      <p:pic>
        <p:nvPicPr>
          <p:cNvPr id="4" name="Billede 3">
            <a:extLst>
              <a:ext uri="{FF2B5EF4-FFF2-40B4-BE49-F238E27FC236}">
                <a16:creationId xmlns:a16="http://schemas.microsoft.com/office/drawing/2014/main" id="{80ABEEB1-6622-C444-9BC9-DE13C45A0057}"/>
              </a:ext>
            </a:extLst>
          </p:cNvPr>
          <p:cNvPicPr>
            <a:picLocks noChangeAspect="1"/>
          </p:cNvPicPr>
          <p:nvPr/>
        </p:nvPicPr>
        <p:blipFill>
          <a:blip r:embed="rId2"/>
          <a:stretch>
            <a:fillRect/>
          </a:stretch>
        </p:blipFill>
        <p:spPr>
          <a:xfrm>
            <a:off x="8924471" y="1893094"/>
            <a:ext cx="2616881" cy="3330576"/>
          </a:xfrm>
          <a:prstGeom prst="rect">
            <a:avLst/>
          </a:prstGeom>
        </p:spPr>
      </p:pic>
      <p:sp>
        <p:nvSpPr>
          <p:cNvPr id="3" name="Pladsholder til tekst 2">
            <a:extLst>
              <a:ext uri="{FF2B5EF4-FFF2-40B4-BE49-F238E27FC236}">
                <a16:creationId xmlns:a16="http://schemas.microsoft.com/office/drawing/2014/main" id="{BC74CB44-6061-7F4E-80D5-7CA3FA5D2ECA}"/>
              </a:ext>
            </a:extLst>
          </p:cNvPr>
          <p:cNvSpPr>
            <a:spLocks noGrp="1"/>
          </p:cNvSpPr>
          <p:nvPr>
            <p:ph type="body" idx="1"/>
          </p:nvPr>
        </p:nvSpPr>
        <p:spPr>
          <a:xfrm>
            <a:off x="333375" y="2090056"/>
            <a:ext cx="8591096" cy="4012209"/>
          </a:xfrm>
        </p:spPr>
        <p:txBody>
          <a:bodyPr anchor="t">
            <a:normAutofit fontScale="70000" lnSpcReduction="20000"/>
          </a:bodyPr>
          <a:lstStyle/>
          <a:p>
            <a:pPr>
              <a:spcBef>
                <a:spcPts val="1434"/>
              </a:spcBef>
            </a:pPr>
            <a:r>
              <a:rPr lang="da-DK" dirty="0"/>
              <a:t>FRONT STAGE</a:t>
            </a:r>
          </a:p>
          <a:p>
            <a:pPr lvl="2">
              <a:spcBef>
                <a:spcPts val="1434"/>
              </a:spcBef>
            </a:pPr>
            <a:r>
              <a:rPr lang="da-DK" dirty="0"/>
              <a:t>Den offentlige sfære, hvor man træder på scenen foran publikum/omverden. Man spiller forskellige roller afhængig af situationen og publikum. Man tilpasser roller ud fra sociale normer og værdier.</a:t>
            </a:r>
          </a:p>
          <a:p>
            <a:pPr>
              <a:spcBef>
                <a:spcPts val="1434"/>
              </a:spcBef>
            </a:pPr>
            <a:r>
              <a:rPr lang="da-DK" dirty="0"/>
              <a:t>BACK STAGE</a:t>
            </a:r>
          </a:p>
          <a:p>
            <a:pPr lvl="2">
              <a:spcBef>
                <a:spcPts val="1434"/>
              </a:spcBef>
            </a:pPr>
            <a:r>
              <a:rPr lang="da-DK" dirty="0"/>
              <a:t>Den private sfære, hvor man er bag scenen skjult for publikum/omverden, fx hjemme. Man er dog stadig i en rolle og har en facade over for de nærmeste. </a:t>
            </a:r>
          </a:p>
          <a:p>
            <a:pPr marL="732209" lvl="2" indent="0">
              <a:buNone/>
            </a:pPr>
            <a:endParaRPr lang="da-DK" dirty="0"/>
          </a:p>
        </p:txBody>
      </p:sp>
    </p:spTree>
    <p:extLst>
      <p:ext uri="{BB962C8B-B14F-4D97-AF65-F5344CB8AC3E}">
        <p14:creationId xmlns:p14="http://schemas.microsoft.com/office/powerpoint/2010/main" val="42444247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C93861-8300-B24F-A868-23BD15F5B770}"/>
              </a:ext>
            </a:extLst>
          </p:cNvPr>
          <p:cNvSpPr>
            <a:spLocks noGrp="1"/>
          </p:cNvSpPr>
          <p:nvPr>
            <p:ph type="title"/>
          </p:nvPr>
        </p:nvSpPr>
        <p:spPr/>
        <p:txBody>
          <a:bodyPr>
            <a:normAutofit/>
          </a:bodyPr>
          <a:lstStyle/>
          <a:p>
            <a:r>
              <a:rPr lang="da-DK" sz="4000" dirty="0"/>
              <a:t>Ulrich Beck (1944-2015) - risikosamfundet</a:t>
            </a:r>
          </a:p>
        </p:txBody>
      </p:sp>
      <p:sp>
        <p:nvSpPr>
          <p:cNvPr id="3" name="Pladsholder til tekst 2">
            <a:extLst>
              <a:ext uri="{FF2B5EF4-FFF2-40B4-BE49-F238E27FC236}">
                <a16:creationId xmlns:a16="http://schemas.microsoft.com/office/drawing/2014/main" id="{7C217CA7-6978-1745-8D3A-57C185D976D0}"/>
              </a:ext>
            </a:extLst>
          </p:cNvPr>
          <p:cNvSpPr>
            <a:spLocks noGrp="1"/>
          </p:cNvSpPr>
          <p:nvPr>
            <p:ph type="body" idx="1"/>
          </p:nvPr>
        </p:nvSpPr>
        <p:spPr>
          <a:xfrm>
            <a:off x="188686" y="1509486"/>
            <a:ext cx="6299199" cy="5152571"/>
          </a:xfrm>
        </p:spPr>
        <p:txBody>
          <a:bodyPr>
            <a:normAutofit fontScale="55000" lnSpcReduction="20000"/>
          </a:bodyPr>
          <a:lstStyle/>
          <a:p>
            <a:pPr>
              <a:spcBef>
                <a:spcPts val="834"/>
              </a:spcBef>
            </a:pPr>
            <a:r>
              <a:rPr lang="da-DK" sz="4000" dirty="0"/>
              <a:t>Videnskaben udvikler sig i et tempo, hvor vi overhovedet ikke kan følge med. </a:t>
            </a:r>
          </a:p>
          <a:p>
            <a:pPr>
              <a:spcBef>
                <a:spcPts val="834"/>
              </a:spcBef>
            </a:pPr>
            <a:r>
              <a:rPr lang="da-DK" sz="4000" dirty="0"/>
              <a:t>De valg, som man foretager, og som umiddelbart fremstår som rigtige valg nu, kan på længere sigt indebære en risiko for ens liv og førlighed. </a:t>
            </a:r>
          </a:p>
          <a:p>
            <a:pPr>
              <a:spcBef>
                <a:spcPts val="834"/>
              </a:spcBef>
            </a:pPr>
            <a:r>
              <a:rPr lang="da-DK" sz="4000" dirty="0"/>
              <a:t>Hvad der er godt i dag, kan være skidt i morgen.</a:t>
            </a:r>
          </a:p>
          <a:p>
            <a:pPr>
              <a:spcBef>
                <a:spcPts val="834"/>
              </a:spcBef>
            </a:pPr>
            <a:r>
              <a:rPr lang="da-DK" sz="4000" dirty="0"/>
              <a:t>Risiko: Vi kender slet ikke til eller oplever ikke omfanget af alle risici, som vi er udsat for. </a:t>
            </a:r>
          </a:p>
          <a:p>
            <a:pPr>
              <a:spcBef>
                <a:spcPts val="834"/>
              </a:spcBef>
            </a:pPr>
            <a:r>
              <a:rPr lang="da-DK" sz="4000" dirty="0"/>
              <a:t>Med videnskab har vi også fået masseødelæggelsesvåben og forurening samt global opvarmning.</a:t>
            </a:r>
          </a:p>
        </p:txBody>
      </p:sp>
      <p:sp>
        <p:nvSpPr>
          <p:cNvPr id="4" name="Tekstfelt 3">
            <a:extLst>
              <a:ext uri="{FF2B5EF4-FFF2-40B4-BE49-F238E27FC236}">
                <a16:creationId xmlns:a16="http://schemas.microsoft.com/office/drawing/2014/main" id="{BA70F9D7-A8DE-5043-BFCC-28A2F3033771}"/>
              </a:ext>
            </a:extLst>
          </p:cNvPr>
          <p:cNvSpPr txBox="1"/>
          <p:nvPr/>
        </p:nvSpPr>
        <p:spPr>
          <a:xfrm>
            <a:off x="7053943" y="5357471"/>
            <a:ext cx="4412343"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da-DK" sz="1500" b="0" i="0" u="none" strike="noStrike" kern="0" cap="none" spc="0" normalizeH="0" baseline="0" noProof="0" dirty="0">
                <a:ln>
                  <a:noFill/>
                </a:ln>
                <a:solidFill>
                  <a:srgbClr val="535353"/>
                </a:solidFill>
                <a:effectLst/>
                <a:uLnTx/>
                <a:uFillTx/>
                <a:latin typeface="Gill Sans Light"/>
                <a:cs typeface="Gill Sans Light"/>
                <a:sym typeface="Gill Sans Light"/>
              </a:rPr>
              <a:t>I 1949 var forholdet til tobak ikke, som det er i dag. Her anbefaler en tandlæge </a:t>
            </a:r>
            <a:r>
              <a:rPr kumimoji="0" lang="da-DK" sz="1500" b="0" i="1" u="none" strike="noStrike" kern="0" cap="none" spc="0" normalizeH="0" baseline="0" noProof="0" dirty="0" err="1">
                <a:ln>
                  <a:noFill/>
                </a:ln>
                <a:solidFill>
                  <a:srgbClr val="535353"/>
                </a:solidFill>
                <a:effectLst/>
                <a:uLnTx/>
                <a:uFillTx/>
                <a:latin typeface="Gill Sans Light"/>
                <a:cs typeface="Gill Sans Light"/>
                <a:sym typeface="Gill Sans Light"/>
              </a:rPr>
              <a:t>Viceroys</a:t>
            </a:r>
            <a:r>
              <a:rPr kumimoji="0" lang="da-DK" sz="1500" b="0" i="0" u="none" strike="noStrike" kern="0" cap="none" spc="0" normalizeH="0" baseline="0" noProof="0" dirty="0">
                <a:ln>
                  <a:noFill/>
                </a:ln>
                <a:solidFill>
                  <a:srgbClr val="535353"/>
                </a:solidFill>
                <a:effectLst/>
                <a:uLnTx/>
                <a:uFillTx/>
                <a:latin typeface="Gill Sans Light"/>
                <a:cs typeface="Gill Sans Light"/>
                <a:sym typeface="Gill Sans Light"/>
              </a:rPr>
              <a:t>.</a:t>
            </a:r>
            <a:endParaRPr kumimoji="0" lang="da-DK" sz="3600" b="0" i="0" u="none" strike="noStrike" kern="1200" cap="none" spc="0" normalizeH="0" baseline="0" noProof="0" dirty="0">
              <a:ln>
                <a:noFill/>
              </a:ln>
              <a:solidFill>
                <a:srgbClr val="535353"/>
              </a:solidFill>
              <a:effectLst/>
              <a:uLnTx/>
              <a:uFillTx/>
              <a:latin typeface="Gill Sans Light"/>
              <a:ea typeface="+mn-ea"/>
              <a:cs typeface="Gill Sans Light"/>
              <a:sym typeface="Gill Sans Light"/>
            </a:endParaRPr>
          </a:p>
        </p:txBody>
      </p:sp>
      <p:pic>
        <p:nvPicPr>
          <p:cNvPr id="5" name="Billede 4">
            <a:extLst>
              <a:ext uri="{FF2B5EF4-FFF2-40B4-BE49-F238E27FC236}">
                <a16:creationId xmlns:a16="http://schemas.microsoft.com/office/drawing/2014/main" id="{CC40F959-8B0B-9346-9DFD-7219EB7C8CAE}"/>
              </a:ext>
            </a:extLst>
          </p:cNvPr>
          <p:cNvPicPr>
            <a:picLocks noChangeAspect="1"/>
          </p:cNvPicPr>
          <p:nvPr/>
        </p:nvPicPr>
        <p:blipFill>
          <a:blip r:embed="rId2"/>
          <a:stretch>
            <a:fillRect/>
          </a:stretch>
        </p:blipFill>
        <p:spPr>
          <a:xfrm>
            <a:off x="7053943" y="1677308"/>
            <a:ext cx="4542971" cy="3377076"/>
          </a:xfrm>
          <a:prstGeom prst="rect">
            <a:avLst/>
          </a:prstGeom>
        </p:spPr>
      </p:pic>
    </p:spTree>
    <p:extLst>
      <p:ext uri="{BB962C8B-B14F-4D97-AF65-F5344CB8AC3E}">
        <p14:creationId xmlns:p14="http://schemas.microsoft.com/office/powerpoint/2010/main" val="282716432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885AD-2296-3E4D-A7AA-437221D45A78}"/>
              </a:ext>
            </a:extLst>
          </p:cNvPr>
          <p:cNvSpPr>
            <a:spLocks noGrp="1"/>
          </p:cNvSpPr>
          <p:nvPr>
            <p:ph type="title"/>
          </p:nvPr>
        </p:nvSpPr>
        <p:spPr>
          <a:xfrm>
            <a:off x="333374" y="178594"/>
            <a:ext cx="6582433" cy="1714500"/>
          </a:xfrm>
        </p:spPr>
        <p:txBody>
          <a:bodyPr>
            <a:noAutofit/>
          </a:bodyPr>
          <a:lstStyle/>
          <a:p>
            <a:r>
              <a:rPr lang="da-DK" sz="3600" dirty="0"/>
              <a:t>Hartmut Rosa (1965-)</a:t>
            </a:r>
            <a:br>
              <a:rPr lang="da-DK" sz="3600" dirty="0"/>
            </a:br>
            <a:r>
              <a:rPr lang="da-DK" sz="3600" dirty="0"/>
              <a:t>Højhastighedssamfundet</a:t>
            </a:r>
          </a:p>
        </p:txBody>
      </p:sp>
      <p:sp>
        <p:nvSpPr>
          <p:cNvPr id="3" name="Pladsholder til tekst 2">
            <a:extLst>
              <a:ext uri="{FF2B5EF4-FFF2-40B4-BE49-F238E27FC236}">
                <a16:creationId xmlns:a16="http://schemas.microsoft.com/office/drawing/2014/main" id="{97298789-7FFC-444A-AE6D-4AC85219814B}"/>
              </a:ext>
            </a:extLst>
          </p:cNvPr>
          <p:cNvSpPr>
            <a:spLocks noGrp="1"/>
          </p:cNvSpPr>
          <p:nvPr>
            <p:ph type="body" idx="1"/>
          </p:nvPr>
        </p:nvSpPr>
        <p:spPr>
          <a:xfrm>
            <a:off x="333375" y="1919883"/>
            <a:ext cx="6169025" cy="4524460"/>
          </a:xfrm>
        </p:spPr>
        <p:txBody>
          <a:bodyPr>
            <a:normAutofit lnSpcReduction="10000"/>
          </a:bodyPr>
          <a:lstStyle/>
          <a:p>
            <a:pPr>
              <a:spcBef>
                <a:spcPts val="834"/>
              </a:spcBef>
            </a:pPr>
            <a:r>
              <a:rPr lang="da-DK" b="1" dirty="0"/>
              <a:t>Højhastighedssamfund, hvor udviklingen konstant accelereres.</a:t>
            </a:r>
          </a:p>
          <a:p>
            <a:pPr>
              <a:spcBef>
                <a:spcPts val="834"/>
              </a:spcBef>
            </a:pPr>
            <a:r>
              <a:rPr lang="da-DK" dirty="0"/>
              <a:t>Acceleration i tre dimensioner</a:t>
            </a:r>
          </a:p>
          <a:p>
            <a:pPr lvl="1">
              <a:spcBef>
                <a:spcPts val="834"/>
              </a:spcBef>
            </a:pPr>
            <a:r>
              <a:rPr lang="da-DK" dirty="0"/>
              <a:t>Teknologiske forandringer</a:t>
            </a:r>
          </a:p>
          <a:p>
            <a:pPr lvl="1">
              <a:spcBef>
                <a:spcPts val="834"/>
              </a:spcBef>
            </a:pPr>
            <a:r>
              <a:rPr lang="da-DK" dirty="0"/>
              <a:t>Sociale forandringer</a:t>
            </a:r>
          </a:p>
          <a:p>
            <a:pPr lvl="1">
              <a:spcBef>
                <a:spcPts val="834"/>
              </a:spcBef>
            </a:pPr>
            <a:r>
              <a:rPr lang="da-DK" dirty="0"/>
              <a:t>Livstempoets forandringer</a:t>
            </a:r>
          </a:p>
          <a:p>
            <a:pPr>
              <a:spcBef>
                <a:spcPts val="834"/>
              </a:spcBef>
            </a:pPr>
            <a:r>
              <a:rPr lang="da-DK" dirty="0"/>
              <a:t>Medfører præstationspres!</a:t>
            </a:r>
          </a:p>
        </p:txBody>
      </p:sp>
      <p:pic>
        <p:nvPicPr>
          <p:cNvPr id="5" name="Billede 4" descr="Hartmut Rosa: ”Hvordan kan en skole eller en ...">
            <a:extLst>
              <a:ext uri="{FF2B5EF4-FFF2-40B4-BE49-F238E27FC236}">
                <a16:creationId xmlns:a16="http://schemas.microsoft.com/office/drawing/2014/main" id="{C1F08A3C-3F81-A70A-D4E5-689983C9B00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41931" y="347070"/>
            <a:ext cx="3909455" cy="2005702"/>
          </a:xfrm>
          <a:prstGeom prst="rect">
            <a:avLst/>
          </a:prstGeom>
          <a:noFill/>
          <a:ln>
            <a:noFill/>
          </a:ln>
        </p:spPr>
      </p:pic>
      <p:pic>
        <p:nvPicPr>
          <p:cNvPr id="8194" name="Picture 2" descr="Præstationspres | Krop, køn &amp; digital adfærd | Børns Vilkår">
            <a:extLst>
              <a:ext uri="{FF2B5EF4-FFF2-40B4-BE49-F238E27FC236}">
                <a16:creationId xmlns:a16="http://schemas.microsoft.com/office/drawing/2014/main" id="{68BD96A2-D5D6-EE4B-09F0-0420D3C2E5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9545" y="2419020"/>
            <a:ext cx="4505849" cy="4172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6044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885AD-2296-3E4D-A7AA-437221D45A78}"/>
              </a:ext>
            </a:extLst>
          </p:cNvPr>
          <p:cNvSpPr>
            <a:spLocks noGrp="1"/>
          </p:cNvSpPr>
          <p:nvPr>
            <p:ph type="title"/>
          </p:nvPr>
        </p:nvSpPr>
        <p:spPr>
          <a:xfrm>
            <a:off x="333374" y="178594"/>
            <a:ext cx="6582433" cy="1714500"/>
          </a:xfrm>
        </p:spPr>
        <p:txBody>
          <a:bodyPr>
            <a:noAutofit/>
          </a:bodyPr>
          <a:lstStyle/>
          <a:p>
            <a:r>
              <a:rPr lang="da-DK" sz="3600" dirty="0"/>
              <a:t>Hartmut Rosa (1965-)</a:t>
            </a:r>
            <a:br>
              <a:rPr lang="da-DK" sz="3600" dirty="0"/>
            </a:br>
            <a:r>
              <a:rPr lang="da-DK" sz="3600" dirty="0"/>
              <a:t>Højhastighedssamfundet</a:t>
            </a:r>
          </a:p>
        </p:txBody>
      </p:sp>
      <p:sp>
        <p:nvSpPr>
          <p:cNvPr id="3" name="Pladsholder til tekst 2">
            <a:extLst>
              <a:ext uri="{FF2B5EF4-FFF2-40B4-BE49-F238E27FC236}">
                <a16:creationId xmlns:a16="http://schemas.microsoft.com/office/drawing/2014/main" id="{97298789-7FFC-444A-AE6D-4AC85219814B}"/>
              </a:ext>
            </a:extLst>
          </p:cNvPr>
          <p:cNvSpPr>
            <a:spLocks noGrp="1"/>
          </p:cNvSpPr>
          <p:nvPr>
            <p:ph type="body" idx="1"/>
          </p:nvPr>
        </p:nvSpPr>
        <p:spPr>
          <a:xfrm>
            <a:off x="333375" y="1919883"/>
            <a:ext cx="6169025" cy="4524460"/>
          </a:xfrm>
        </p:spPr>
        <p:txBody>
          <a:bodyPr>
            <a:noAutofit/>
          </a:bodyPr>
          <a:lstStyle/>
          <a:p>
            <a:pPr>
              <a:spcBef>
                <a:spcPts val="834"/>
              </a:spcBef>
            </a:pPr>
            <a:r>
              <a:rPr lang="da-DK" sz="3000" b="1" dirty="0">
                <a:solidFill>
                  <a:schemeClr val="tx1">
                    <a:lumMod val="50000"/>
                  </a:schemeClr>
                </a:solidFill>
              </a:rPr>
              <a:t>Teknologiske forandringer</a:t>
            </a:r>
          </a:p>
          <a:p>
            <a:pPr lvl="1">
              <a:spcBef>
                <a:spcPts val="834"/>
              </a:spcBef>
            </a:pPr>
            <a:r>
              <a:rPr lang="da-DK" sz="3000" dirty="0">
                <a:solidFill>
                  <a:schemeClr val="tx1">
                    <a:lumMod val="50000"/>
                  </a:schemeClr>
                </a:solidFill>
              </a:rPr>
              <a:t>Kommunikationshastighed</a:t>
            </a:r>
          </a:p>
          <a:p>
            <a:pPr lvl="1">
              <a:spcBef>
                <a:spcPts val="834"/>
              </a:spcBef>
            </a:pPr>
            <a:r>
              <a:rPr lang="da-DK" sz="3000" dirty="0">
                <a:solidFill>
                  <a:schemeClr val="tx1">
                    <a:lumMod val="50000"/>
                  </a:schemeClr>
                </a:solidFill>
              </a:rPr>
              <a:t>Materielle goder skal konstant udskiftes</a:t>
            </a:r>
          </a:p>
          <a:p>
            <a:pPr>
              <a:spcBef>
                <a:spcPts val="834"/>
              </a:spcBef>
            </a:pPr>
            <a:r>
              <a:rPr lang="da-DK" sz="3000" dirty="0">
                <a:solidFill>
                  <a:schemeClr val="tx1">
                    <a:lumMod val="50000"/>
                  </a:schemeClr>
                </a:solidFill>
                <a:ea typeface="Times New Roman" panose="02020603050405020304" pitchFamily="18" charset="0"/>
              </a:rPr>
              <a:t>S</a:t>
            </a:r>
            <a:r>
              <a:rPr lang="da-DK" sz="3000" dirty="0">
                <a:solidFill>
                  <a:schemeClr val="tx1">
                    <a:lumMod val="50000"/>
                  </a:schemeClr>
                </a:solidFill>
                <a:effectLst/>
                <a:ea typeface="Times New Roman" panose="02020603050405020304" pitchFamily="18" charset="0"/>
              </a:rPr>
              <a:t>mid-væk' kultur, hvor tøj, sko, mobiltelefoner og andre materielle goder konstant udskiftes, hvis man skal følge med og føle sig anerkendt</a:t>
            </a:r>
            <a:endParaRPr lang="da-DK" sz="3000" dirty="0">
              <a:solidFill>
                <a:schemeClr val="tx1">
                  <a:lumMod val="50000"/>
                </a:schemeClr>
              </a:solidFill>
            </a:endParaRPr>
          </a:p>
        </p:txBody>
      </p:sp>
      <p:pic>
        <p:nvPicPr>
          <p:cNvPr id="1026" name="Picture 2" descr="History Timeline of iPhone Generations from 2007 to 2023 ...">
            <a:extLst>
              <a:ext uri="{FF2B5EF4-FFF2-40B4-BE49-F238E27FC236}">
                <a16:creationId xmlns:a16="http://schemas.microsoft.com/office/drawing/2014/main" id="{95EDE894-197C-A9B7-00B5-A86D07F94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807" y="0"/>
            <a:ext cx="5145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07915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885AD-2296-3E4D-A7AA-437221D45A78}"/>
              </a:ext>
            </a:extLst>
          </p:cNvPr>
          <p:cNvSpPr>
            <a:spLocks noGrp="1"/>
          </p:cNvSpPr>
          <p:nvPr>
            <p:ph type="title"/>
          </p:nvPr>
        </p:nvSpPr>
        <p:spPr>
          <a:xfrm>
            <a:off x="333374" y="178594"/>
            <a:ext cx="6582433" cy="1714500"/>
          </a:xfrm>
        </p:spPr>
        <p:txBody>
          <a:bodyPr>
            <a:noAutofit/>
          </a:bodyPr>
          <a:lstStyle/>
          <a:p>
            <a:r>
              <a:rPr lang="da-DK" sz="3600" dirty="0"/>
              <a:t>Hartmut Rosa (1965-)</a:t>
            </a:r>
            <a:br>
              <a:rPr lang="da-DK" sz="3600" dirty="0"/>
            </a:br>
            <a:r>
              <a:rPr lang="da-DK" sz="3600" dirty="0"/>
              <a:t>Højhastighedssamfundet</a:t>
            </a:r>
          </a:p>
        </p:txBody>
      </p:sp>
      <p:sp>
        <p:nvSpPr>
          <p:cNvPr id="3" name="Pladsholder til tekst 2">
            <a:extLst>
              <a:ext uri="{FF2B5EF4-FFF2-40B4-BE49-F238E27FC236}">
                <a16:creationId xmlns:a16="http://schemas.microsoft.com/office/drawing/2014/main" id="{97298789-7FFC-444A-AE6D-4AC85219814B}"/>
              </a:ext>
            </a:extLst>
          </p:cNvPr>
          <p:cNvSpPr>
            <a:spLocks noGrp="1"/>
          </p:cNvSpPr>
          <p:nvPr>
            <p:ph type="body" idx="1"/>
          </p:nvPr>
        </p:nvSpPr>
        <p:spPr>
          <a:xfrm>
            <a:off x="333375" y="1919883"/>
            <a:ext cx="6169025" cy="4524460"/>
          </a:xfrm>
        </p:spPr>
        <p:txBody>
          <a:bodyPr>
            <a:noAutofit/>
          </a:bodyPr>
          <a:lstStyle/>
          <a:p>
            <a:pPr>
              <a:spcBef>
                <a:spcPts val="834"/>
              </a:spcBef>
            </a:pPr>
            <a:r>
              <a:rPr lang="da-DK" sz="3000" b="1" dirty="0">
                <a:solidFill>
                  <a:schemeClr val="tx1">
                    <a:lumMod val="50000"/>
                  </a:schemeClr>
                </a:solidFill>
              </a:rPr>
              <a:t>Sociale forandringer</a:t>
            </a:r>
          </a:p>
          <a:p>
            <a:pPr lvl="1">
              <a:spcBef>
                <a:spcPts val="834"/>
              </a:spcBef>
            </a:pPr>
            <a:r>
              <a:rPr lang="da-DK" sz="3000" dirty="0">
                <a:solidFill>
                  <a:schemeClr val="tx1">
                    <a:lumMod val="50000"/>
                  </a:schemeClr>
                </a:solidFill>
              </a:rPr>
              <a:t>Normer, værdier og sociale relationer er ikke stabile</a:t>
            </a:r>
          </a:p>
          <a:p>
            <a:pPr lvl="1">
              <a:spcBef>
                <a:spcPts val="834"/>
              </a:spcBef>
            </a:pPr>
            <a:r>
              <a:rPr lang="da-DK" sz="3000" dirty="0">
                <a:solidFill>
                  <a:schemeClr val="tx1">
                    <a:lumMod val="50000"/>
                  </a:schemeClr>
                </a:solidFill>
                <a:effectLst/>
                <a:ea typeface="Times New Roman" panose="02020603050405020304" pitchFamily="18" charset="0"/>
              </a:rPr>
              <a:t>Vi skifter venner, partnere, arbejde eller livsstil i en grad, som man ikke har set før.</a:t>
            </a:r>
          </a:p>
          <a:p>
            <a:pPr lvl="1">
              <a:spcBef>
                <a:spcPts val="834"/>
              </a:spcBef>
            </a:pPr>
            <a:r>
              <a:rPr lang="da-DK" sz="3000" dirty="0">
                <a:solidFill>
                  <a:schemeClr val="tx1">
                    <a:lumMod val="50000"/>
                  </a:schemeClr>
                </a:solidFill>
              </a:rPr>
              <a:t>Man kan føle sig meget alene, hvis man ikke følger med.</a:t>
            </a:r>
          </a:p>
        </p:txBody>
      </p:sp>
      <p:pic>
        <p:nvPicPr>
          <p:cNvPr id="3074" name="Picture 2" descr="Premium Photo | The woman stands in the middle of crowded street">
            <a:extLst>
              <a:ext uri="{FF2B5EF4-FFF2-40B4-BE49-F238E27FC236}">
                <a16:creationId xmlns:a16="http://schemas.microsoft.com/office/drawing/2014/main" id="{436865A7-C864-1EFF-3D5C-08CCBC5E7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9490" y="188077"/>
            <a:ext cx="4364749" cy="29075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ræstationspres | Krop, køn &amp; digital adfærd | Børns Vilkår">
            <a:extLst>
              <a:ext uri="{FF2B5EF4-FFF2-40B4-BE49-F238E27FC236}">
                <a16:creationId xmlns:a16="http://schemas.microsoft.com/office/drawing/2014/main" id="{D33AB67F-6C16-D63D-ED47-7954EA2A0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428" y="3027556"/>
            <a:ext cx="3959311" cy="366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67052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885AD-2296-3E4D-A7AA-437221D45A78}"/>
              </a:ext>
            </a:extLst>
          </p:cNvPr>
          <p:cNvSpPr>
            <a:spLocks noGrp="1"/>
          </p:cNvSpPr>
          <p:nvPr>
            <p:ph type="title"/>
          </p:nvPr>
        </p:nvSpPr>
        <p:spPr>
          <a:xfrm>
            <a:off x="333374" y="178594"/>
            <a:ext cx="6582433" cy="1714500"/>
          </a:xfrm>
        </p:spPr>
        <p:txBody>
          <a:bodyPr>
            <a:noAutofit/>
          </a:bodyPr>
          <a:lstStyle/>
          <a:p>
            <a:r>
              <a:rPr lang="da-DK" sz="3600" dirty="0"/>
              <a:t>Hartmut Rosa (1965-)</a:t>
            </a:r>
            <a:br>
              <a:rPr lang="da-DK" sz="3600" dirty="0"/>
            </a:br>
            <a:r>
              <a:rPr lang="da-DK" sz="3600" dirty="0"/>
              <a:t>Højhastighedssamfundet</a:t>
            </a:r>
          </a:p>
        </p:txBody>
      </p:sp>
      <p:sp>
        <p:nvSpPr>
          <p:cNvPr id="3" name="Pladsholder til tekst 2">
            <a:extLst>
              <a:ext uri="{FF2B5EF4-FFF2-40B4-BE49-F238E27FC236}">
                <a16:creationId xmlns:a16="http://schemas.microsoft.com/office/drawing/2014/main" id="{97298789-7FFC-444A-AE6D-4AC85219814B}"/>
              </a:ext>
            </a:extLst>
          </p:cNvPr>
          <p:cNvSpPr>
            <a:spLocks noGrp="1"/>
          </p:cNvSpPr>
          <p:nvPr>
            <p:ph type="body" idx="1"/>
          </p:nvPr>
        </p:nvSpPr>
        <p:spPr>
          <a:xfrm>
            <a:off x="333375" y="1919883"/>
            <a:ext cx="6169025" cy="4524460"/>
          </a:xfrm>
        </p:spPr>
        <p:txBody>
          <a:bodyPr>
            <a:noAutofit/>
          </a:bodyPr>
          <a:lstStyle/>
          <a:p>
            <a:pPr>
              <a:spcBef>
                <a:spcPts val="834"/>
              </a:spcBef>
            </a:pPr>
            <a:r>
              <a:rPr lang="da-DK" sz="2800" b="1" dirty="0">
                <a:solidFill>
                  <a:schemeClr val="tx1">
                    <a:lumMod val="50000"/>
                  </a:schemeClr>
                </a:solidFill>
              </a:rPr>
              <a:t>Acceleration i livstempoet</a:t>
            </a:r>
          </a:p>
          <a:p>
            <a:pPr lvl="1">
              <a:spcBef>
                <a:spcPts val="834"/>
              </a:spcBef>
            </a:pPr>
            <a:r>
              <a:rPr lang="da-DK" sz="2800" dirty="0">
                <a:solidFill>
                  <a:schemeClr val="tx1">
                    <a:lumMod val="50000"/>
                  </a:schemeClr>
                </a:solidFill>
                <a:effectLst/>
                <a:ea typeface="Times New Roman" panose="02020603050405020304" pitchFamily="18" charset="0"/>
              </a:rPr>
              <a:t>Det enkelte individ drøner derudad og prøver at nå mere på kortere tid</a:t>
            </a:r>
            <a:r>
              <a:rPr lang="da-DK" sz="2800" dirty="0">
                <a:solidFill>
                  <a:schemeClr val="tx1">
                    <a:lumMod val="50000"/>
                  </a:schemeClr>
                </a:solidFill>
                <a:effectLst/>
              </a:rPr>
              <a:t> </a:t>
            </a:r>
          </a:p>
          <a:p>
            <a:pPr lvl="1">
              <a:spcBef>
                <a:spcPts val="834"/>
              </a:spcBef>
            </a:pPr>
            <a:r>
              <a:rPr lang="da-DK" sz="2800" dirty="0">
                <a:solidFill>
                  <a:schemeClr val="tx1">
                    <a:lumMod val="50000"/>
                  </a:schemeClr>
                </a:solidFill>
                <a:effectLst/>
                <a:ea typeface="Times New Roman" panose="02020603050405020304" pitchFamily="18" charset="0"/>
              </a:rPr>
              <a:t>Vi prøver at multitaske og tidseffektivisere</a:t>
            </a:r>
            <a:r>
              <a:rPr lang="da-DK" sz="2800" dirty="0">
                <a:solidFill>
                  <a:schemeClr val="tx1">
                    <a:lumMod val="50000"/>
                  </a:schemeClr>
                </a:solidFill>
                <a:effectLst/>
              </a:rPr>
              <a:t> </a:t>
            </a:r>
          </a:p>
          <a:p>
            <a:pPr lvl="1">
              <a:spcBef>
                <a:spcPts val="834"/>
              </a:spcBef>
            </a:pPr>
            <a:r>
              <a:rPr lang="da-DK" sz="2800" dirty="0">
                <a:solidFill>
                  <a:schemeClr val="tx1">
                    <a:lumMod val="50000"/>
                  </a:schemeClr>
                </a:solidFill>
                <a:effectLst/>
                <a:ea typeface="Times New Roman" panose="02020603050405020304" pitchFamily="18" charset="0"/>
              </a:rPr>
              <a:t>Vi bruger samtidig mindre tid på søvn, på at snakke med andre medlemmer i familien eller på at spise</a:t>
            </a:r>
            <a:endParaRPr lang="da-DK" sz="2800" dirty="0">
              <a:solidFill>
                <a:schemeClr val="tx1">
                  <a:lumMod val="50000"/>
                </a:schemeClr>
              </a:solidFill>
            </a:endParaRPr>
          </a:p>
        </p:txBody>
      </p:sp>
      <p:pic>
        <p:nvPicPr>
          <p:cNvPr id="5122" name="Picture 2" descr="Multitasking… Is It for Real? - Mishpacha Magazine">
            <a:extLst>
              <a:ext uri="{FF2B5EF4-FFF2-40B4-BE49-F238E27FC236}">
                <a16:creationId xmlns:a16="http://schemas.microsoft.com/office/drawing/2014/main" id="{FC74605E-9C42-134C-3E29-26006C0C2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108" y="2179892"/>
            <a:ext cx="5107517" cy="400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69690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885AD-2296-3E4D-A7AA-437221D45A78}"/>
              </a:ext>
            </a:extLst>
          </p:cNvPr>
          <p:cNvSpPr>
            <a:spLocks noGrp="1"/>
          </p:cNvSpPr>
          <p:nvPr>
            <p:ph type="title"/>
          </p:nvPr>
        </p:nvSpPr>
        <p:spPr>
          <a:xfrm>
            <a:off x="333374" y="178594"/>
            <a:ext cx="6582433" cy="1714500"/>
          </a:xfrm>
        </p:spPr>
        <p:txBody>
          <a:bodyPr>
            <a:noAutofit/>
          </a:bodyPr>
          <a:lstStyle/>
          <a:p>
            <a:r>
              <a:rPr lang="da-DK" sz="3600" dirty="0"/>
              <a:t>Hartmut Rosa (1965-)</a:t>
            </a:r>
            <a:br>
              <a:rPr lang="da-DK" sz="3600" dirty="0"/>
            </a:br>
            <a:r>
              <a:rPr lang="da-DK" sz="3600" dirty="0"/>
              <a:t>Højhastighedssamfundet</a:t>
            </a:r>
          </a:p>
        </p:txBody>
      </p:sp>
      <p:sp>
        <p:nvSpPr>
          <p:cNvPr id="3" name="Pladsholder til tekst 2">
            <a:extLst>
              <a:ext uri="{FF2B5EF4-FFF2-40B4-BE49-F238E27FC236}">
                <a16:creationId xmlns:a16="http://schemas.microsoft.com/office/drawing/2014/main" id="{97298789-7FFC-444A-AE6D-4AC85219814B}"/>
              </a:ext>
            </a:extLst>
          </p:cNvPr>
          <p:cNvSpPr>
            <a:spLocks noGrp="1"/>
          </p:cNvSpPr>
          <p:nvPr>
            <p:ph type="body" idx="1"/>
          </p:nvPr>
        </p:nvSpPr>
        <p:spPr>
          <a:xfrm>
            <a:off x="333375" y="1919883"/>
            <a:ext cx="6169025" cy="4524460"/>
          </a:xfrm>
        </p:spPr>
        <p:txBody>
          <a:bodyPr>
            <a:noAutofit/>
          </a:bodyPr>
          <a:lstStyle/>
          <a:p>
            <a:pPr>
              <a:spcBef>
                <a:spcPts val="834"/>
              </a:spcBef>
            </a:pPr>
            <a:r>
              <a:rPr lang="da-DK" sz="3000" b="1" dirty="0">
                <a:solidFill>
                  <a:schemeClr val="tx1">
                    <a:lumMod val="50000"/>
                  </a:schemeClr>
                </a:solidFill>
              </a:rPr>
              <a:t>Kuren mod højhastighedssamfundet! </a:t>
            </a:r>
          </a:p>
          <a:p>
            <a:pPr lvl="1">
              <a:spcBef>
                <a:spcPts val="834"/>
              </a:spcBef>
            </a:pPr>
            <a:r>
              <a:rPr lang="da-DK" sz="3000" dirty="0">
                <a:solidFill>
                  <a:schemeClr val="tx1">
                    <a:lumMod val="50000"/>
                  </a:schemeClr>
                </a:solidFill>
                <a:effectLst/>
                <a:ea typeface="Times New Roman" panose="02020603050405020304" pitchFamily="18" charset="0"/>
                <a:cs typeface="Calibri" panose="020F0502020204030204" pitchFamily="34" charset="0"/>
              </a:rPr>
              <a:t>Er det hele tiden 'nødvendigt' at kunne præstere og konkurrere?</a:t>
            </a:r>
          </a:p>
          <a:p>
            <a:pPr>
              <a:spcBef>
                <a:spcPts val="834"/>
              </a:spcBef>
            </a:pPr>
            <a:r>
              <a:rPr lang="da-DK" sz="3000" dirty="0">
                <a:solidFill>
                  <a:schemeClr val="tx1">
                    <a:lumMod val="50000"/>
                  </a:schemeClr>
                </a:solidFill>
                <a:effectLst/>
                <a:ea typeface="Times New Roman" panose="02020603050405020304" pitchFamily="18" charset="0"/>
                <a:cs typeface="Calibri" panose="020F0502020204030204" pitchFamily="34" charset="0"/>
              </a:rPr>
              <a:t>I stedet bør vi vende os væk fra tidspresset og sørge for, at vi også dyrker nærværet og det formålsløse f.eks. gennem musik, natur, samtaler.</a:t>
            </a:r>
          </a:p>
          <a:p>
            <a:pPr>
              <a:spcBef>
                <a:spcPts val="834"/>
              </a:spcBef>
            </a:pPr>
            <a:endParaRPr lang="da-DK" sz="2800" dirty="0">
              <a:solidFill>
                <a:schemeClr val="tx1">
                  <a:lumMod val="50000"/>
                </a:schemeClr>
              </a:solidFill>
            </a:endParaRPr>
          </a:p>
        </p:txBody>
      </p:sp>
      <p:pic>
        <p:nvPicPr>
          <p:cNvPr id="7170" name="Picture 2" descr="Emne: præstationskultur | Information">
            <a:extLst>
              <a:ext uri="{FF2B5EF4-FFF2-40B4-BE49-F238E27FC236}">
                <a16:creationId xmlns:a16="http://schemas.microsoft.com/office/drawing/2014/main" id="{61824B42-CB3E-4E18-F7A1-FFA3D126E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0637" y="1843170"/>
            <a:ext cx="5097988" cy="2854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989601"/>
      </p:ext>
    </p:extLst>
  </p:cSld>
  <p:clrMapOvr>
    <a:masterClrMapping/>
  </p:clrMapOvr>
  <p:transition spd="med"/>
</p:sld>
</file>

<file path=ppt/theme/theme1.xml><?xml version="1.0" encoding="utf-8"?>
<a:theme xmlns:a="http://schemas.openxmlformats.org/drawingml/2006/main"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113</TotalTime>
  <Words>1404</Words>
  <Application>Microsoft Office PowerPoint</Application>
  <PresentationFormat>Widescreen</PresentationFormat>
  <Paragraphs>117</Paragraphs>
  <Slides>22</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22</vt:i4>
      </vt:variant>
    </vt:vector>
  </HeadingPairs>
  <TitlesOfParts>
    <vt:vector size="28" baseType="lpstr">
      <vt:lpstr>Arial</vt:lpstr>
      <vt:lpstr>Gill Sans Light</vt:lpstr>
      <vt:lpstr>Gill Sans SemiBold</vt:lpstr>
      <vt:lpstr>Times New Roman</vt:lpstr>
      <vt:lpstr>Wingdings</vt:lpstr>
      <vt:lpstr>Showroom</vt:lpstr>
      <vt:lpstr>Det senmoderne samfund</vt:lpstr>
      <vt:lpstr>Det senmoderne samfund/  Videns- eller informationssamfundet</vt:lpstr>
      <vt:lpstr>Anthony Giddens (f. 1938)</vt:lpstr>
      <vt:lpstr>Globalisering - adskillelse af tid og rum </vt:lpstr>
      <vt:lpstr>Globalisering - adskillelse af tid og rum</vt:lpstr>
      <vt:lpstr>Globalisering - adskillelse af tid og rum</vt:lpstr>
      <vt:lpstr>Globalisering - adskillelse af tid og rum</vt:lpstr>
      <vt:lpstr>Tab af traditioner og Individualisering</vt:lpstr>
      <vt:lpstr>Tab af traditioner og Individualisering</vt:lpstr>
      <vt:lpstr>Individualisering</vt:lpstr>
      <vt:lpstr>polarisering</vt:lpstr>
      <vt:lpstr>Større vidensgrundlag og flere eksperter </vt:lpstr>
      <vt:lpstr>Større vidensgrundlag og flere eksperter </vt:lpstr>
      <vt:lpstr>Erving Goffman (1922-1982)</vt:lpstr>
      <vt:lpstr>Erving Goffman (1922-1982)</vt:lpstr>
      <vt:lpstr>Erving Goffman (1922-1982)</vt:lpstr>
      <vt:lpstr>Ulrich Beck (1944-2015) - risikosamfundet</vt:lpstr>
      <vt:lpstr>Hartmut Rosa (1965-) Højhastighedssamfundet</vt:lpstr>
      <vt:lpstr>Hartmut Rosa (1965-) Højhastighedssamfundet</vt:lpstr>
      <vt:lpstr>Hartmut Rosa (1965-) Højhastighedssamfundet</vt:lpstr>
      <vt:lpstr>Hartmut Rosa (1965-) Højhastighedssamfundet</vt:lpstr>
      <vt:lpstr>Hartmut Rosa (1965-) Højhastighedssamfundet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Sociologiens helte - teoretikere</dc:title>
  <dc:creator/>
  <cp:lastModifiedBy>Jacob Bogantes</cp:lastModifiedBy>
  <cp:revision>11</cp:revision>
  <dcterms:created xsi:type="dcterms:W3CDTF">2021-02-03T13:25:21Z</dcterms:created>
  <dcterms:modified xsi:type="dcterms:W3CDTF">2024-10-04T07:43:02Z</dcterms:modified>
</cp:coreProperties>
</file>