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487" r:id="rId2"/>
    <p:sldId id="488" r:id="rId3"/>
    <p:sldId id="492" r:id="rId4"/>
    <p:sldId id="531" r:id="rId5"/>
    <p:sldId id="542" r:id="rId6"/>
    <p:sldId id="524" r:id="rId7"/>
    <p:sldId id="490" r:id="rId8"/>
    <p:sldId id="491" r:id="rId9"/>
    <p:sldId id="494" r:id="rId10"/>
    <p:sldId id="495" r:id="rId11"/>
    <p:sldId id="547" r:id="rId12"/>
    <p:sldId id="496" r:id="rId13"/>
    <p:sldId id="498" r:id="rId14"/>
    <p:sldId id="500" r:id="rId15"/>
    <p:sldId id="502" r:id="rId16"/>
    <p:sldId id="503" r:id="rId17"/>
    <p:sldId id="533" r:id="rId18"/>
    <p:sldId id="504" r:id="rId1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92AB3F-9209-4A29-9E0A-E1ACC554A4BA}" v="1" dt="2024-10-31T12:35:00.3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6197"/>
  </p:normalViewPr>
  <p:slideViewPr>
    <p:cSldViewPr snapToGrid="0" snapToObjects="1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Kristensen" userId="0cad61f2-2c52-490b-ae83-39aedf25b5b7" providerId="ADAL" clId="{8EB649DB-497D-424F-995A-B9EF72ACED4B}"/>
    <pc:docChg chg="custSel delSld modSld">
      <pc:chgData name="Martin Kristensen" userId="0cad61f2-2c52-490b-ae83-39aedf25b5b7" providerId="ADAL" clId="{8EB649DB-497D-424F-995A-B9EF72ACED4B}" dt="2024-03-06T08:07:17.716" v="60" actId="14100"/>
      <pc:docMkLst>
        <pc:docMk/>
      </pc:docMkLst>
      <pc:sldChg chg="addSp delSp modSp mod">
        <pc:chgData name="Martin Kristensen" userId="0cad61f2-2c52-490b-ae83-39aedf25b5b7" providerId="ADAL" clId="{8EB649DB-497D-424F-995A-B9EF72ACED4B}" dt="2024-03-05T08:27:15.460" v="45" actId="20577"/>
        <pc:sldMkLst>
          <pc:docMk/>
          <pc:sldMk cId="1086622797" sldId="488"/>
        </pc:sldMkLst>
        <pc:spChg chg="mod">
          <ac:chgData name="Martin Kristensen" userId="0cad61f2-2c52-490b-ae83-39aedf25b5b7" providerId="ADAL" clId="{8EB649DB-497D-424F-995A-B9EF72ACED4B}" dt="2024-03-05T08:26:32.481" v="32" actId="27636"/>
          <ac:spMkLst>
            <pc:docMk/>
            <pc:sldMk cId="1086622797" sldId="488"/>
            <ac:spMk id="3" creationId="{C1273D4D-6F27-E146-A70B-124E10CB1FD6}"/>
          </ac:spMkLst>
        </pc:spChg>
        <pc:spChg chg="add mod">
          <ac:chgData name="Martin Kristensen" userId="0cad61f2-2c52-490b-ae83-39aedf25b5b7" providerId="ADAL" clId="{8EB649DB-497D-424F-995A-B9EF72ACED4B}" dt="2024-03-05T08:27:15.460" v="45" actId="20577"/>
          <ac:spMkLst>
            <pc:docMk/>
            <pc:sldMk cId="1086622797" sldId="488"/>
            <ac:spMk id="6" creationId="{C0EC29E7-E367-2E37-E122-2433F5378486}"/>
          </ac:spMkLst>
        </pc:spChg>
        <pc:picChg chg="del">
          <ac:chgData name="Martin Kristensen" userId="0cad61f2-2c52-490b-ae83-39aedf25b5b7" providerId="ADAL" clId="{8EB649DB-497D-424F-995A-B9EF72ACED4B}" dt="2024-03-05T08:25:56.973" v="24" actId="478"/>
          <ac:picMkLst>
            <pc:docMk/>
            <pc:sldMk cId="1086622797" sldId="488"/>
            <ac:picMk id="4" creationId="{2E711A44-FF18-1943-81B0-6301D50BC851}"/>
          </ac:picMkLst>
        </pc:picChg>
        <pc:picChg chg="add mod">
          <ac:chgData name="Martin Kristensen" userId="0cad61f2-2c52-490b-ae83-39aedf25b5b7" providerId="ADAL" clId="{8EB649DB-497D-424F-995A-B9EF72ACED4B}" dt="2024-03-05T08:26:19.148" v="27"/>
          <ac:picMkLst>
            <pc:docMk/>
            <pc:sldMk cId="1086622797" sldId="488"/>
            <ac:picMk id="5" creationId="{0D059467-406B-AD67-5B11-6E5A9A49B0D4}"/>
          </ac:picMkLst>
        </pc:picChg>
        <pc:picChg chg="add">
          <ac:chgData name="Martin Kristensen" userId="0cad61f2-2c52-490b-ae83-39aedf25b5b7" providerId="ADAL" clId="{8EB649DB-497D-424F-995A-B9EF72ACED4B}" dt="2024-03-05T08:26:11.728" v="25"/>
          <ac:picMkLst>
            <pc:docMk/>
            <pc:sldMk cId="1086622797" sldId="488"/>
            <ac:picMk id="1026" creationId="{8E82E751-F50E-F2D6-95DC-D03BAE08F322}"/>
          </ac:picMkLst>
        </pc:picChg>
        <pc:picChg chg="add mod">
          <ac:chgData name="Martin Kristensen" userId="0cad61f2-2c52-490b-ae83-39aedf25b5b7" providerId="ADAL" clId="{8EB649DB-497D-424F-995A-B9EF72ACED4B}" dt="2024-03-05T08:26:43.080" v="36" actId="1076"/>
          <ac:picMkLst>
            <pc:docMk/>
            <pc:sldMk cId="1086622797" sldId="488"/>
            <ac:picMk id="1028" creationId="{AAAEE631-7A24-470F-D167-FDAD3BC89DD5}"/>
          </ac:picMkLst>
        </pc:picChg>
      </pc:sldChg>
      <pc:sldChg chg="del">
        <pc:chgData name="Martin Kristensen" userId="0cad61f2-2c52-490b-ae83-39aedf25b5b7" providerId="ADAL" clId="{8EB649DB-497D-424F-995A-B9EF72ACED4B}" dt="2024-03-05T07:59:32.955" v="0" actId="2696"/>
        <pc:sldMkLst>
          <pc:docMk/>
          <pc:sldMk cId="92147294" sldId="489"/>
        </pc:sldMkLst>
      </pc:sldChg>
      <pc:sldChg chg="addSp delSp modSp mod">
        <pc:chgData name="Martin Kristensen" userId="0cad61f2-2c52-490b-ae83-39aedf25b5b7" providerId="ADAL" clId="{8EB649DB-497D-424F-995A-B9EF72ACED4B}" dt="2024-03-05T08:33:32.870" v="59" actId="1076"/>
        <pc:sldMkLst>
          <pc:docMk/>
          <pc:sldMk cId="18428702" sldId="495"/>
        </pc:sldMkLst>
        <pc:spChg chg="add mod">
          <ac:chgData name="Martin Kristensen" userId="0cad61f2-2c52-490b-ae83-39aedf25b5b7" providerId="ADAL" clId="{8EB649DB-497D-424F-995A-B9EF72ACED4B}" dt="2024-03-05T08:33:27.001" v="57" actId="1076"/>
          <ac:spMkLst>
            <pc:docMk/>
            <pc:sldMk cId="18428702" sldId="495"/>
            <ac:spMk id="3" creationId="{C69CD3A4-B07D-410A-2D7B-F5A981341B48}"/>
          </ac:spMkLst>
        </pc:spChg>
        <pc:picChg chg="add mod">
          <ac:chgData name="Martin Kristensen" userId="0cad61f2-2c52-490b-ae83-39aedf25b5b7" providerId="ADAL" clId="{8EB649DB-497D-424F-995A-B9EF72ACED4B}" dt="2024-03-05T08:33:32.870" v="59" actId="1076"/>
          <ac:picMkLst>
            <pc:docMk/>
            <pc:sldMk cId="18428702" sldId="495"/>
            <ac:picMk id="2" creationId="{8F1280F3-5F8B-1EED-10EA-227E156034AB}"/>
          </ac:picMkLst>
        </pc:picChg>
        <pc:picChg chg="del">
          <ac:chgData name="Martin Kristensen" userId="0cad61f2-2c52-490b-ae83-39aedf25b5b7" providerId="ADAL" clId="{8EB649DB-497D-424F-995A-B9EF72ACED4B}" dt="2024-03-05T08:32:39.380" v="46" actId="478"/>
          <ac:picMkLst>
            <pc:docMk/>
            <pc:sldMk cId="18428702" sldId="495"/>
            <ac:picMk id="1028" creationId="{5DAD3B57-4DB5-9A6D-BF2C-008FE3C94587}"/>
          </ac:picMkLst>
        </pc:picChg>
      </pc:sldChg>
      <pc:sldChg chg="modSp mod">
        <pc:chgData name="Martin Kristensen" userId="0cad61f2-2c52-490b-ae83-39aedf25b5b7" providerId="ADAL" clId="{8EB649DB-497D-424F-995A-B9EF72ACED4B}" dt="2024-03-06T08:07:17.716" v="60" actId="14100"/>
        <pc:sldMkLst>
          <pc:docMk/>
          <pc:sldMk cId="3547159382" sldId="504"/>
        </pc:sldMkLst>
        <pc:picChg chg="mod">
          <ac:chgData name="Martin Kristensen" userId="0cad61f2-2c52-490b-ae83-39aedf25b5b7" providerId="ADAL" clId="{8EB649DB-497D-424F-995A-B9EF72ACED4B}" dt="2024-03-06T08:07:17.716" v="60" actId="14100"/>
          <ac:picMkLst>
            <pc:docMk/>
            <pc:sldMk cId="3547159382" sldId="504"/>
            <ac:picMk id="4" creationId="{0A4C8ED0-54C7-3E46-9B4B-D0185BC85343}"/>
          </ac:picMkLst>
        </pc:picChg>
      </pc:sldChg>
      <pc:sldChg chg="del">
        <pc:chgData name="Martin Kristensen" userId="0cad61f2-2c52-490b-ae83-39aedf25b5b7" providerId="ADAL" clId="{8EB649DB-497D-424F-995A-B9EF72ACED4B}" dt="2024-03-05T07:59:52.146" v="6" actId="2696"/>
        <pc:sldMkLst>
          <pc:docMk/>
          <pc:sldMk cId="668927072" sldId="509"/>
        </pc:sldMkLst>
      </pc:sldChg>
      <pc:sldChg chg="del">
        <pc:chgData name="Martin Kristensen" userId="0cad61f2-2c52-490b-ae83-39aedf25b5b7" providerId="ADAL" clId="{8EB649DB-497D-424F-995A-B9EF72ACED4B}" dt="2024-03-05T07:59:52.100" v="3" actId="2696"/>
        <pc:sldMkLst>
          <pc:docMk/>
          <pc:sldMk cId="2520801093" sldId="510"/>
        </pc:sldMkLst>
      </pc:sldChg>
      <pc:sldChg chg="del">
        <pc:chgData name="Martin Kristensen" userId="0cad61f2-2c52-490b-ae83-39aedf25b5b7" providerId="ADAL" clId="{8EB649DB-497D-424F-995A-B9EF72ACED4B}" dt="2024-03-05T07:59:52.116" v="4" actId="2696"/>
        <pc:sldMkLst>
          <pc:docMk/>
          <pc:sldMk cId="4012717356" sldId="512"/>
        </pc:sldMkLst>
      </pc:sldChg>
      <pc:sldChg chg="del">
        <pc:chgData name="Martin Kristensen" userId="0cad61f2-2c52-490b-ae83-39aedf25b5b7" providerId="ADAL" clId="{8EB649DB-497D-424F-995A-B9EF72ACED4B}" dt="2024-03-05T07:59:52.163" v="7" actId="2696"/>
        <pc:sldMkLst>
          <pc:docMk/>
          <pc:sldMk cId="2127443304" sldId="513"/>
        </pc:sldMkLst>
      </pc:sldChg>
      <pc:sldChg chg="del">
        <pc:chgData name="Martin Kristensen" userId="0cad61f2-2c52-490b-ae83-39aedf25b5b7" providerId="ADAL" clId="{8EB649DB-497D-424F-995A-B9EF72ACED4B}" dt="2024-03-05T07:59:52.254" v="12" actId="2696"/>
        <pc:sldMkLst>
          <pc:docMk/>
          <pc:sldMk cId="1768045005" sldId="514"/>
        </pc:sldMkLst>
      </pc:sldChg>
      <pc:sldChg chg="del">
        <pc:chgData name="Martin Kristensen" userId="0cad61f2-2c52-490b-ae83-39aedf25b5b7" providerId="ADAL" clId="{8EB649DB-497D-424F-995A-B9EF72ACED4B}" dt="2024-03-05T07:59:52.267" v="13" actId="2696"/>
        <pc:sldMkLst>
          <pc:docMk/>
          <pc:sldMk cId="1497013861" sldId="515"/>
        </pc:sldMkLst>
      </pc:sldChg>
      <pc:sldChg chg="del">
        <pc:chgData name="Martin Kristensen" userId="0cad61f2-2c52-490b-ae83-39aedf25b5b7" providerId="ADAL" clId="{8EB649DB-497D-424F-995A-B9EF72ACED4B}" dt="2024-03-05T07:59:52.343" v="17" actId="2696"/>
        <pc:sldMkLst>
          <pc:docMk/>
          <pc:sldMk cId="2753225432" sldId="517"/>
        </pc:sldMkLst>
      </pc:sldChg>
      <pc:sldChg chg="del">
        <pc:chgData name="Martin Kristensen" userId="0cad61f2-2c52-490b-ae83-39aedf25b5b7" providerId="ADAL" clId="{8EB649DB-497D-424F-995A-B9EF72ACED4B}" dt="2024-03-05T07:59:52.365" v="18" actId="2696"/>
        <pc:sldMkLst>
          <pc:docMk/>
          <pc:sldMk cId="388455765" sldId="518"/>
        </pc:sldMkLst>
      </pc:sldChg>
      <pc:sldChg chg="del">
        <pc:chgData name="Martin Kristensen" userId="0cad61f2-2c52-490b-ae83-39aedf25b5b7" providerId="ADAL" clId="{8EB649DB-497D-424F-995A-B9EF72ACED4B}" dt="2024-03-05T07:59:52.397" v="20" actId="2696"/>
        <pc:sldMkLst>
          <pc:docMk/>
          <pc:sldMk cId="1842004683" sldId="522"/>
        </pc:sldMkLst>
      </pc:sldChg>
      <pc:sldChg chg="del">
        <pc:chgData name="Martin Kristensen" userId="0cad61f2-2c52-490b-ae83-39aedf25b5b7" providerId="ADAL" clId="{8EB649DB-497D-424F-995A-B9EF72ACED4B}" dt="2024-03-05T07:59:52.406" v="21" actId="2696"/>
        <pc:sldMkLst>
          <pc:docMk/>
          <pc:sldMk cId="2131605542" sldId="523"/>
        </pc:sldMkLst>
      </pc:sldChg>
      <pc:sldChg chg="del">
        <pc:chgData name="Martin Kristensen" userId="0cad61f2-2c52-490b-ae83-39aedf25b5b7" providerId="ADAL" clId="{8EB649DB-497D-424F-995A-B9EF72ACED4B}" dt="2024-03-05T07:59:52.442" v="22" actId="2696"/>
        <pc:sldMkLst>
          <pc:docMk/>
          <pc:sldMk cId="2308008873" sldId="526"/>
        </pc:sldMkLst>
      </pc:sldChg>
      <pc:sldChg chg="del">
        <pc:chgData name="Martin Kristensen" userId="0cad61f2-2c52-490b-ae83-39aedf25b5b7" providerId="ADAL" clId="{8EB649DB-497D-424F-995A-B9EF72ACED4B}" dt="2024-03-05T07:59:52.089" v="2" actId="2696"/>
        <pc:sldMkLst>
          <pc:docMk/>
          <pc:sldMk cId="286751963" sldId="528"/>
        </pc:sldMkLst>
      </pc:sldChg>
      <pc:sldChg chg="del">
        <pc:chgData name="Martin Kristensen" userId="0cad61f2-2c52-490b-ae83-39aedf25b5b7" providerId="ADAL" clId="{8EB649DB-497D-424F-995A-B9EF72ACED4B}" dt="2024-03-05T07:59:52.210" v="9" actId="2696"/>
        <pc:sldMkLst>
          <pc:docMk/>
          <pc:sldMk cId="3669647248" sldId="529"/>
        </pc:sldMkLst>
      </pc:sldChg>
      <pc:sldChg chg="del">
        <pc:chgData name="Martin Kristensen" userId="0cad61f2-2c52-490b-ae83-39aedf25b5b7" providerId="ADAL" clId="{8EB649DB-497D-424F-995A-B9EF72ACED4B}" dt="2024-03-05T07:59:52.327" v="16" actId="2696"/>
        <pc:sldMkLst>
          <pc:docMk/>
          <pc:sldMk cId="1117091933" sldId="530"/>
        </pc:sldMkLst>
      </pc:sldChg>
      <pc:sldChg chg="del">
        <pc:chgData name="Martin Kristensen" userId="0cad61f2-2c52-490b-ae83-39aedf25b5b7" providerId="ADAL" clId="{8EB649DB-497D-424F-995A-B9EF72ACED4B}" dt="2024-03-05T07:59:52.452" v="23" actId="2696"/>
        <pc:sldMkLst>
          <pc:docMk/>
          <pc:sldMk cId="899692516" sldId="532"/>
        </pc:sldMkLst>
      </pc:sldChg>
      <pc:sldChg chg="del">
        <pc:chgData name="Martin Kristensen" userId="0cad61f2-2c52-490b-ae83-39aedf25b5b7" providerId="ADAL" clId="{8EB649DB-497D-424F-995A-B9EF72ACED4B}" dt="2024-03-05T07:59:52.380" v="19" actId="2696"/>
        <pc:sldMkLst>
          <pc:docMk/>
          <pc:sldMk cId="3866020339" sldId="534"/>
        </pc:sldMkLst>
      </pc:sldChg>
      <pc:sldChg chg="del">
        <pc:chgData name="Martin Kristensen" userId="0cad61f2-2c52-490b-ae83-39aedf25b5b7" providerId="ADAL" clId="{8EB649DB-497D-424F-995A-B9EF72ACED4B}" dt="2024-03-05T07:59:52.133" v="5" actId="2696"/>
        <pc:sldMkLst>
          <pc:docMk/>
          <pc:sldMk cId="1362436455" sldId="535"/>
        </pc:sldMkLst>
      </pc:sldChg>
      <pc:sldChg chg="del">
        <pc:chgData name="Martin Kristensen" userId="0cad61f2-2c52-490b-ae83-39aedf25b5b7" providerId="ADAL" clId="{8EB649DB-497D-424F-995A-B9EF72ACED4B}" dt="2024-03-05T07:59:52.194" v="8" actId="2696"/>
        <pc:sldMkLst>
          <pc:docMk/>
          <pc:sldMk cId="1104323073" sldId="536"/>
        </pc:sldMkLst>
      </pc:sldChg>
      <pc:sldChg chg="del">
        <pc:chgData name="Martin Kristensen" userId="0cad61f2-2c52-490b-ae83-39aedf25b5b7" providerId="ADAL" clId="{8EB649DB-497D-424F-995A-B9EF72ACED4B}" dt="2024-03-05T07:59:52.229" v="10" actId="2696"/>
        <pc:sldMkLst>
          <pc:docMk/>
          <pc:sldMk cId="4051287781" sldId="537"/>
        </pc:sldMkLst>
      </pc:sldChg>
      <pc:sldChg chg="del">
        <pc:chgData name="Martin Kristensen" userId="0cad61f2-2c52-490b-ae83-39aedf25b5b7" providerId="ADAL" clId="{8EB649DB-497D-424F-995A-B9EF72ACED4B}" dt="2024-03-05T07:59:52.290" v="14" actId="2696"/>
        <pc:sldMkLst>
          <pc:docMk/>
          <pc:sldMk cId="3554233838" sldId="538"/>
        </pc:sldMkLst>
      </pc:sldChg>
      <pc:sldChg chg="del">
        <pc:chgData name="Martin Kristensen" userId="0cad61f2-2c52-490b-ae83-39aedf25b5b7" providerId="ADAL" clId="{8EB649DB-497D-424F-995A-B9EF72ACED4B}" dt="2024-03-05T07:59:52.244" v="11" actId="2696"/>
        <pc:sldMkLst>
          <pc:docMk/>
          <pc:sldMk cId="26958279" sldId="539"/>
        </pc:sldMkLst>
      </pc:sldChg>
      <pc:sldChg chg="del">
        <pc:chgData name="Martin Kristensen" userId="0cad61f2-2c52-490b-ae83-39aedf25b5b7" providerId="ADAL" clId="{8EB649DB-497D-424F-995A-B9EF72ACED4B}" dt="2024-03-05T07:59:52.313" v="15" actId="2696"/>
        <pc:sldMkLst>
          <pc:docMk/>
          <pc:sldMk cId="3382235934" sldId="541"/>
        </pc:sldMkLst>
      </pc:sldChg>
      <pc:sldChg chg="del">
        <pc:chgData name="Martin Kristensen" userId="0cad61f2-2c52-490b-ae83-39aedf25b5b7" providerId="ADAL" clId="{8EB649DB-497D-424F-995A-B9EF72ACED4B}" dt="2024-03-05T07:59:52.074" v="1" actId="2696"/>
        <pc:sldMkLst>
          <pc:docMk/>
          <pc:sldMk cId="4095944287" sldId="54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&amp;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>
            <a:spLocks noGrp="1"/>
          </p:cNvSpPr>
          <p:nvPr>
            <p:ph type="title"/>
          </p:nvPr>
        </p:nvSpPr>
        <p:spPr>
          <a:xfrm>
            <a:off x="333375" y="1437680"/>
            <a:ext cx="11525250" cy="227707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333375" y="3705820"/>
            <a:ext cx="11525250" cy="91082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160729" algn="ctr">
              <a:spcBef>
                <a:spcPts val="0"/>
              </a:spcBef>
              <a:buSzTx/>
              <a:buNone/>
            </a:lvl2pPr>
            <a:lvl3pPr marL="0" indent="321457" algn="ctr">
              <a:spcBef>
                <a:spcPts val="0"/>
              </a:spcBef>
              <a:buSzTx/>
              <a:buNone/>
            </a:lvl3pPr>
            <a:lvl4pPr marL="0" indent="482186" algn="ctr">
              <a:spcBef>
                <a:spcPts val="0"/>
              </a:spcBef>
              <a:buSzTx/>
              <a:buNone/>
            </a:lvl4pPr>
            <a:lvl5pPr marL="0" indent="642915" algn="ctr">
              <a:spcBef>
                <a:spcPts val="0"/>
              </a:spcBef>
              <a:buSzTx/>
              <a:buNone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534817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an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lede"/>
          <p:cNvSpPr>
            <a:spLocks noGrp="1"/>
          </p:cNvSpPr>
          <p:nvPr>
            <p:ph type="pic" idx="13"/>
          </p:nvPr>
        </p:nvSpPr>
        <p:spPr>
          <a:xfrm>
            <a:off x="1262062" y="366117"/>
            <a:ext cx="9739313" cy="412047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eltekst"/>
          <p:cNvSpPr txBox="1">
            <a:spLocks noGrp="1"/>
          </p:cNvSpPr>
          <p:nvPr>
            <p:ph type="title"/>
          </p:nvPr>
        </p:nvSpPr>
        <p:spPr>
          <a:xfrm>
            <a:off x="1190625" y="4857750"/>
            <a:ext cx="9810750" cy="901898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2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190625" y="5759649"/>
            <a:ext cx="9810750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160729" algn="ctr">
              <a:spcBef>
                <a:spcPts val="0"/>
              </a:spcBef>
              <a:buSzTx/>
              <a:buNone/>
            </a:lvl2pPr>
            <a:lvl3pPr marL="0" indent="321457" algn="ctr">
              <a:spcBef>
                <a:spcPts val="0"/>
              </a:spcBef>
              <a:buSzTx/>
              <a:buNone/>
            </a:lvl3pPr>
            <a:lvl4pPr marL="0" indent="482186" algn="ctr">
              <a:spcBef>
                <a:spcPts val="0"/>
              </a:spcBef>
              <a:buSzTx/>
              <a:buNone/>
            </a:lvl4pPr>
            <a:lvl5pPr marL="0" indent="642915" algn="ctr">
              <a:spcBef>
                <a:spcPts val="0"/>
              </a:spcBef>
              <a:buSzTx/>
              <a:buNone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7743056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kst"/>
          <p:cNvSpPr txBox="1">
            <a:spLocks noGrp="1"/>
          </p:cNvSpPr>
          <p:nvPr>
            <p:ph type="title"/>
          </p:nvPr>
        </p:nvSpPr>
        <p:spPr>
          <a:xfrm>
            <a:off x="333375" y="2286000"/>
            <a:ext cx="11525250" cy="227707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997578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lo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illede"/>
          <p:cNvSpPr>
            <a:spLocks noGrp="1"/>
          </p:cNvSpPr>
          <p:nvPr>
            <p:ph type="pic" sz="half" idx="13"/>
          </p:nvPr>
        </p:nvSpPr>
        <p:spPr>
          <a:xfrm>
            <a:off x="6286500" y="428625"/>
            <a:ext cx="5024438" cy="545603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eltekst"/>
          <p:cNvSpPr txBox="1">
            <a:spLocks noGrp="1"/>
          </p:cNvSpPr>
          <p:nvPr>
            <p:ph type="title"/>
          </p:nvPr>
        </p:nvSpPr>
        <p:spPr>
          <a:xfrm>
            <a:off x="333375" y="714375"/>
            <a:ext cx="5524500" cy="2732484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40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333375" y="3437930"/>
            <a:ext cx="5524500" cy="273248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160729" algn="ctr">
              <a:spcBef>
                <a:spcPts val="0"/>
              </a:spcBef>
              <a:buSzTx/>
              <a:buNone/>
            </a:lvl2pPr>
            <a:lvl3pPr marL="0" indent="321457" algn="ctr">
              <a:spcBef>
                <a:spcPts val="0"/>
              </a:spcBef>
              <a:buSzTx/>
              <a:buNone/>
            </a:lvl3pPr>
            <a:lvl4pPr marL="0" indent="482186" algn="ctr">
              <a:spcBef>
                <a:spcPts val="0"/>
              </a:spcBef>
              <a:buSzTx/>
              <a:buNone/>
            </a:lvl4pPr>
            <a:lvl5pPr marL="0" indent="642915" algn="ctr">
              <a:spcBef>
                <a:spcPts val="0"/>
              </a:spcBef>
              <a:buSzTx/>
              <a:buNone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798121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017246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7" name="Brødtekst, niveau e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366104" indent="-366104">
              <a:lnSpc>
                <a:spcPct val="120000"/>
              </a:lnSpc>
              <a:spcBef>
                <a:spcPts val="3234"/>
              </a:spcBef>
              <a:defRPr sz="3234"/>
            </a:lvl1pPr>
            <a:lvl2pPr marL="732208" indent="-366104">
              <a:lnSpc>
                <a:spcPct val="120000"/>
              </a:lnSpc>
              <a:spcBef>
                <a:spcPts val="3234"/>
              </a:spcBef>
              <a:defRPr sz="3234"/>
            </a:lvl2pPr>
            <a:lvl3pPr marL="1098313" indent="-366104">
              <a:lnSpc>
                <a:spcPct val="120000"/>
              </a:lnSpc>
              <a:spcBef>
                <a:spcPts val="3234"/>
              </a:spcBef>
              <a:defRPr sz="3234"/>
            </a:lvl3pPr>
            <a:lvl4pPr marL="1464417" indent="-366104">
              <a:lnSpc>
                <a:spcPct val="120000"/>
              </a:lnSpc>
              <a:spcBef>
                <a:spcPts val="3234"/>
              </a:spcBef>
              <a:defRPr sz="3234"/>
            </a:lvl4pPr>
            <a:lvl5pPr marL="1830521" indent="-366104">
              <a:lnSpc>
                <a:spcPct val="120000"/>
              </a:lnSpc>
              <a:spcBef>
                <a:spcPts val="3234"/>
              </a:spcBef>
              <a:defRPr sz="3234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739055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illede"/>
          <p:cNvSpPr>
            <a:spLocks noGrp="1"/>
          </p:cNvSpPr>
          <p:nvPr>
            <p:ph type="pic" sz="half" idx="13"/>
          </p:nvPr>
        </p:nvSpPr>
        <p:spPr>
          <a:xfrm>
            <a:off x="6441281" y="1955601"/>
            <a:ext cx="4953000" cy="434875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333375" y="1919883"/>
            <a:ext cx="5524500" cy="4429125"/>
          </a:xfrm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10803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714375" y="535781"/>
            <a:ext cx="10751344" cy="5777508"/>
          </a:xfrm>
          <a:prstGeom prst="rect">
            <a:avLst/>
          </a:prstGeom>
        </p:spPr>
        <p:txBody>
          <a:bodyPr/>
          <a:lstStyle>
            <a:lvl1pPr marL="366104" indent="-366104">
              <a:lnSpc>
                <a:spcPct val="120000"/>
              </a:lnSpc>
              <a:spcBef>
                <a:spcPts val="3234"/>
              </a:spcBef>
              <a:defRPr sz="3234"/>
            </a:lvl1pPr>
            <a:lvl2pPr marL="732208" indent="-366104">
              <a:lnSpc>
                <a:spcPct val="120000"/>
              </a:lnSpc>
              <a:spcBef>
                <a:spcPts val="3234"/>
              </a:spcBef>
              <a:defRPr sz="3234"/>
            </a:lvl2pPr>
            <a:lvl3pPr marL="1098313" indent="-366104">
              <a:lnSpc>
                <a:spcPct val="120000"/>
              </a:lnSpc>
              <a:spcBef>
                <a:spcPts val="3234"/>
              </a:spcBef>
              <a:defRPr sz="3234"/>
            </a:lvl3pPr>
            <a:lvl4pPr marL="1464417" indent="-366104">
              <a:lnSpc>
                <a:spcPct val="120000"/>
              </a:lnSpc>
              <a:spcBef>
                <a:spcPts val="3234"/>
              </a:spcBef>
              <a:defRPr sz="3234"/>
            </a:lvl4pPr>
            <a:lvl5pPr marL="1830521" indent="-366104">
              <a:lnSpc>
                <a:spcPct val="120000"/>
              </a:lnSpc>
              <a:spcBef>
                <a:spcPts val="3234"/>
              </a:spcBef>
              <a:defRPr sz="3234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253418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illede"/>
          <p:cNvSpPr>
            <a:spLocks noGrp="1"/>
          </p:cNvSpPr>
          <p:nvPr>
            <p:ph type="pic" sz="quarter" idx="13"/>
          </p:nvPr>
        </p:nvSpPr>
        <p:spPr>
          <a:xfrm>
            <a:off x="6238875" y="3536156"/>
            <a:ext cx="5441156" cy="296465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Billede"/>
          <p:cNvSpPr>
            <a:spLocks noGrp="1"/>
          </p:cNvSpPr>
          <p:nvPr>
            <p:ph type="pic" sz="quarter" idx="14"/>
          </p:nvPr>
        </p:nvSpPr>
        <p:spPr>
          <a:xfrm>
            <a:off x="6248075" y="357188"/>
            <a:ext cx="5441157" cy="296465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Billede"/>
          <p:cNvSpPr>
            <a:spLocks noGrp="1"/>
          </p:cNvSpPr>
          <p:nvPr>
            <p:ph type="pic" idx="15"/>
          </p:nvPr>
        </p:nvSpPr>
        <p:spPr>
          <a:xfrm>
            <a:off x="500063" y="357188"/>
            <a:ext cx="5445217" cy="614362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1740670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n Hansen"/>
          <p:cNvSpPr txBox="1">
            <a:spLocks noGrp="1"/>
          </p:cNvSpPr>
          <p:nvPr>
            <p:ph type="body" sz="quarter" idx="13"/>
          </p:nvPr>
        </p:nvSpPr>
        <p:spPr>
          <a:xfrm>
            <a:off x="1190625" y="4000500"/>
            <a:ext cx="9810750" cy="405624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969"/>
            </a:lvl1pPr>
          </a:lstStyle>
          <a:p>
            <a:r>
              <a:t>–Jon Hansen</a:t>
            </a:r>
          </a:p>
        </p:txBody>
      </p:sp>
      <p:sp>
        <p:nvSpPr>
          <p:cNvPr id="94" name="“Skriv et citat her”."/>
          <p:cNvSpPr txBox="1">
            <a:spLocks noGrp="1"/>
          </p:cNvSpPr>
          <p:nvPr>
            <p:ph type="body" sz="quarter" idx="14"/>
          </p:nvPr>
        </p:nvSpPr>
        <p:spPr>
          <a:xfrm>
            <a:off x="1190625" y="2890818"/>
            <a:ext cx="9810750" cy="51379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“Skriv et citat her”.</a:t>
            </a:r>
          </a:p>
        </p:txBody>
      </p:sp>
      <p:sp>
        <p:nvSpPr>
          <p:cNvPr id="9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229993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llede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6844855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27108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>
            <a:spLocks noGrp="1"/>
          </p:cNvSpPr>
          <p:nvPr>
            <p:ph type="title"/>
          </p:nvPr>
        </p:nvSpPr>
        <p:spPr>
          <a:xfrm>
            <a:off x="333375" y="178594"/>
            <a:ext cx="11525250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333375" y="1919883"/>
            <a:ext cx="11525250" cy="4429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5929312" y="6518672"/>
            <a:ext cx="341312" cy="29738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66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059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/>
  <p:txStyles>
    <p:title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titleStyle>
    <p:bodyStyle>
      <a:lvl1pPr marL="303599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607197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910796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1214394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1517993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1821591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2125190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2428789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2732387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bodyStyle>
    <p:other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tiff"/><Relationship Id="rId5" Type="http://schemas.openxmlformats.org/officeDocument/2006/relationships/image" Target="../media/image27.tiff"/><Relationship Id="rId4" Type="http://schemas.openxmlformats.org/officeDocument/2006/relationships/image" Target="../media/image26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tif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AF3D2C-ACA5-1C4B-915A-D49EDF4FC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Økonomien svinger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1164C70-569C-A745-9EB9-10469F35C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76" y="1919883"/>
            <a:ext cx="6260607" cy="4429125"/>
          </a:xfrm>
        </p:spPr>
        <p:txBody>
          <a:bodyPr anchor="t">
            <a:normAutofit fontScale="77500" lnSpcReduction="20000"/>
          </a:bodyPr>
          <a:lstStyle/>
          <a:p>
            <a:r>
              <a:rPr lang="da-DK" dirty="0"/>
              <a:t>Økonomi er ligesom livet. Det går op og ned. Længere er den ikke.</a:t>
            </a:r>
          </a:p>
          <a:p>
            <a:r>
              <a:rPr lang="da-DK" dirty="0"/>
              <a:t>Man kalder det for konjunkturer. Det vil sige, at vi kommer til at opleve opsving og kriser. Det kan ikke undgås.</a:t>
            </a:r>
          </a:p>
          <a:p>
            <a:r>
              <a:rPr lang="da-DK" dirty="0"/>
              <a:t>Vi vil helst undgå kriser, fordi det kan betyde, at folk mister deres arbejde og går fra hus og hjem. Det er ikke godt for nogen.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4B76413-CB4D-0747-9AE0-3EC9AAAC05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32664" y="1893094"/>
            <a:ext cx="5225961" cy="2614412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C9DD7654-0ED7-D94A-BDFF-9DC4541AE6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4293" y="4507506"/>
            <a:ext cx="2956417" cy="208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3388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02C31-5017-AC40-BF1E-D487BD31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834"/>
              </a:spcBef>
            </a:pPr>
            <a:r>
              <a:rPr lang="da-DK" dirty="0"/>
              <a:t>Økonomien svinger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273D4D-6F27-E146-A70B-124E10CB1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75" y="1919883"/>
            <a:ext cx="4795673" cy="4429125"/>
          </a:xfrm>
        </p:spPr>
        <p:txBody>
          <a:bodyPr anchor="t">
            <a:normAutofit fontScale="77500" lnSpcReduction="20000"/>
          </a:bodyPr>
          <a:lstStyle/>
          <a:p>
            <a:pPr>
              <a:spcBef>
                <a:spcPts val="834"/>
              </a:spcBef>
            </a:pPr>
            <a:r>
              <a:rPr lang="da-DK" dirty="0"/>
              <a:t>Det danske BNP stiger i gennemsnit 1,5-2 pct. om året i gennemsnit.</a:t>
            </a:r>
          </a:p>
          <a:p>
            <a:pPr lvl="1">
              <a:spcBef>
                <a:spcPts val="834"/>
              </a:spcBef>
            </a:pPr>
            <a:r>
              <a:rPr lang="da-DK" dirty="0"/>
              <a:t>De seneste år omkring 1,5 %.</a:t>
            </a:r>
          </a:p>
          <a:p>
            <a:pPr lvl="1">
              <a:spcBef>
                <a:spcPts val="834"/>
              </a:spcBef>
            </a:pPr>
            <a:r>
              <a:rPr lang="da-DK" dirty="0"/>
              <a:t>I løbet af 45 år vil produktionen være vokset til det dobbelt.</a:t>
            </a:r>
          </a:p>
          <a:p>
            <a:pPr lvl="1">
              <a:spcBef>
                <a:spcPts val="834"/>
              </a:spcBef>
            </a:pPr>
            <a:r>
              <a:rPr lang="da-DK" dirty="0"/>
              <a:t>Hvert år producerer vi mere end året før.</a:t>
            </a:r>
          </a:p>
          <a:p>
            <a:pPr>
              <a:spcBef>
                <a:spcPts val="834"/>
              </a:spcBef>
            </a:pPr>
            <a:r>
              <a:rPr lang="da-DK" dirty="0"/>
              <a:t>BNP er jo et udtryk for velstand. Derfor stiger vores velstand også.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AAEE631-7A24-470F-D167-FDAD3BC89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239" y="2529482"/>
            <a:ext cx="6409126" cy="36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C0EC29E7-E367-2E37-E122-2433F5378486}"/>
              </a:ext>
            </a:extLst>
          </p:cNvPr>
          <p:cNvSpPr txBox="1"/>
          <p:nvPr/>
        </p:nvSpPr>
        <p:spPr>
          <a:xfrm>
            <a:off x="5288886" y="1772267"/>
            <a:ext cx="6409127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a-DK" sz="2800" b="1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Udviklingen i det danske BNP</a:t>
            </a:r>
            <a:endParaRPr kumimoji="0" lang="da-DK" sz="28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08662279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02C31-5017-AC40-BF1E-D487BD31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Økonomien svinger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273D4D-6F27-E146-A70B-124E10CB1F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>
            <a:normAutofit lnSpcReduction="10000"/>
          </a:bodyPr>
          <a:lstStyle/>
          <a:p>
            <a:pPr marL="0" indent="0" algn="ctr">
              <a:spcBef>
                <a:spcPts val="834"/>
              </a:spcBef>
              <a:buNone/>
            </a:pPr>
            <a:r>
              <a:rPr lang="da-DK" sz="4800" dirty="0"/>
              <a:t>Hvordan var det nu lige med BNP? Hvad er det?</a:t>
            </a:r>
          </a:p>
          <a:p>
            <a:pPr marL="0" indent="0" algn="ctr">
              <a:spcBef>
                <a:spcPts val="834"/>
              </a:spcBef>
              <a:buNone/>
            </a:pPr>
            <a:r>
              <a:rPr lang="da-DK" sz="4800" dirty="0"/>
              <a:t>Hvad er skyggesiderne af BNP?</a:t>
            </a:r>
          </a:p>
          <a:p>
            <a:pPr marL="0" indent="0" algn="ctr">
              <a:spcBef>
                <a:spcPts val="834"/>
              </a:spcBef>
              <a:buNone/>
            </a:pPr>
            <a:r>
              <a:rPr lang="da-DK" sz="4800" dirty="0"/>
              <a:t>Hvad er det, vi ikke ved noget om, når vi taler BNP?</a:t>
            </a:r>
          </a:p>
        </p:txBody>
      </p:sp>
    </p:spTree>
    <p:extLst>
      <p:ext uri="{BB962C8B-B14F-4D97-AF65-F5344CB8AC3E}">
        <p14:creationId xmlns:p14="http://schemas.microsoft.com/office/powerpoint/2010/main" val="954298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05A624-A574-FF40-8E1F-61FBA4725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dirty="0"/>
              <a:t>BNP: Stigning i produktion – økonomisk vækst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0781B62-B2A9-A244-847E-231DF20209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144" y="1893094"/>
            <a:ext cx="5998080" cy="4826315"/>
          </a:xfrm>
        </p:spPr>
        <p:txBody>
          <a:bodyPr anchor="t">
            <a:normAutofit fontScale="70000" lnSpcReduction="20000"/>
          </a:bodyPr>
          <a:lstStyle/>
          <a:p>
            <a:pPr lvl="1">
              <a:spcBef>
                <a:spcPts val="1434"/>
              </a:spcBef>
            </a:pPr>
            <a:r>
              <a:rPr lang="da-DK" sz="3600" dirty="0"/>
              <a:t>Stigning i produktionen. </a:t>
            </a:r>
            <a:r>
              <a:rPr lang="da-DK" sz="3600" b="1" dirty="0"/>
              <a:t>Stigning i BNP. Den erhvervsmæssige produktion.</a:t>
            </a:r>
          </a:p>
          <a:p>
            <a:pPr lvl="1">
              <a:spcBef>
                <a:spcPts val="1434"/>
              </a:spcBef>
            </a:pPr>
            <a:r>
              <a:rPr lang="da-DK" sz="3600" dirty="0"/>
              <a:t>Tager ikke højde for:</a:t>
            </a:r>
          </a:p>
          <a:p>
            <a:pPr lvl="3">
              <a:spcBef>
                <a:spcPts val="1434"/>
              </a:spcBef>
            </a:pPr>
            <a:r>
              <a:rPr lang="da-DK" sz="3600" dirty="0"/>
              <a:t>Hjemmeproduktion</a:t>
            </a:r>
          </a:p>
          <a:p>
            <a:pPr lvl="3">
              <a:spcBef>
                <a:spcPts val="1434"/>
              </a:spcBef>
            </a:pPr>
            <a:r>
              <a:rPr lang="da-DK" sz="3600" dirty="0"/>
              <a:t>Den sociale fordeling af produktionen</a:t>
            </a:r>
          </a:p>
          <a:p>
            <a:pPr lvl="3">
              <a:spcBef>
                <a:spcPts val="1434"/>
              </a:spcBef>
            </a:pPr>
            <a:r>
              <a:rPr lang="da-DK" sz="3600" dirty="0"/>
              <a:t>Den geografiske fordeling af produktion</a:t>
            </a:r>
          </a:p>
          <a:p>
            <a:pPr lvl="3">
              <a:spcBef>
                <a:spcPts val="1434"/>
              </a:spcBef>
            </a:pPr>
            <a:r>
              <a:rPr lang="da-DK" sz="3600" dirty="0"/>
              <a:t>Aftryk på naturen.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31688FA-3CB9-D84B-9491-978B1D2582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1455" y="2202287"/>
            <a:ext cx="2387542" cy="1590471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B6A0E520-9CA9-154A-8551-67B5AAA5941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0857" y="2888017"/>
            <a:ext cx="3017768" cy="1809482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40ACF162-1E0B-BB4C-BD6C-AE42F815BE7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0051" y="3889420"/>
            <a:ext cx="1748946" cy="258221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61D25B3F-7583-8145-AAEE-F0E4DB1848C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9823" y="5236693"/>
            <a:ext cx="1380228" cy="123494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40C89AB7-6FE4-A14E-968D-305C5BC8621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0857" y="4838694"/>
            <a:ext cx="2815416" cy="168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9896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1BB5AB2-8C73-D34D-ADD4-2976AA7C2744}"/>
              </a:ext>
            </a:extLst>
          </p:cNvPr>
          <p:cNvSpPr/>
          <p:nvPr/>
        </p:nvSpPr>
        <p:spPr>
          <a:xfrm>
            <a:off x="624046" y="420898"/>
            <a:ext cx="108189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2400" b="1" dirty="0">
                <a:solidFill>
                  <a:schemeClr val="tx1">
                    <a:lumMod val="50000"/>
                  </a:schemeClr>
                </a:solidFill>
                <a:latin typeface="Helvetica Neue" panose="02000503000000020004" pitchFamily="2" charset="0"/>
              </a:rPr>
              <a:t>Økonomisk vækst. Årlig BNP-stigning i Danmark 1930-2017 (faste priser)</a:t>
            </a:r>
            <a:endParaRPr lang="da-DK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1F23EB6-9E9D-3F20-E1FF-84A638D20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893" y="1270547"/>
            <a:ext cx="10077292" cy="481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86925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0E6FF7-8E00-B045-ABD6-02D522EE4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178594"/>
            <a:ext cx="11525250" cy="1402206"/>
          </a:xfrm>
        </p:spPr>
        <p:txBody>
          <a:bodyPr>
            <a:normAutofit/>
          </a:bodyPr>
          <a:lstStyle/>
          <a:p>
            <a:r>
              <a:rPr lang="da-DK" sz="3600" b="1" dirty="0"/>
              <a:t>Økonomisk vækst.  Danmarks bruttonationalprodukt 1966-2017</a:t>
            </a:r>
            <a:endParaRPr lang="da-DK" sz="36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103AE54D-42A1-6040-891B-A5F57C80D39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8822" y="1580800"/>
            <a:ext cx="7014356" cy="469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655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02C31-5017-AC40-BF1E-D487BD31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Økonomien svinger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273D4D-6F27-E146-A70B-124E10CB1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75" y="1919883"/>
            <a:ext cx="5758332" cy="4596827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spcBef>
                <a:spcPts val="834"/>
              </a:spcBef>
              <a:buNone/>
            </a:pPr>
            <a:r>
              <a:rPr lang="da-DK" u="sng" dirty="0"/>
              <a:t>Hvad skyldes stigningen i BNP?</a:t>
            </a:r>
          </a:p>
          <a:p>
            <a:pPr lvl="2">
              <a:spcBef>
                <a:spcPts val="834"/>
              </a:spcBef>
            </a:pPr>
            <a:r>
              <a:rPr lang="da-DK" dirty="0"/>
              <a:t>Flere maskiner til at producere varerne (robotter og computere).</a:t>
            </a:r>
          </a:p>
          <a:p>
            <a:pPr lvl="2">
              <a:spcBef>
                <a:spcPts val="834"/>
              </a:spcBef>
            </a:pPr>
            <a:r>
              <a:rPr lang="da-DK" dirty="0"/>
              <a:t>Arbejdskraften bliver dygtigere og dygtigere </a:t>
            </a:r>
            <a:r>
              <a:rPr lang="da-DK" dirty="0">
                <a:sym typeface="Wingdings" pitchFamily="2" charset="2"/>
              </a:rPr>
              <a:t> længere uddannelser.</a:t>
            </a:r>
          </a:p>
          <a:p>
            <a:pPr lvl="2">
              <a:spcBef>
                <a:spcPts val="834"/>
              </a:spcBef>
            </a:pPr>
            <a:r>
              <a:rPr lang="da-DK" dirty="0">
                <a:sym typeface="Wingdings" pitchFamily="2" charset="2"/>
              </a:rPr>
              <a:t>Befolkningen er vokset.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1344C68-FEA8-8E41-90DD-46966095FCE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1707" y="1707054"/>
            <a:ext cx="2977564" cy="1674253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D0BEEEDF-6764-F440-B1B8-5D1B1941160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1453" y="2178172"/>
            <a:ext cx="2850524" cy="160342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7770F8D2-DC43-FB4D-AA5F-DB29D9FCF12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1707" y="3781592"/>
            <a:ext cx="2949740" cy="1661509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7CEF8533-2346-BE4A-B271-9681A18C2CD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6930" y="4218296"/>
            <a:ext cx="2799570" cy="167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471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02C31-5017-AC40-BF1E-D487BD31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Økonomien svinger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273D4D-6F27-E146-A70B-124E10CB1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75" y="1919883"/>
            <a:ext cx="5758332" cy="4686979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spcBef>
                <a:spcPts val="834"/>
              </a:spcBef>
              <a:buNone/>
            </a:pPr>
            <a:r>
              <a:rPr lang="da-DK" u="sng" dirty="0">
                <a:solidFill>
                  <a:srgbClr val="FF0000"/>
                </a:solidFill>
              </a:rPr>
              <a:t>EFFEKTIVITET (ARBEJD, ARBEJD, ARBEJD)</a:t>
            </a:r>
          </a:p>
          <a:p>
            <a:pPr marL="0" indent="0">
              <a:spcBef>
                <a:spcPts val="834"/>
              </a:spcBef>
              <a:buNone/>
            </a:pPr>
            <a:r>
              <a:rPr lang="da-DK" dirty="0">
                <a:solidFill>
                  <a:schemeClr val="tx2">
                    <a:lumMod val="50000"/>
                  </a:schemeClr>
                </a:solidFill>
              </a:rPr>
              <a:t>Selvom vi ikke rigtigt bliver flere i dag, stiger BNP, fordi vi bliver mere effektive.</a:t>
            </a:r>
            <a:endParaRPr lang="da-DK" dirty="0">
              <a:solidFill>
                <a:schemeClr val="bg1"/>
              </a:solidFill>
            </a:endParaRPr>
          </a:p>
          <a:p>
            <a:pPr lvl="1">
              <a:spcBef>
                <a:spcPts val="834"/>
              </a:spcBef>
            </a:pPr>
            <a:r>
              <a:rPr lang="da-DK" dirty="0"/>
              <a:t>Arbejdskraften bliver dygtigere og dygtigere. Den bliver mere effektiv. </a:t>
            </a:r>
            <a:endParaRPr lang="da-DK" dirty="0">
              <a:sym typeface="Wingdings" pitchFamily="2" charset="2"/>
            </a:endParaRPr>
          </a:p>
          <a:p>
            <a:pPr lvl="1">
              <a:spcBef>
                <a:spcPts val="834"/>
              </a:spcBef>
            </a:pPr>
            <a:r>
              <a:rPr lang="da-DK" dirty="0">
                <a:sym typeface="Wingdings" pitchFamily="2" charset="2"/>
              </a:rPr>
              <a:t>Maskinerne bliver mere effektive.</a:t>
            </a:r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FD9676C-FA14-2A41-BEC0-A2188620449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0181" y="1519657"/>
            <a:ext cx="2352542" cy="1764406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586A2E22-55B9-8A4D-89AD-61A9C34FE5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2179" y="2910625"/>
            <a:ext cx="3048275" cy="2373380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13DEFEA5-8F21-8848-8ADC-AEAB3D138EF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1707" y="4636394"/>
            <a:ext cx="2681016" cy="180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5032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02C31-5017-AC40-BF1E-D487BD31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834"/>
              </a:spcBef>
            </a:pPr>
            <a:r>
              <a:rPr lang="da-DK" dirty="0"/>
              <a:t>Økonomien svinger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273D4D-6F27-E146-A70B-124E10CB1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75" y="1919883"/>
            <a:ext cx="5745453" cy="4429125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spcBef>
                <a:spcPts val="834"/>
              </a:spcBef>
              <a:buNone/>
            </a:pPr>
            <a:r>
              <a:rPr lang="da-DK" dirty="0"/>
              <a:t>DER ER ET STOR MINUS! </a:t>
            </a:r>
          </a:p>
          <a:p>
            <a:pPr>
              <a:spcBef>
                <a:spcPts val="834"/>
              </a:spcBef>
            </a:pPr>
            <a:r>
              <a:rPr lang="da-DK" dirty="0"/>
              <a:t>Stigningen i BNP sker ikke regelmæssigt med en vækst på 1,5-2 % om året.</a:t>
            </a:r>
          </a:p>
          <a:p>
            <a:pPr lvl="2">
              <a:spcBef>
                <a:spcPts val="834"/>
              </a:spcBef>
            </a:pPr>
            <a:r>
              <a:rPr lang="da-DK" dirty="0"/>
              <a:t>Nogle år stiger BNP med 3 %, med 1 %. Sågar kan BNP falde. Det gjorde den under finanskrisen med 5 %.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9BCEF04-A604-D340-8AEF-EE973A14CE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9607" y="2472742"/>
            <a:ext cx="4865738" cy="332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96972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F1280F3-5F8B-1EED-10EA-227E15603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2" y="1045100"/>
            <a:ext cx="9591675" cy="552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C69CD3A4-B07D-410A-2D7B-F5A981341B48}"/>
              </a:ext>
            </a:extLst>
          </p:cNvPr>
          <p:cNvSpPr txBox="1"/>
          <p:nvPr/>
        </p:nvSpPr>
        <p:spPr>
          <a:xfrm>
            <a:off x="2525380" y="286623"/>
            <a:ext cx="714123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a-DK" sz="3600" b="1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Udviklingen i det danske BNP</a:t>
            </a:r>
            <a:endParaRPr kumimoji="0" lang="da-DK" sz="36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842870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1D26A809-B518-1F45-90B9-AD8774903A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0834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02C31-5017-AC40-BF1E-D487BD31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834"/>
              </a:spcBef>
            </a:pPr>
            <a:r>
              <a:rPr lang="da-DK" u="sng" dirty="0"/>
              <a:t>Økonomien svinger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273D4D-6F27-E146-A70B-124E10CB1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75" y="1919883"/>
            <a:ext cx="5771211" cy="4429125"/>
          </a:xfrm>
        </p:spPr>
        <p:txBody>
          <a:bodyPr anchor="t">
            <a:normAutofit lnSpcReduction="10000"/>
          </a:bodyPr>
          <a:lstStyle/>
          <a:p>
            <a:pPr marL="0" indent="0">
              <a:spcBef>
                <a:spcPts val="834"/>
              </a:spcBef>
              <a:buNone/>
            </a:pPr>
            <a:r>
              <a:rPr lang="da-DK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Højkonjunktur/økonomisk opsving:</a:t>
            </a:r>
          </a:p>
          <a:p>
            <a:pPr lvl="1">
              <a:spcBef>
                <a:spcPts val="834"/>
              </a:spcBef>
            </a:pPr>
            <a:r>
              <a:rPr lang="da-DK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BNP stiger med mere end 1,5 % om året (over gennemsnitsvæksten).</a:t>
            </a:r>
          </a:p>
          <a:p>
            <a:pPr lvl="1">
              <a:spcBef>
                <a:spcPts val="834"/>
              </a:spcBef>
            </a:pPr>
            <a:r>
              <a:rPr lang="da-DK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Arbejdsløsheden falder</a:t>
            </a:r>
          </a:p>
          <a:p>
            <a:pPr lvl="1">
              <a:spcBef>
                <a:spcPts val="834"/>
              </a:spcBef>
            </a:pPr>
            <a:r>
              <a:rPr lang="da-DK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Importen stiger, fordi er penge til købe udenlandske varer.</a:t>
            </a:r>
          </a:p>
          <a:p>
            <a:pPr>
              <a:spcBef>
                <a:spcPts val="834"/>
              </a:spcBef>
            </a:pPr>
            <a:endParaRPr lang="da-DK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E465643-7751-DD48-964B-3939AAD4AD1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4586" y="3523025"/>
            <a:ext cx="6087414" cy="115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6762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02C31-5017-AC40-BF1E-D487BD31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834"/>
              </a:spcBef>
            </a:pPr>
            <a:r>
              <a:rPr lang="da-DK" dirty="0"/>
              <a:t>Økonomien svinger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273D4D-6F27-E146-A70B-124E10CB1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75" y="1919883"/>
            <a:ext cx="5758332" cy="4429125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spcBef>
                <a:spcPts val="834"/>
              </a:spcBef>
              <a:buNone/>
            </a:pPr>
            <a:r>
              <a:rPr lang="da-DK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Lavkonjunktur/økonomisk krise</a:t>
            </a:r>
          </a:p>
          <a:p>
            <a:pPr lvl="1">
              <a:spcBef>
                <a:spcPts val="834"/>
              </a:spcBef>
            </a:pPr>
            <a:r>
              <a:rPr lang="da-DK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BNP stiger svagt med mindre end 1,5 % om året (under gennemsnitsvæksten).</a:t>
            </a:r>
          </a:p>
          <a:p>
            <a:pPr lvl="1">
              <a:spcBef>
                <a:spcPts val="834"/>
              </a:spcBef>
            </a:pPr>
            <a:r>
              <a:rPr lang="da-DK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Arbejdsløsheden stiger</a:t>
            </a:r>
          </a:p>
          <a:p>
            <a:pPr lvl="1">
              <a:spcBef>
                <a:spcPts val="834"/>
              </a:spcBef>
            </a:pPr>
            <a:r>
              <a:rPr lang="da-DK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Importen falder, fordi udenlandske varer for det meste er dyrere.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5F634A1-829C-4C48-8CFD-9C8C5CC1BF9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7522" y="3606085"/>
            <a:ext cx="6284325" cy="113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54023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02C31-5017-AC40-BF1E-D487BD31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834"/>
              </a:spcBef>
            </a:pPr>
            <a:r>
              <a:rPr lang="da-DK" dirty="0"/>
              <a:t>Økonomien svinger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4883334-6A78-9340-BA36-29C7EE0843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387" y="1893094"/>
            <a:ext cx="11125225" cy="421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0587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02C31-5017-AC40-BF1E-D487BD31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834"/>
              </a:spcBef>
            </a:pPr>
            <a:r>
              <a:rPr lang="da-DK" dirty="0"/>
              <a:t>Økonomien svinger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273D4D-6F27-E146-A70B-124E10CB1F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>
            <a:normAutofit/>
          </a:bodyPr>
          <a:lstStyle/>
          <a:p>
            <a:pPr marL="0" indent="0">
              <a:spcBef>
                <a:spcPts val="834"/>
              </a:spcBef>
              <a:buNone/>
            </a:pPr>
            <a:endParaRPr lang="da-DK" u="sng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 algn="ctr">
              <a:spcBef>
                <a:spcPts val="834"/>
              </a:spcBef>
              <a:buNone/>
            </a:pPr>
            <a:r>
              <a:rPr lang="da-DK" sz="36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Hvad er det, der får samfundsøkonomien til at gå op og ned?</a:t>
            </a:r>
            <a:endParaRPr lang="da-DK" sz="3600" i="1" dirty="0"/>
          </a:p>
          <a:p>
            <a:pPr marL="0" indent="0" algn="ctr">
              <a:spcBef>
                <a:spcPts val="834"/>
              </a:spcBef>
              <a:buNone/>
            </a:pPr>
            <a:endParaRPr lang="da-DK" sz="3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 algn="ctr">
              <a:spcBef>
                <a:spcPts val="834"/>
              </a:spcBef>
              <a:buNone/>
            </a:pPr>
            <a:r>
              <a:rPr lang="da-DK" sz="4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Efterspørgslen!</a:t>
            </a:r>
          </a:p>
        </p:txBody>
      </p:sp>
    </p:spTree>
    <p:extLst>
      <p:ext uri="{BB962C8B-B14F-4D97-AF65-F5344CB8AC3E}">
        <p14:creationId xmlns:p14="http://schemas.microsoft.com/office/powerpoint/2010/main" val="137818028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02C31-5017-AC40-BF1E-D487BD31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834"/>
              </a:spcBef>
            </a:pPr>
            <a:r>
              <a:rPr lang="da-DK" dirty="0"/>
              <a:t>Økonomien svinger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273D4D-6F27-E146-A70B-124E10CB1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75" y="1919883"/>
            <a:ext cx="5745453" cy="4429125"/>
          </a:xfrm>
        </p:spPr>
        <p:txBody>
          <a:bodyPr anchor="t">
            <a:normAutofit fontScale="85000" lnSpcReduction="20000"/>
          </a:bodyPr>
          <a:lstStyle/>
          <a:p>
            <a:pPr marL="0" indent="0">
              <a:spcBef>
                <a:spcPts val="834"/>
              </a:spcBef>
              <a:buNone/>
            </a:pPr>
            <a:r>
              <a:rPr lang="da-DK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Efterspørgslens rolle:</a:t>
            </a:r>
            <a:endParaRPr lang="da-DK" sz="4800" u="sng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lvl="1">
              <a:spcBef>
                <a:spcPts val="834"/>
              </a:spcBef>
            </a:pPr>
            <a:r>
              <a:rPr lang="da-DK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”Når efterspørgslen er lille – når folk ikke køber nok varer – falder afsætningen, og virksomhederne må fyre folk. Arbejdsløsheden stiger, og BNP falder.”</a:t>
            </a:r>
          </a:p>
          <a:p>
            <a:pPr lvl="1">
              <a:spcBef>
                <a:spcPts val="834"/>
              </a:spcBef>
            </a:pPr>
            <a:r>
              <a:rPr lang="da-DK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Påvirker nogle af de vigtige samfundsøkonomiske mål, nemlig arbejdsløshed, betalingsbalance og den økonomiske vækst.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3A94CEF-CAE3-1E4B-9763-CA5E0FDB2AE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5110" y="1623096"/>
            <a:ext cx="1422400" cy="142240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702D4CDF-2CF7-9744-B2FF-C3989F688C3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6561" y="1804910"/>
            <a:ext cx="3937000" cy="161290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681F1E31-7855-774E-8853-E6F4C55D98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5110" y="3484172"/>
            <a:ext cx="2509949" cy="140721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EE31264-FB27-2048-A477-3ED2BB2C991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1341" y="3519410"/>
            <a:ext cx="2476952" cy="1389667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AD1F1504-AD4C-DC49-B260-B354D280B55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0008" y="4992989"/>
            <a:ext cx="2958166" cy="166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67151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02C31-5017-AC40-BF1E-D487BD31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834"/>
              </a:spcBef>
            </a:pPr>
            <a:r>
              <a:rPr lang="da-DK" dirty="0"/>
              <a:t>Økonomien svinger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273D4D-6F27-E146-A70B-124E10CB1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75" y="1919883"/>
            <a:ext cx="5758332" cy="4429125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spcBef>
                <a:spcPts val="834"/>
              </a:spcBef>
              <a:buNone/>
            </a:pPr>
            <a:r>
              <a:rPr lang="da-DK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Årsager til mindre efterspørgsel:</a:t>
            </a:r>
          </a:p>
          <a:p>
            <a:pPr lvl="1">
              <a:spcBef>
                <a:spcPts val="834"/>
              </a:spcBef>
            </a:pPr>
            <a:r>
              <a:rPr lang="da-DK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Folk sparer mere op, end de plejer. (Nervøs for fremtiden)</a:t>
            </a:r>
          </a:p>
          <a:p>
            <a:pPr lvl="1">
              <a:spcBef>
                <a:spcPts val="834"/>
              </a:spcBef>
            </a:pPr>
            <a:r>
              <a:rPr lang="da-DK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Virksomhederne ser mørkt på fremtiden (færre investeringer)</a:t>
            </a:r>
          </a:p>
          <a:p>
            <a:pPr lvl="1">
              <a:spcBef>
                <a:spcPts val="834"/>
              </a:spcBef>
            </a:pPr>
            <a:r>
              <a:rPr lang="da-DK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Udenlandske firmaer dropper køb i Danmark (udenlandske kriser, boykots, etc.)</a:t>
            </a:r>
          </a:p>
          <a:p>
            <a:pPr lvl="1">
              <a:spcBef>
                <a:spcPts val="834"/>
              </a:spcBef>
            </a:pPr>
            <a:endParaRPr lang="da-DK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6002F98-B8B4-6249-BD1B-B8B9B54107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526" y="1478298"/>
            <a:ext cx="3298770" cy="1638389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AE24733D-C46F-CE4B-94B3-38D9872650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7825" y="5037428"/>
            <a:ext cx="3860800" cy="162560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35256C89-3DCA-F349-BB79-4B08CF7450E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8667" y="3290145"/>
            <a:ext cx="2574084" cy="144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2596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02C31-5017-AC40-BF1E-D487BD31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834"/>
              </a:spcBef>
            </a:pPr>
            <a:r>
              <a:rPr lang="da-DK" dirty="0"/>
              <a:t>Økonomien svinger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273D4D-6F27-E146-A70B-124E10CB1F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>
            <a:normAutofit/>
          </a:bodyPr>
          <a:lstStyle/>
          <a:p>
            <a:pPr marL="0" indent="0">
              <a:spcBef>
                <a:spcPts val="834"/>
              </a:spcBef>
              <a:buNone/>
            </a:pPr>
            <a:r>
              <a:rPr lang="da-DK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Efterspørgslens rolle</a:t>
            </a:r>
            <a:endParaRPr lang="da-DK" sz="4800" u="sng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A4C8ED0-54C7-3E46-9B4B-D0185BC853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209" y="3289738"/>
            <a:ext cx="11573971" cy="212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15938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2223</TotalTime>
  <Words>542</Words>
  <Application>Microsoft Office PowerPoint</Application>
  <PresentationFormat>Widescreen</PresentationFormat>
  <Paragraphs>66</Paragraphs>
  <Slides>18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3" baseType="lpstr">
      <vt:lpstr>Calibri</vt:lpstr>
      <vt:lpstr>Gill Sans Light</vt:lpstr>
      <vt:lpstr>Helvetica Neue</vt:lpstr>
      <vt:lpstr>Wingdings</vt:lpstr>
      <vt:lpstr>Showroom</vt:lpstr>
      <vt:lpstr>Økonomien svinger</vt:lpstr>
      <vt:lpstr>Økonomien svinger</vt:lpstr>
      <vt:lpstr>Økonomien svinger</vt:lpstr>
      <vt:lpstr>BNP: Stigning i produktion – økonomisk vækst</vt:lpstr>
      <vt:lpstr>PowerPoint-præsentation</vt:lpstr>
      <vt:lpstr>Økonomisk vækst.  Danmarks bruttonationalprodukt 1966-2017</vt:lpstr>
      <vt:lpstr>Økonomien svinger</vt:lpstr>
      <vt:lpstr>Økonomien svinger</vt:lpstr>
      <vt:lpstr>Økonomien svinger</vt:lpstr>
      <vt:lpstr>PowerPoint-præsentation</vt:lpstr>
      <vt:lpstr>PowerPoint-præsentation</vt:lpstr>
      <vt:lpstr>Økonomien svinger</vt:lpstr>
      <vt:lpstr>Økonomien svinger</vt:lpstr>
      <vt:lpstr>Økonomien svinger</vt:lpstr>
      <vt:lpstr>Økonomien svinger</vt:lpstr>
      <vt:lpstr>Økonomien svinger</vt:lpstr>
      <vt:lpstr>Økonomien svinger</vt:lpstr>
      <vt:lpstr>Økonomien svinger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Økonomisk politik</dc:title>
  <dc:creator/>
  <cp:lastModifiedBy>Jacob Bogantes</cp:lastModifiedBy>
  <cp:revision>67</cp:revision>
  <dcterms:created xsi:type="dcterms:W3CDTF">2018-11-15T13:29:16Z</dcterms:created>
  <dcterms:modified xsi:type="dcterms:W3CDTF">2024-10-31T12:35:09Z</dcterms:modified>
</cp:coreProperties>
</file>