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94660"/>
  </p:normalViewPr>
  <p:slideViewPr>
    <p:cSldViewPr snapToGrid="0">
      <p:cViewPr varScale="1">
        <p:scale>
          <a:sx n="79" d="100"/>
          <a:sy n="79" d="100"/>
        </p:scale>
        <p:origin x="110"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da-DK" smtClean="0"/>
              <a:t>Klik for at redigere i master</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da-DK" smtClean="0"/>
              <a:t>Klik for at redigere undertiteltypografien i masteren</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3/6/2018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Content Placeholder 2"/>
          <p:cNvSpPr>
            <a:spLocks noGrp="1"/>
          </p:cNvSpPr>
          <p:nvPr>
            <p:ph idx="1"/>
          </p:nvPr>
        </p:nvSpPr>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3/6/2018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da-DK" smtClean="0"/>
              <a:t>Klik for at redigere i master</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Rediger typografien i masterens</a:t>
            </a:r>
          </a:p>
        </p:txBody>
      </p:sp>
      <p:sp>
        <p:nvSpPr>
          <p:cNvPr id="4" name="Date Placeholder 3"/>
          <p:cNvSpPr>
            <a:spLocks noGrp="1"/>
          </p:cNvSpPr>
          <p:nvPr>
            <p:ph type="dt" sz="half" idx="10"/>
          </p:nvPr>
        </p:nvSpPr>
        <p:spPr/>
        <p:txBody>
          <a:bodyPr/>
          <a:lstStyle/>
          <a:p>
            <a:fld id="{5A61015F-7CC6-4D0A-9D87-873EA4C304CC}" type="datetimeFigureOut">
              <a:rPr lang="en-US" dirty="0"/>
              <a:t>3/6/2018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da-DK" smtClean="0"/>
              <a:t>Klik for at redigere i master</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3/6/2018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smtClean="0"/>
              <a:t>Klik for at redigere i master</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4" name="Content Placeholder 3"/>
          <p:cNvSpPr>
            <a:spLocks noGrp="1"/>
          </p:cNvSpPr>
          <p:nvPr>
            <p:ph sz="half" idx="2"/>
          </p:nvPr>
        </p:nvSpPr>
        <p:spPr>
          <a:xfrm>
            <a:off x="1024128" y="2967788"/>
            <a:ext cx="4754880" cy="3341572"/>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da-DK" smtClean="0"/>
              <a:t>Rediger typografien i masterens</a:t>
            </a:r>
          </a:p>
        </p:txBody>
      </p:sp>
      <p:sp>
        <p:nvSpPr>
          <p:cNvPr id="6" name="Content Placeholder 5"/>
          <p:cNvSpPr>
            <a:spLocks noGrp="1"/>
          </p:cNvSpPr>
          <p:nvPr>
            <p:ph sz="quarter" idx="4"/>
          </p:nvPr>
        </p:nvSpPr>
        <p:spPr>
          <a:xfrm>
            <a:off x="5990888" y="2967788"/>
            <a:ext cx="4754880" cy="3341572"/>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3/6/2018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3/6/2018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3/6/2018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da-DK" smtClean="0"/>
              <a:t>Klik for at redigere i master</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Rediger typografien i masterens</a:t>
            </a:r>
          </a:p>
        </p:txBody>
      </p:sp>
      <p:sp>
        <p:nvSpPr>
          <p:cNvPr id="5" name="Date Placeholder 4"/>
          <p:cNvSpPr>
            <a:spLocks noGrp="1"/>
          </p:cNvSpPr>
          <p:nvPr>
            <p:ph type="dt" sz="half" idx="10"/>
          </p:nvPr>
        </p:nvSpPr>
        <p:spPr/>
        <p:txBody>
          <a:bodyPr/>
          <a:lstStyle/>
          <a:p>
            <a:fld id="{05C68B11-C5A8-448C-8CE9-B1A273C79CFC}" type="datetimeFigureOut">
              <a:rPr lang="en-US" dirty="0"/>
              <a:t>3/6/2018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da-DK" smtClean="0"/>
              <a:t>Klik for at redigere i master</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smtClean="0"/>
              <a:t>Klik på ikonet for at tilføje et billede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Date Placeholder 4"/>
          <p:cNvSpPr>
            <a:spLocks noGrp="1"/>
          </p:cNvSpPr>
          <p:nvPr>
            <p:ph type="dt" sz="half" idx="10"/>
          </p:nvPr>
        </p:nvSpPr>
        <p:spPr/>
        <p:txBody>
          <a:bodyPr/>
          <a:lstStyle/>
          <a:p>
            <a:fld id="{C7616CA0-919D-4A49-9C8A-62FDFB3A5183}" type="datetimeFigureOut">
              <a:rPr lang="en-US" dirty="0"/>
              <a:t>3/6/2018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‹nr.›</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Vertical Text Placeholder 2"/>
          <p:cNvSpPr>
            <a:spLocks noGrp="1"/>
          </p:cNvSpPr>
          <p:nvPr>
            <p:ph type="body" orient="vert" idx="1"/>
          </p:nvPr>
        </p:nvSpPr>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3/6/2018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da-DK" smtClean="0"/>
              <a:t>Klik for at redigere i master</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3/6/2018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da-DK" smtClean="0"/>
              <a:t>Klik for at redigere i master</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3/6/2018</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‹nr.›</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litthist.systime.dk/?id=c340"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bl.systime.dk/fileadmin/_processed_/f/a/csm_Vanitas_Still_Life_cafb73771a.jp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smtClean="0"/>
              <a:t>Barokken</a:t>
            </a:r>
            <a:endParaRPr lang="da-DK" dirty="0"/>
          </a:p>
        </p:txBody>
      </p:sp>
      <p:sp>
        <p:nvSpPr>
          <p:cNvPr id="3" name="Undertitel 2"/>
          <p:cNvSpPr>
            <a:spLocks noGrp="1"/>
          </p:cNvSpPr>
          <p:nvPr>
            <p:ph type="subTitle" idx="1"/>
          </p:nvPr>
        </p:nvSpPr>
        <p:spPr/>
        <p:txBody>
          <a:bodyPr/>
          <a:lstStyle/>
          <a:p>
            <a:r>
              <a:rPr lang="da-DK" dirty="0" smtClean="0"/>
              <a:t>1650-1720</a:t>
            </a:r>
            <a:endParaRPr lang="da-DK" dirty="0"/>
          </a:p>
        </p:txBody>
      </p:sp>
    </p:spTree>
    <p:extLst>
      <p:ext uri="{BB962C8B-B14F-4D97-AF65-F5344CB8AC3E}">
        <p14:creationId xmlns:p14="http://schemas.microsoft.com/office/powerpoint/2010/main" val="382845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Hvad var før?</a:t>
            </a:r>
            <a:endParaRPr lang="da-DK" dirty="0"/>
          </a:p>
        </p:txBody>
      </p:sp>
      <p:sp>
        <p:nvSpPr>
          <p:cNvPr id="3" name="Pladsholder til indhold 2"/>
          <p:cNvSpPr>
            <a:spLocks noGrp="1"/>
          </p:cNvSpPr>
          <p:nvPr>
            <p:ph idx="1"/>
          </p:nvPr>
        </p:nvSpPr>
        <p:spPr/>
        <p:txBody>
          <a:bodyPr/>
          <a:lstStyle/>
          <a:p>
            <a:r>
              <a:rPr lang="da-DK" dirty="0" smtClean="0"/>
              <a:t>Perioden kaldet renæssancen – genfødsel (1536-1650)</a:t>
            </a:r>
          </a:p>
          <a:p>
            <a:r>
              <a:rPr lang="da-DK" dirty="0" smtClean="0"/>
              <a:t>Kunstidealer fra antikken (det gamle Rom og Athen)</a:t>
            </a:r>
          </a:p>
          <a:p>
            <a:r>
              <a:rPr lang="da-DK" dirty="0" smtClean="0"/>
              <a:t>I denne periode skrev man ikke rigtigt vigtige tekster på </a:t>
            </a:r>
            <a:br>
              <a:rPr lang="da-DK" dirty="0" smtClean="0"/>
            </a:br>
            <a:r>
              <a:rPr lang="da-DK" dirty="0" smtClean="0"/>
              <a:t>dansk</a:t>
            </a:r>
            <a:endParaRPr lang="da-DK" dirty="0"/>
          </a:p>
        </p:txBody>
      </p:sp>
      <p:pic>
        <p:nvPicPr>
          <p:cNvPr id="2050" name="Picture 2" descr="https://litthist.systime.dk/fileadmin/_processed_/a/a/csm_Marselisefitafiet_IMG_9279_8_7__0b75b339b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1516" y="1463872"/>
            <a:ext cx="3579846" cy="4649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079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Ny periode - barokken</a:t>
            </a:r>
            <a:endParaRPr lang="da-DK" dirty="0"/>
          </a:p>
        </p:txBody>
      </p:sp>
      <p:sp>
        <p:nvSpPr>
          <p:cNvPr id="3" name="Pladsholder til indhold 2"/>
          <p:cNvSpPr>
            <a:spLocks noGrp="1"/>
          </p:cNvSpPr>
          <p:nvPr>
            <p:ph idx="1"/>
          </p:nvPr>
        </p:nvSpPr>
        <p:spPr/>
        <p:txBody>
          <a:bodyPr/>
          <a:lstStyle/>
          <a:p>
            <a:r>
              <a:rPr lang="da-DK" dirty="0" smtClean="0"/>
              <a:t>Barok betyder at noget er overpyntet og kunstfærdigt (smagløs?)</a:t>
            </a:r>
          </a:p>
          <a:p>
            <a:r>
              <a:rPr lang="da-DK" dirty="0" smtClean="0"/>
              <a:t>– det gælder på alle områder, dvs. maleri, skulpturer, litteratur, måde at være sammen på</a:t>
            </a:r>
          </a:p>
          <a:p>
            <a:r>
              <a:rPr lang="da-DK" dirty="0" smtClean="0"/>
              <a:t>Danmark har tabt tre krige og er dermed et meget fattigt (og nu meget lille) land. </a:t>
            </a:r>
          </a:p>
          <a:p>
            <a:r>
              <a:rPr lang="da-DK" dirty="0" smtClean="0"/>
              <a:t>Udvikling fra et feudalt til merkantilt samfund</a:t>
            </a:r>
          </a:p>
          <a:p>
            <a:r>
              <a:rPr lang="da-DK" dirty="0" smtClean="0"/>
              <a:t>Enevælde fra 1660 (til 1849med ny grundlov) – Frederik d. 3 er konge.</a:t>
            </a:r>
          </a:p>
          <a:p>
            <a:r>
              <a:rPr lang="da-DK" dirty="0" smtClean="0"/>
              <a:t>Ekstremt hierarkisk samfund </a:t>
            </a:r>
          </a:p>
          <a:p>
            <a:r>
              <a:rPr lang="da-DK" dirty="0" smtClean="0"/>
              <a:t>Kongen regerer ”af Guds nåde” – dvs. han har fået magten af Gud</a:t>
            </a:r>
            <a:endParaRPr lang="da-DK" dirty="0"/>
          </a:p>
        </p:txBody>
      </p:sp>
      <p:pic>
        <p:nvPicPr>
          <p:cNvPr id="1026" name="Picture 2" descr="https://litthist.systime.dk/fileadmin/_processed_/8/9/csm_enevaeldig_konge_a284d49c3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3771" y="116718"/>
            <a:ext cx="6031216" cy="2436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476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iscenesættelse</a:t>
            </a:r>
            <a:endParaRPr lang="da-DK" dirty="0"/>
          </a:p>
        </p:txBody>
      </p:sp>
      <p:sp>
        <p:nvSpPr>
          <p:cNvPr id="3" name="Pladsholder til indhold 2"/>
          <p:cNvSpPr>
            <a:spLocks noGrp="1"/>
          </p:cNvSpPr>
          <p:nvPr>
            <p:ph idx="1"/>
          </p:nvPr>
        </p:nvSpPr>
        <p:spPr>
          <a:xfrm>
            <a:off x="1024128" y="2704289"/>
            <a:ext cx="4472000" cy="2743200"/>
          </a:xfrm>
        </p:spPr>
        <p:txBody>
          <a:bodyPr/>
          <a:lstStyle/>
          <a:p>
            <a:r>
              <a:rPr lang="da-DK" dirty="0" smtClean="0"/>
              <a:t>Man bygger store og meget fine og pyntede slotte til kongen for at vise magt.</a:t>
            </a:r>
          </a:p>
          <a:p>
            <a:r>
              <a:rPr lang="da-DK" dirty="0" smtClean="0"/>
              <a:t>Kongen skulle udstilles som i centrum </a:t>
            </a:r>
          </a:p>
          <a:p>
            <a:r>
              <a:rPr lang="da-DK" dirty="0" smtClean="0"/>
              <a:t>– fx Versailles i Paris</a:t>
            </a:r>
            <a:endParaRPr lang="da-DK" dirty="0"/>
          </a:p>
        </p:txBody>
      </p:sp>
      <p:pic>
        <p:nvPicPr>
          <p:cNvPr id="3074" name="Picture 2" descr="https://litthist.systime.dk/fileadmin/_processed_/8/2/csm_PWI_91915_579f49b9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9610" y="349987"/>
            <a:ext cx="6220754" cy="4416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349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Skrivestil og sprog: poetisk gennembrud</a:t>
            </a:r>
            <a:endParaRPr lang="da-DK" dirty="0"/>
          </a:p>
        </p:txBody>
      </p:sp>
      <p:sp>
        <p:nvSpPr>
          <p:cNvPr id="3" name="Pladsholder til indhold 2"/>
          <p:cNvSpPr>
            <a:spLocks noGrp="1"/>
          </p:cNvSpPr>
          <p:nvPr>
            <p:ph idx="1"/>
          </p:nvPr>
        </p:nvSpPr>
        <p:spPr/>
        <p:txBody>
          <a:bodyPr/>
          <a:lstStyle/>
          <a:p>
            <a:r>
              <a:rPr lang="da-DK" dirty="0" smtClean="0"/>
              <a:t>Førhen har stort set al ”god” litteratur været skrevet på latin. I barokken begynder man at skrive alt på dansk.</a:t>
            </a:r>
          </a:p>
          <a:p>
            <a:r>
              <a:rPr lang="da-DK" dirty="0" smtClean="0"/>
              <a:t>Det gør, at det danske sprog udvikler sig meget i denne periode.</a:t>
            </a:r>
          </a:p>
          <a:p>
            <a:r>
              <a:rPr lang="da-DK" dirty="0" smtClean="0"/>
              <a:t>Skrivestilen (som alle andre områder) ses som smukkest, hvis den er meget kunstig og opstillet.</a:t>
            </a:r>
          </a:p>
          <a:p>
            <a:r>
              <a:rPr lang="da-DK" dirty="0" smtClean="0"/>
              <a:t>Naturen er ikke pæn, når den er naturlig. Den er først pæn, når den er pænt ordnet. </a:t>
            </a:r>
            <a:endParaRPr lang="da-DK" dirty="0"/>
          </a:p>
        </p:txBody>
      </p:sp>
    </p:spTree>
    <p:extLst>
      <p:ext uri="{BB962C8B-B14F-4D97-AF65-F5344CB8AC3E}">
        <p14:creationId xmlns:p14="http://schemas.microsoft.com/office/powerpoint/2010/main" val="76208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Metrik og rim</a:t>
            </a:r>
            <a:endParaRPr lang="da-DK" dirty="0"/>
          </a:p>
        </p:txBody>
      </p:sp>
      <p:sp>
        <p:nvSpPr>
          <p:cNvPr id="3" name="Pladsholder til indhold 2"/>
          <p:cNvSpPr>
            <a:spLocks noGrp="1"/>
          </p:cNvSpPr>
          <p:nvPr>
            <p:ph idx="1"/>
          </p:nvPr>
        </p:nvSpPr>
        <p:spPr/>
        <p:txBody>
          <a:bodyPr/>
          <a:lstStyle/>
          <a:p>
            <a:r>
              <a:rPr lang="da-DK" dirty="0"/>
              <a:t>Metrik er læren om rytmiske virkemidler og rim i digte. Den klassiske metrik giver en række regler for rytmen i digte, og de regler overholder man i barokken. Man skal have styr på antallet af tryksvage og trykstærke stavelser i hvert vers – altså have styr på versefødderne. Barokkens digtere ser med foragt på middelalderdigtningens al for frie omgang med versefødderne.</a:t>
            </a:r>
          </a:p>
          <a:p>
            <a:r>
              <a:rPr lang="da-DK" dirty="0"/>
              <a:t>Man skriver i barokken digte i alle de komplicerede klassiske strofeformer (for eksempel sonetter, epigrammer og oder), hvor der er klare regler for metrik, og for at gøre det er man nødt til at udvikle det danske sprog, hvad angår grammatik og ordforråd</a:t>
            </a:r>
          </a:p>
          <a:p>
            <a:endParaRPr lang="da-DK" dirty="0"/>
          </a:p>
        </p:txBody>
      </p:sp>
    </p:spTree>
    <p:extLst>
      <p:ext uri="{BB962C8B-B14F-4D97-AF65-F5344CB8AC3E}">
        <p14:creationId xmlns:p14="http://schemas.microsoft.com/office/powerpoint/2010/main" val="2618064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stilistik</a:t>
            </a:r>
            <a:endParaRPr lang="da-DK" dirty="0"/>
          </a:p>
        </p:txBody>
      </p:sp>
      <p:sp>
        <p:nvSpPr>
          <p:cNvPr id="3" name="Pladsholder til indhold 2"/>
          <p:cNvSpPr>
            <a:spLocks noGrp="1"/>
          </p:cNvSpPr>
          <p:nvPr>
            <p:ph idx="1"/>
          </p:nvPr>
        </p:nvSpPr>
        <p:spPr>
          <a:xfrm>
            <a:off x="826851" y="1857983"/>
            <a:ext cx="10700426" cy="4717915"/>
          </a:xfrm>
        </p:spPr>
        <p:txBody>
          <a:bodyPr>
            <a:normAutofit/>
          </a:bodyPr>
          <a:lstStyle/>
          <a:p>
            <a:r>
              <a:rPr lang="da-DK" dirty="0"/>
              <a:t>Det poetiske gennembrud omfatter også stilistik – altså brugen af stilfigurer og billedsprog. Digterne forsøger at overføre den klassiske retoriks stilfigurer og billedsprog til dansk. De stilistiske virkemidler, man foretrækker i barokken, kan virke kunstige, voldsomme og overdrevne på os. </a:t>
            </a:r>
            <a:r>
              <a:rPr lang="da-DK" dirty="0" smtClean="0"/>
              <a:t>Man </a:t>
            </a:r>
            <a:r>
              <a:rPr lang="da-DK" dirty="0"/>
              <a:t>skal helt op i 1900-tallet for at finde forfattere, der igen dyrker disse stilistiske virkemidler, og som i lige så høj grad er optaget af retorik og sproglige eksperimenter.</a:t>
            </a:r>
          </a:p>
          <a:p>
            <a:r>
              <a:rPr lang="da-DK" dirty="0"/>
              <a:t>De mest karakteristiske stilistiske virkemidler i barokkens digtning er:</a:t>
            </a:r>
          </a:p>
          <a:p>
            <a:r>
              <a:rPr lang="da-DK" dirty="0"/>
              <a:t>Gentagelsen (tautologi</a:t>
            </a:r>
            <a:r>
              <a:rPr lang="da-DK" dirty="0" smtClean="0"/>
              <a:t>)</a:t>
            </a:r>
            <a:br>
              <a:rPr lang="da-DK" dirty="0" smtClean="0"/>
            </a:br>
            <a:r>
              <a:rPr lang="da-DK" dirty="0" smtClean="0"/>
              <a:t>Personifikation</a:t>
            </a:r>
            <a:br>
              <a:rPr lang="da-DK" dirty="0" smtClean="0"/>
            </a:br>
            <a:r>
              <a:rPr lang="da-DK" dirty="0" smtClean="0"/>
              <a:t>Modsætningsfigurer </a:t>
            </a:r>
            <a:r>
              <a:rPr lang="da-DK" dirty="0"/>
              <a:t>(antitese og kiasme</a:t>
            </a:r>
            <a:r>
              <a:rPr lang="da-DK" dirty="0" smtClean="0"/>
              <a:t>)</a:t>
            </a:r>
            <a:br>
              <a:rPr lang="da-DK" dirty="0" smtClean="0"/>
            </a:br>
            <a:r>
              <a:rPr lang="da-DK" dirty="0" smtClean="0"/>
              <a:t>Udråb </a:t>
            </a:r>
            <a:r>
              <a:rPr lang="da-DK" dirty="0"/>
              <a:t>(</a:t>
            </a:r>
            <a:r>
              <a:rPr lang="da-DK" dirty="0" err="1"/>
              <a:t>exclamatio</a:t>
            </a:r>
            <a:r>
              <a:rPr lang="da-DK" dirty="0" smtClean="0"/>
              <a:t>)</a:t>
            </a:r>
            <a:br>
              <a:rPr lang="da-DK" dirty="0" smtClean="0"/>
            </a:br>
            <a:r>
              <a:rPr lang="da-DK" dirty="0" smtClean="0"/>
              <a:t>Henvendelse </a:t>
            </a:r>
            <a:r>
              <a:rPr lang="da-DK" dirty="0"/>
              <a:t>(apostrofe</a:t>
            </a:r>
            <a:r>
              <a:rPr lang="da-DK" dirty="0" smtClean="0"/>
              <a:t>)</a:t>
            </a:r>
            <a:br>
              <a:rPr lang="da-DK" dirty="0" smtClean="0"/>
            </a:br>
            <a:r>
              <a:rPr lang="da-DK" dirty="0" smtClean="0"/>
              <a:t>Metaforiske </a:t>
            </a:r>
            <a:r>
              <a:rPr lang="da-DK" dirty="0"/>
              <a:t>nydannelser i form af sammensatte ord</a:t>
            </a:r>
          </a:p>
          <a:p>
            <a:endParaRPr lang="da-DK" dirty="0"/>
          </a:p>
        </p:txBody>
      </p:sp>
    </p:spTree>
    <p:extLst>
      <p:ext uri="{BB962C8B-B14F-4D97-AF65-F5344CB8AC3E}">
        <p14:creationId xmlns:p14="http://schemas.microsoft.com/office/powerpoint/2010/main" val="4293646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Thomas Kingo</a:t>
            </a:r>
            <a:endParaRPr lang="da-DK" dirty="0"/>
          </a:p>
        </p:txBody>
      </p:sp>
      <p:sp>
        <p:nvSpPr>
          <p:cNvPr id="3" name="Pladsholder til indhold 2"/>
          <p:cNvSpPr>
            <a:spLocks noGrp="1"/>
          </p:cNvSpPr>
          <p:nvPr>
            <p:ph idx="1"/>
          </p:nvPr>
        </p:nvSpPr>
        <p:spPr/>
        <p:txBody>
          <a:bodyPr/>
          <a:lstStyle/>
          <a:p>
            <a:r>
              <a:rPr lang="da-DK" dirty="0"/>
              <a:t>Thomas Kingo er en af barokkens stilmestre. I Kingos salme </a:t>
            </a:r>
            <a:r>
              <a:rPr lang="da-DK" i="1" dirty="0"/>
              <a:t>Hver har sin </a:t>
            </a:r>
            <a:r>
              <a:rPr lang="da-DK" i="1" dirty="0" err="1"/>
              <a:t>Skæbne</a:t>
            </a:r>
            <a:r>
              <a:rPr lang="da-DK" dirty="0" err="1"/>
              <a:t>fra</a:t>
            </a:r>
            <a:r>
              <a:rPr lang="da-DK" dirty="0"/>
              <a:t> 1681 er de fleste af barokkens typiske stilfigurer anvendt</a:t>
            </a:r>
            <a:r>
              <a:rPr lang="da-DK" dirty="0" smtClean="0"/>
              <a:t>.</a:t>
            </a:r>
          </a:p>
          <a:p>
            <a:endParaRPr lang="da-DK" dirty="0"/>
          </a:p>
          <a:p>
            <a:r>
              <a:rPr lang="da-DK" dirty="0" smtClean="0"/>
              <a:t>Se dokumentet ”Hver har sin skæbne” på modulet.</a:t>
            </a:r>
          </a:p>
          <a:p>
            <a:r>
              <a:rPr lang="da-DK" dirty="0" smtClean="0"/>
              <a:t>Læs det sammen med din nabo og forsøg på at se de stilistiske virkemidler nævnt på seneste slide.</a:t>
            </a:r>
          </a:p>
          <a:p>
            <a:endParaRPr lang="da-DK" dirty="0"/>
          </a:p>
          <a:p>
            <a:r>
              <a:rPr lang="da-DK" dirty="0" smtClean="0"/>
              <a:t>Se næste slide for kommentarer</a:t>
            </a:r>
            <a:endParaRPr lang="da-DK" dirty="0"/>
          </a:p>
        </p:txBody>
      </p:sp>
    </p:spTree>
    <p:extLst>
      <p:ext uri="{BB962C8B-B14F-4D97-AF65-F5344CB8AC3E}">
        <p14:creationId xmlns:p14="http://schemas.microsoft.com/office/powerpoint/2010/main" val="4225868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749029" y="603115"/>
            <a:ext cx="10943617" cy="6040875"/>
          </a:xfrm>
        </p:spPr>
        <p:txBody>
          <a:bodyPr>
            <a:normAutofit lnSpcReduction="10000"/>
          </a:bodyPr>
          <a:lstStyle/>
          <a:p>
            <a:r>
              <a:rPr lang="da-DK" dirty="0"/>
              <a:t>De første fire vers i første strofe er et eksempel på en </a:t>
            </a:r>
            <a:r>
              <a:rPr lang="da-DK" i="1" dirty="0"/>
              <a:t>tautologi</a:t>
            </a:r>
            <a:r>
              <a:rPr lang="da-DK" dirty="0"/>
              <a:t>. At sorg og glæde vandrer sammen, og at lykke og ulykke går på række med hinanden, at medgang og modgang anråber hinanden, og at solskin og skyer følges ad, det er jo fire forskellige måder at sige det samme på.</a:t>
            </a:r>
          </a:p>
          <a:p>
            <a:r>
              <a:rPr lang="da-DK" dirty="0"/>
              <a:t>De nævnte vers er også eksempler på </a:t>
            </a:r>
            <a:r>
              <a:rPr lang="da-DK" i="1" dirty="0"/>
              <a:t>personifikation</a:t>
            </a:r>
            <a:r>
              <a:rPr lang="da-DK" dirty="0"/>
              <a:t>. De abstrakte størrelser 'sorg' og 'glæde' bliver gjort konkrete og menneskelige, fordi de 'vandre' af sted med hinanden som mennesker.</a:t>
            </a:r>
          </a:p>
          <a:p>
            <a:r>
              <a:rPr lang="da-DK" dirty="0"/>
              <a:t>Endelig er de fire vers også eksempler på </a:t>
            </a:r>
            <a:r>
              <a:rPr lang="da-DK" i="1" dirty="0"/>
              <a:t>antitesen</a:t>
            </a:r>
            <a:r>
              <a:rPr lang="da-DK" dirty="0"/>
              <a:t>. Versene er bygget op over modsætningsparrene: sorg og glæde, lykke og ulykke, medgang og modgang, solskin og skyer. Antitesen er en gennemgående figur i salmen, og det er den, fordi denne stilfigur faktisk rummer salmens budskab. Der er en grundlæggende antitese mellem jorden, der forgår, og himlen, der består, og mellem det, der nu er smukt, men som snart forfalder og forgår.</a:t>
            </a:r>
          </a:p>
          <a:p>
            <a:r>
              <a:rPr lang="da-DK" dirty="0"/>
              <a:t>I sidste strofe er der et eksempel på brug af stilfiguren </a:t>
            </a:r>
            <a:r>
              <a:rPr lang="da-DK" i="1" dirty="0"/>
              <a:t>udråb</a:t>
            </a:r>
            <a:r>
              <a:rPr lang="da-DK" dirty="0"/>
              <a:t>, hvor digter-</a:t>
            </a:r>
            <a:r>
              <a:rPr lang="da-DK" dirty="0" err="1"/>
              <a:t>jeg'et</a:t>
            </a:r>
            <a:r>
              <a:rPr lang="da-DK" dirty="0"/>
              <a:t> med et "Vel da!" konkluderer på sine iagttagelser.</a:t>
            </a:r>
          </a:p>
          <a:p>
            <a:r>
              <a:rPr lang="da-DK" dirty="0"/>
              <a:t>'Demant-</a:t>
            </a:r>
            <a:r>
              <a:rPr lang="da-DK" dirty="0" err="1"/>
              <a:t>spill</a:t>
            </a:r>
            <a:r>
              <a:rPr lang="da-DK" dirty="0"/>
              <a:t>', 'Rosen-Kind' og '</a:t>
            </a:r>
            <a:r>
              <a:rPr lang="da-DK" dirty="0" err="1"/>
              <a:t>Vaade</a:t>
            </a:r>
            <a:r>
              <a:rPr lang="da-DK" dirty="0"/>
              <a:t>-vand' er eksempler på </a:t>
            </a:r>
            <a:r>
              <a:rPr lang="da-DK" i="1" dirty="0"/>
              <a:t>metaforer</a:t>
            </a:r>
            <a:r>
              <a:rPr lang="da-DK" dirty="0"/>
              <a:t> skabt ved nye sammensatte ord. Med ordet diamantspil bindes kongens rigdom sammen med spil og leg, og denne sammenkobling bygger strofen videre på. 'Rosen-kind' sammenbinder blomsten med en kvinde og forklarer dermed, at de to forudgående vers også handler om mennesker. Når '</a:t>
            </a:r>
            <a:r>
              <a:rPr lang="da-DK" dirty="0" err="1"/>
              <a:t>vaade</a:t>
            </a:r>
            <a:r>
              <a:rPr lang="da-DK" dirty="0"/>
              <a:t>', der betyder elendighed og fare, bindes sammen med 'vand' er det med til at gøre situationen mere konkret. Billedet fortsættes i det følgende vers: "Flyder vort Land".</a:t>
            </a:r>
          </a:p>
        </p:txBody>
      </p:sp>
    </p:spTree>
    <p:extLst>
      <p:ext uri="{BB962C8B-B14F-4D97-AF65-F5344CB8AC3E}">
        <p14:creationId xmlns:p14="http://schemas.microsoft.com/office/powerpoint/2010/main" val="2634422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livssyn</a:t>
            </a:r>
            <a:endParaRPr lang="da-DK" dirty="0"/>
          </a:p>
        </p:txBody>
      </p:sp>
      <p:sp>
        <p:nvSpPr>
          <p:cNvPr id="3" name="Pladsholder til indhold 2"/>
          <p:cNvSpPr>
            <a:spLocks noGrp="1"/>
          </p:cNvSpPr>
          <p:nvPr>
            <p:ph idx="1"/>
          </p:nvPr>
        </p:nvSpPr>
        <p:spPr/>
        <p:txBody>
          <a:bodyPr>
            <a:normAutofit lnSpcReduction="10000"/>
          </a:bodyPr>
          <a:lstStyle/>
          <a:p>
            <a:r>
              <a:rPr lang="da-DK" dirty="0"/>
              <a:t>Barokdigterne arbejder bevidst med sproget og er retoriske mestre, men samtidigt formidler de også et bestemt livssyn.</a:t>
            </a:r>
          </a:p>
          <a:p>
            <a:r>
              <a:rPr lang="da-DK" dirty="0"/>
              <a:t>Det er et livssyn, der bygger på en kristen opfattelse af, at der er et grundlæggende modsætningsforhold mellem livet her på jorden og det liv, Gud har stillet mennesker i udsigt i himlen eller Paradis. De to verdener er på alle måder forskellige og uforenelige, og derfor beskrives livet bedst i modsætningsfigurer. Livet her på jorden er kortvarigt og derfor ubetydeligt, mens livet i himlen er evigt og derfor det eneste betydningsfulde.</a:t>
            </a:r>
          </a:p>
          <a:p>
            <a:r>
              <a:rPr lang="da-DK" dirty="0"/>
              <a:t>Vi er i vores tid tilbøjelig til at tænke omvendt. De fleste moderne mennesker er tilbøjelige til at tænke på livet her på jorden som det eneste betydningsfulde – og vores lykke her på jorden som det højeste mål. Derfor er det noget af en øvelse for os at sætte os ind i barokdigternes tankegang.</a:t>
            </a:r>
          </a:p>
          <a:p>
            <a:endParaRPr lang="da-DK" dirty="0"/>
          </a:p>
        </p:txBody>
      </p:sp>
    </p:spTree>
    <p:extLst>
      <p:ext uri="{BB962C8B-B14F-4D97-AF65-F5344CB8AC3E}">
        <p14:creationId xmlns:p14="http://schemas.microsoft.com/office/powerpoint/2010/main" val="3844391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vanitas</a:t>
            </a:r>
            <a:endParaRPr lang="da-DK" dirty="0"/>
          </a:p>
        </p:txBody>
      </p:sp>
      <p:sp>
        <p:nvSpPr>
          <p:cNvPr id="3" name="Pladsholder til indhold 2"/>
          <p:cNvSpPr>
            <a:spLocks noGrp="1"/>
          </p:cNvSpPr>
          <p:nvPr>
            <p:ph idx="1"/>
          </p:nvPr>
        </p:nvSpPr>
        <p:spPr/>
        <p:txBody>
          <a:bodyPr/>
          <a:lstStyle/>
          <a:p>
            <a:r>
              <a:rPr lang="da-DK" dirty="0"/>
              <a:t>Et centralt begreb til forklaring af livssynet er begrebet '</a:t>
            </a:r>
            <a:r>
              <a:rPr lang="da-DK" dirty="0" err="1"/>
              <a:t>vanitas</a:t>
            </a:r>
            <a:r>
              <a:rPr lang="da-DK" dirty="0"/>
              <a:t>'. Det er latin og betyder tomhed og forfængelighed. At tomhed og forfængelighed er et og det samme ord, er logisk nok, hvis man tænker på en forfængelig person som en person, der er så optaget af sit ydre, at han glemmer det indre – han er velfriseret, men tanketom.</a:t>
            </a:r>
          </a:p>
          <a:p>
            <a:r>
              <a:rPr lang="da-DK" dirty="0"/>
              <a:t>Oversat til barokkens verden, der er gennemsyret af en kristen forestillingsverden, betyder det, at et menneske, der er optaget af det jordiske – gods, guld, udseende, anseelse – er tomt. Alt det jordiske varer kun kort tid – det jordiske er – for at bruge et af tidens modeord – forgængeligt i modsætning til det virkelige, evige og uforgængelige liv i himlen.</a:t>
            </a:r>
          </a:p>
        </p:txBody>
      </p:sp>
    </p:spTree>
    <p:extLst>
      <p:ext uri="{BB962C8B-B14F-4D97-AF65-F5344CB8AC3E}">
        <p14:creationId xmlns:p14="http://schemas.microsoft.com/office/powerpoint/2010/main" val="2063392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Vanitasmotiver</a:t>
            </a:r>
            <a:r>
              <a:rPr lang="da-DK" dirty="0" smtClean="0"/>
              <a:t> i malerkunsten</a:t>
            </a:r>
            <a:endParaRPr lang="da-DK" dirty="0"/>
          </a:p>
        </p:txBody>
      </p:sp>
      <p:sp>
        <p:nvSpPr>
          <p:cNvPr id="3" name="Pladsholder til indhold 2"/>
          <p:cNvSpPr>
            <a:spLocks noGrp="1"/>
          </p:cNvSpPr>
          <p:nvPr>
            <p:ph idx="1"/>
          </p:nvPr>
        </p:nvSpPr>
        <p:spPr/>
        <p:txBody>
          <a:bodyPr/>
          <a:lstStyle/>
          <a:p>
            <a:r>
              <a:rPr lang="da-DK" dirty="0"/>
              <a:t>I malerkunsten fra perioden findes der masser af </a:t>
            </a:r>
            <a:r>
              <a:rPr lang="da-DK" dirty="0" err="1"/>
              <a:t>vanitasmotiver</a:t>
            </a:r>
            <a:r>
              <a:rPr lang="da-DK" dirty="0"/>
              <a:t>, særligt i genren 'stilleben' (tysk ord for 'stille liv'), som er et maleri med opstillede, døde genstande. Et stilleben-maleri er ikke realistisk. Det prøver ikke at indfange og afbillede verden, som den er. Et stillebens motiv er en opstilling af ting, og det lægger ikke skjul på, at dets motiv er kunstigt og iscenesat. Billederne er allegoriske, det vil sige, at man skal fortolke de opstillede genstande som tegn. Tingene peger så at sige på en mening ud over </a:t>
            </a:r>
            <a:endParaRPr lang="da-DK" dirty="0" smtClean="0"/>
          </a:p>
          <a:p>
            <a:r>
              <a:rPr lang="da-DK" dirty="0"/>
              <a:t>Sæbebobler er et meget brugt </a:t>
            </a:r>
            <a:r>
              <a:rPr lang="da-DK" dirty="0" err="1"/>
              <a:t>vanitasmotiv</a:t>
            </a:r>
            <a:r>
              <a:rPr lang="da-DK" dirty="0"/>
              <a:t>. Et menneskeliv er som en sæbeboble: Selv om det skinner smukt, er det helt betydningsløst, og med ét er det forsvundet og borte. Andre </a:t>
            </a:r>
            <a:r>
              <a:rPr lang="da-DK" dirty="0" err="1"/>
              <a:t>vanitassymboler</a:t>
            </a:r>
            <a:r>
              <a:rPr lang="da-DK" dirty="0"/>
              <a:t>, som også kan findes på maleriet herunder, er kraniet, det slukkede stearinlys og de visne </a:t>
            </a:r>
            <a:r>
              <a:rPr lang="da-DK" dirty="0" err="1"/>
              <a:t>blomster.</a:t>
            </a:r>
            <a:r>
              <a:rPr lang="da-DK" dirty="0" err="1" smtClean="0"/>
              <a:t>sig</a:t>
            </a:r>
            <a:r>
              <a:rPr lang="da-DK" dirty="0" smtClean="0"/>
              <a:t> </a:t>
            </a:r>
            <a:r>
              <a:rPr lang="da-DK" dirty="0"/>
              <a:t>selv, og det kræver forkundskaber at kunne oversætte disse tegn.</a:t>
            </a:r>
            <a:endParaRPr lang="da-DK" dirty="0"/>
          </a:p>
        </p:txBody>
      </p:sp>
    </p:spTree>
    <p:extLst>
      <p:ext uri="{BB962C8B-B14F-4D97-AF65-F5344CB8AC3E}">
        <p14:creationId xmlns:p14="http://schemas.microsoft.com/office/powerpoint/2010/main" val="251876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Vanitasmotiver</a:t>
            </a:r>
            <a:r>
              <a:rPr lang="da-DK" dirty="0" smtClean="0"/>
              <a:t> i kunsten</a:t>
            </a:r>
            <a:endParaRPr lang="da-DK" dirty="0"/>
          </a:p>
        </p:txBody>
      </p:sp>
      <p:pic>
        <p:nvPicPr>
          <p:cNvPr id="4098" name="Picture 2" descr="https://litthist.systime.dk/fileadmin/_processed_/2/b/csm_XIL_154670_b3070cc8a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255" y="2360746"/>
            <a:ext cx="5486673" cy="315483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litthist.systime.dk/fileadmin/_processed_/d/0/csm_S_1351_WIU2011_vz_f596ed6be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8903" y="2360746"/>
            <a:ext cx="5515651" cy="4034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366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lejlighedsdigtning</a:t>
            </a:r>
            <a:endParaRPr lang="da-DK" dirty="0"/>
          </a:p>
        </p:txBody>
      </p:sp>
      <p:sp>
        <p:nvSpPr>
          <p:cNvPr id="5" name="Pladsholder til indhold 4"/>
          <p:cNvSpPr>
            <a:spLocks noGrp="1"/>
          </p:cNvSpPr>
          <p:nvPr>
            <p:ph idx="1"/>
          </p:nvPr>
        </p:nvSpPr>
        <p:spPr/>
        <p:txBody>
          <a:bodyPr/>
          <a:lstStyle/>
          <a:p>
            <a:r>
              <a:rPr lang="da-DK" dirty="0"/>
              <a:t>I enevældens iscenesættelse af kongen som Guds repræsentant på jord har digterne også deres rolle at spille. Anders Bording skriver et digt i anledning af Frederik d. 3.'s fødselsdag, hvor kongen hyldes som selve Guds lys på jorden og som det livgivende forår</a:t>
            </a:r>
            <a:r>
              <a:rPr lang="da-DK" dirty="0" smtClean="0"/>
              <a:t>.</a:t>
            </a:r>
          </a:p>
          <a:p>
            <a:endParaRPr lang="da-DK" dirty="0"/>
          </a:p>
          <a:p>
            <a:r>
              <a:rPr lang="da-DK" dirty="0"/>
              <a:t>Se her: </a:t>
            </a:r>
            <a:r>
              <a:rPr lang="da-DK" dirty="0">
                <a:hlinkClick r:id="rId2"/>
              </a:rPr>
              <a:t>https://litthist.systime.dk/?</a:t>
            </a:r>
            <a:r>
              <a:rPr lang="da-DK" dirty="0" smtClean="0">
                <a:hlinkClick r:id="rId2"/>
              </a:rPr>
              <a:t>id=c340</a:t>
            </a:r>
            <a:endParaRPr lang="da-DK" dirty="0" smtClean="0"/>
          </a:p>
          <a:p>
            <a:endParaRPr lang="da-DK" dirty="0"/>
          </a:p>
        </p:txBody>
      </p:sp>
    </p:spTree>
    <p:extLst>
      <p:ext uri="{BB962C8B-B14F-4D97-AF65-F5344CB8AC3E}">
        <p14:creationId xmlns:p14="http://schemas.microsoft.com/office/powerpoint/2010/main" val="378416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salmer</a:t>
            </a:r>
            <a:endParaRPr lang="da-DK" dirty="0"/>
          </a:p>
        </p:txBody>
      </p:sp>
      <p:sp>
        <p:nvSpPr>
          <p:cNvPr id="3" name="Pladsholder til indhold 2"/>
          <p:cNvSpPr>
            <a:spLocks noGrp="1"/>
          </p:cNvSpPr>
          <p:nvPr>
            <p:ph idx="1"/>
          </p:nvPr>
        </p:nvSpPr>
        <p:spPr/>
        <p:txBody>
          <a:bodyPr/>
          <a:lstStyle/>
          <a:p>
            <a:r>
              <a:rPr lang="da-DK" dirty="0"/>
              <a:t>Forfattere skriver ikke kun digte til brug ved hoffet og de kongelige begivenheder, men også til brug ved gudstjenesten i kirken. </a:t>
            </a:r>
            <a:r>
              <a:rPr lang="da-DK" i="1" dirty="0"/>
              <a:t>Salmer</a:t>
            </a:r>
            <a:r>
              <a:rPr lang="da-DK" dirty="0"/>
              <a:t> er også lejlighedsdigtning. Vi har allerede mødt barokkens store salmedigter Thomas Kingo. Han er den første af de </a:t>
            </a:r>
            <a:r>
              <a:rPr lang="da-DK" dirty="0" smtClean="0"/>
              <a:t>store </a:t>
            </a:r>
            <a:r>
              <a:rPr lang="da-DK" dirty="0"/>
              <a:t>danske salmedigter, og hans salmer synges stadig i Den Danske Folkekirke</a:t>
            </a:r>
            <a:r>
              <a:rPr lang="da-DK" dirty="0" smtClean="0"/>
              <a:t>.</a:t>
            </a:r>
          </a:p>
          <a:p>
            <a:r>
              <a:rPr lang="da-DK" dirty="0" smtClean="0"/>
              <a:t>Salmer </a:t>
            </a:r>
            <a:r>
              <a:rPr lang="da-DK" dirty="0"/>
              <a:t>er tekster, der skal forklare kristendommen for menigheden, og salmen virker måske endnu stærkere end en prædiken, fordi menigheden selv synger teksten.</a:t>
            </a:r>
            <a:endParaRPr lang="da-DK" dirty="0"/>
          </a:p>
        </p:txBody>
      </p:sp>
    </p:spTree>
    <p:extLst>
      <p:ext uri="{BB962C8B-B14F-4D97-AF65-F5344CB8AC3E}">
        <p14:creationId xmlns:p14="http://schemas.microsoft.com/office/powerpoint/2010/main" val="2844171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Opgave</a:t>
            </a:r>
            <a:endParaRPr lang="da-DK" dirty="0"/>
          </a:p>
        </p:txBody>
      </p:sp>
      <p:sp>
        <p:nvSpPr>
          <p:cNvPr id="4" name="Rectangle 2"/>
          <p:cNvSpPr>
            <a:spLocks noChangeArrowheads="1"/>
          </p:cNvSpPr>
          <p:nvPr/>
        </p:nvSpPr>
        <p:spPr bwMode="auto">
          <a:xfrm>
            <a:off x="3609941" y="2736318"/>
            <a:ext cx="6741269"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da-DK" altLang="da-DK" sz="2200" b="0" i="0" u="none" strike="noStrike" cap="none" normalizeH="0" baseline="0" dirty="0" smtClean="0">
                <a:ln>
                  <a:noFill/>
                </a:ln>
                <a:solidFill>
                  <a:srgbClr val="333333"/>
                </a:solidFill>
                <a:effectLst/>
                <a:ea typeface="Times New Roman" panose="02020603050405020304" pitchFamily="18" charset="0"/>
                <a:cs typeface="Arial" panose="020B0604020202020204" pitchFamily="34" charset="0"/>
              </a:rPr>
              <a:t>Hvilke elementer p</a:t>
            </a:r>
            <a:r>
              <a:rPr kumimoji="0" lang="da-DK" altLang="da-DK" sz="2200" b="0" i="0" u="none" strike="noStrike" cap="none" normalizeH="0" baseline="0" dirty="0" smtClean="0">
                <a:ln>
                  <a:noFill/>
                </a:ln>
                <a:solidFill>
                  <a:srgbClr val="333333"/>
                </a:solidFill>
                <a:effectLst/>
                <a:latin typeface="Calibri" panose="020F0502020204030204" pitchFamily="34" charset="0"/>
                <a:ea typeface="Times New Roman" panose="02020603050405020304" pitchFamily="18" charset="0"/>
                <a:cs typeface="Arial" panose="020B0604020202020204" pitchFamily="34" charset="0"/>
              </a:rPr>
              <a:t>å</a:t>
            </a:r>
            <a:r>
              <a:rPr kumimoji="0" lang="da-DK" altLang="da-DK" sz="2200" b="0" i="0" u="none" strike="noStrike" cap="none" normalizeH="0" baseline="0" dirty="0" smtClean="0">
                <a:ln>
                  <a:noFill/>
                </a:ln>
                <a:solidFill>
                  <a:srgbClr val="333333"/>
                </a:solidFill>
                <a:effectLst/>
                <a:ea typeface="Times New Roman" panose="02020603050405020304" pitchFamily="18" charset="0"/>
                <a:cs typeface="Arial" panose="020B0604020202020204" pitchFamily="34" charset="0"/>
              </a:rPr>
              <a:t> maleriet er </a:t>
            </a:r>
            <a:r>
              <a:rPr kumimoji="0" lang="da-DK" altLang="da-DK" sz="2200" b="0" i="0" u="none" strike="noStrike" cap="none" normalizeH="0" baseline="0" dirty="0" err="1" smtClean="0">
                <a:ln>
                  <a:noFill/>
                </a:ln>
                <a:solidFill>
                  <a:srgbClr val="333333"/>
                </a:solidFill>
                <a:effectLst/>
                <a:ea typeface="Times New Roman" panose="02020603050405020304" pitchFamily="18" charset="0"/>
                <a:cs typeface="Arial" panose="020B0604020202020204" pitchFamily="34" charset="0"/>
              </a:rPr>
              <a:t>vanitassymboler</a:t>
            </a:r>
            <a:r>
              <a:rPr kumimoji="0" lang="da-DK" altLang="da-DK" sz="2200" b="0" i="0" u="none" strike="noStrike" cap="none" normalizeH="0" baseline="0" dirty="0" smtClean="0">
                <a:ln>
                  <a:noFill/>
                </a:ln>
                <a:solidFill>
                  <a:srgbClr val="333333"/>
                </a:solidFill>
                <a:effectLst/>
                <a:ea typeface="Times New Roman" panose="02020603050405020304" pitchFamily="18" charset="0"/>
                <a:cs typeface="Arial" panose="020B0604020202020204" pitchFamily="34" charset="0"/>
              </a:rPr>
              <a:t>?</a:t>
            </a:r>
            <a:endParaRPr kumimoji="0" lang="da-DK" altLang="da-DK" sz="2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da-DK" altLang="da-DK" sz="2200" b="0" i="0" u="none" strike="noStrike" cap="none" normalizeH="0" baseline="0" dirty="0" smtClean="0">
                <a:ln>
                  <a:noFill/>
                </a:ln>
                <a:solidFill>
                  <a:srgbClr val="333333"/>
                </a:solidFill>
                <a:effectLst/>
                <a:ea typeface="Times New Roman" panose="02020603050405020304" pitchFamily="18" charset="0"/>
                <a:cs typeface="Arial" panose="020B0604020202020204" pitchFamily="34" charset="0"/>
              </a:rPr>
              <a:t>Forklar, hvorfor de minder os om, at vi skal d</a:t>
            </a:r>
            <a:r>
              <a:rPr kumimoji="0" lang="da-DK" altLang="da-DK" sz="2200" b="0" i="0" u="none" strike="noStrike" cap="none" normalizeH="0" baseline="0" dirty="0" smtClean="0">
                <a:ln>
                  <a:noFill/>
                </a:ln>
                <a:solidFill>
                  <a:srgbClr val="333333"/>
                </a:solidFill>
                <a:effectLst/>
                <a:latin typeface="Calibri" panose="020F0502020204030204" pitchFamily="34" charset="0"/>
                <a:ea typeface="Times New Roman" panose="02020603050405020304" pitchFamily="18" charset="0"/>
                <a:cs typeface="Arial" panose="020B0604020202020204" pitchFamily="34" charset="0"/>
              </a:rPr>
              <a:t>ø</a:t>
            </a:r>
            <a:r>
              <a:rPr kumimoji="0" lang="da-DK" altLang="da-DK" sz="2200" b="0" i="0" u="none" strike="noStrike" cap="none" normalizeH="0" baseline="0" dirty="0" smtClean="0">
                <a:ln>
                  <a:noFill/>
                </a:ln>
                <a:solidFill>
                  <a:srgbClr val="333333"/>
                </a:solidFill>
                <a:effectLst/>
                <a:ea typeface="Times New Roman" panose="02020603050405020304" pitchFamily="18" charset="0"/>
                <a:cs typeface="Arial" panose="020B0604020202020204" pitchFamily="34" charset="0"/>
              </a:rPr>
              <a:t>?</a:t>
            </a:r>
            <a:endParaRPr kumimoji="0" lang="da-DK" altLang="da-DK" sz="2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da-DK" altLang="da-DK" sz="2200" b="0" i="0" u="none" strike="noStrike" cap="none" normalizeH="0" baseline="0" dirty="0" smtClean="0">
              <a:ln>
                <a:noFill/>
              </a:ln>
              <a:solidFill>
                <a:schemeClr val="tx1"/>
              </a:solidFill>
              <a:effectLst/>
            </a:endParaRPr>
          </a:p>
        </p:txBody>
      </p:sp>
      <p:pic>
        <p:nvPicPr>
          <p:cNvPr id="6145" name="Billede 7" descr="https://bl.systime.dk/fileadmin/_processed_/f/a/csm_Vanitas_Still_Life_2cd7c8a667.jpg">
            <a:hlinkClick r:id="rId2" tooltip="&quot;Vanitas Stilleben&quo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826" y="1894332"/>
            <a:ext cx="3032125" cy="4038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609941" y="5799306"/>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smtClean="0">
                <a:ln>
                  <a:noFill/>
                </a:ln>
                <a:solidFill>
                  <a:srgbClr val="666666"/>
                </a:solidFill>
                <a:effectLst/>
                <a:latin typeface="Arial" panose="020B0604020202020204" pitchFamily="34" charset="0"/>
                <a:ea typeface="Times New Roman" panose="02020603050405020304" pitchFamily="18" charset="0"/>
                <a:cs typeface="Arial" panose="020B0604020202020204" pitchFamily="34" charset="0"/>
              </a:rPr>
              <a:t>Jan van </a:t>
            </a:r>
            <a:r>
              <a:rPr kumimoji="0" lang="da-DK" altLang="da-DK" sz="1200" b="0" i="0" u="none" strike="noStrike" cap="none" normalizeH="0" baseline="0" dirty="0" err="1" smtClean="0">
                <a:ln>
                  <a:noFill/>
                </a:ln>
                <a:solidFill>
                  <a:srgbClr val="666666"/>
                </a:solidFill>
                <a:effectLst/>
                <a:latin typeface="Arial" panose="020B0604020202020204" pitchFamily="34" charset="0"/>
                <a:ea typeface="Times New Roman" panose="02020603050405020304" pitchFamily="18" charset="0"/>
                <a:cs typeface="Arial" panose="020B0604020202020204" pitchFamily="34" charset="0"/>
              </a:rPr>
              <a:t>Kessel</a:t>
            </a:r>
            <a:r>
              <a:rPr kumimoji="0" lang="da-DK" altLang="da-DK" sz="1200" b="0" i="0" u="none" strike="noStrike" cap="none" normalizeH="0" baseline="0" dirty="0" smtClean="0">
                <a:ln>
                  <a:noFill/>
                </a:ln>
                <a:solidFill>
                  <a:srgbClr val="666666"/>
                </a:solidFill>
                <a:effectLst/>
                <a:latin typeface="Arial" panose="020B0604020202020204" pitchFamily="34" charset="0"/>
                <a:ea typeface="Times New Roman" panose="02020603050405020304" pitchFamily="18" charset="0"/>
                <a:cs typeface="Arial" panose="020B0604020202020204" pitchFamily="34" charset="0"/>
              </a:rPr>
              <a:t>: </a:t>
            </a:r>
            <a:r>
              <a:rPr kumimoji="0" lang="da-DK" altLang="da-DK" sz="1200" b="0" i="0" u="none" strike="noStrike" cap="none" normalizeH="0" baseline="0" dirty="0" smtClean="0">
                <a:ln>
                  <a:noFill/>
                </a:ln>
                <a:solidFill>
                  <a:srgbClr val="666666"/>
                </a:solidFill>
                <a:effectLst/>
                <a:latin typeface="Calibri" panose="020F0502020204030204" pitchFamily="34" charset="0"/>
                <a:ea typeface="Times New Roman" panose="02020603050405020304" pitchFamily="18" charset="0"/>
                <a:cs typeface="Arial" panose="020B0604020202020204" pitchFamily="34" charset="0"/>
              </a:rPr>
              <a:t>“</a:t>
            </a:r>
            <a:r>
              <a:rPr kumimoji="0" lang="da-DK" altLang="da-DK" sz="1200" b="0" i="0" u="none" strike="noStrike" cap="none" normalizeH="0" baseline="0" dirty="0" err="1" smtClean="0">
                <a:ln>
                  <a:noFill/>
                </a:ln>
                <a:solidFill>
                  <a:srgbClr val="666666"/>
                </a:solidFill>
                <a:effectLst/>
                <a:latin typeface="Arial" panose="020B0604020202020204" pitchFamily="34" charset="0"/>
                <a:ea typeface="Times New Roman" panose="02020603050405020304" pitchFamily="18" charset="0"/>
                <a:cs typeface="Arial" panose="020B0604020202020204" pitchFamily="34" charset="0"/>
              </a:rPr>
              <a:t>Vanitas</a:t>
            </a:r>
            <a:r>
              <a:rPr kumimoji="0" lang="da-DK" altLang="da-DK" sz="1200" b="0" i="0" u="none" strike="noStrike" cap="none" normalizeH="0" baseline="0" dirty="0" smtClean="0">
                <a:ln>
                  <a:noFill/>
                </a:ln>
                <a:solidFill>
                  <a:srgbClr val="666666"/>
                </a:solidFill>
                <a:effectLst/>
                <a:latin typeface="Arial" panose="020B0604020202020204" pitchFamily="34" charset="0"/>
                <a:ea typeface="Times New Roman" panose="02020603050405020304" pitchFamily="18" charset="0"/>
                <a:cs typeface="Arial" panose="020B0604020202020204" pitchFamily="34" charset="0"/>
              </a:rPr>
              <a:t> Stilleben</a:t>
            </a:r>
            <a:r>
              <a:rPr kumimoji="0" lang="da-DK" altLang="da-DK" sz="1200" b="0" i="0" u="none" strike="noStrike" cap="none" normalizeH="0" baseline="0" dirty="0" smtClean="0">
                <a:ln>
                  <a:noFill/>
                </a:ln>
                <a:solidFill>
                  <a:srgbClr val="666666"/>
                </a:solidFill>
                <a:effectLst/>
                <a:latin typeface="Calibri" panose="020F0502020204030204" pitchFamily="34" charset="0"/>
                <a:ea typeface="Times New Roman" panose="02020603050405020304" pitchFamily="18" charset="0"/>
                <a:cs typeface="Arial" panose="020B0604020202020204" pitchFamily="34" charset="0"/>
              </a:rPr>
              <a:t>”</a:t>
            </a:r>
            <a:r>
              <a:rPr kumimoji="0" lang="da-DK" altLang="da-DK" sz="1200" b="0" i="0" u="none" strike="noStrike" cap="none" normalizeH="0" baseline="0" dirty="0" smtClean="0">
                <a:ln>
                  <a:noFill/>
                </a:ln>
                <a:solidFill>
                  <a:srgbClr val="666666"/>
                </a:solidFill>
                <a:effectLst/>
                <a:latin typeface="Arial" panose="020B0604020202020204" pitchFamily="34" charset="0"/>
                <a:ea typeface="Times New Roman" panose="02020603050405020304" pitchFamily="18" charset="0"/>
                <a:cs typeface="Arial" panose="020B0604020202020204" pitchFamily="34" charset="0"/>
              </a:rPr>
              <a:t>, 1665</a:t>
            </a:r>
            <a:endParaRPr kumimoji="0" lang="da-DK" altLang="da-DK"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smtClean="0">
                <a:ln>
                  <a:noFill/>
                </a:ln>
                <a:solidFill>
                  <a:srgbClr val="777777"/>
                </a:solidFill>
                <a:effectLst/>
                <a:latin typeface="Arial" panose="020B0604020202020204" pitchFamily="34" charset="0"/>
                <a:ea typeface="Times New Roman" panose="02020603050405020304" pitchFamily="18" charset="0"/>
                <a:cs typeface="Arial" panose="020B0604020202020204" pitchFamily="34" charset="0"/>
              </a:rPr>
              <a:t>National Gallery of Arts, Washington</a:t>
            </a:r>
            <a:endParaRPr kumimoji="0" lang="da-DK" altLang="da-DK"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63022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Thomas Kingo</a:t>
            </a:r>
            <a:endParaRPr lang="da-DK" dirty="0"/>
          </a:p>
        </p:txBody>
      </p:sp>
      <p:sp>
        <p:nvSpPr>
          <p:cNvPr id="3" name="Pladsholder til indhold 2"/>
          <p:cNvSpPr>
            <a:spLocks noGrp="1"/>
          </p:cNvSpPr>
          <p:nvPr>
            <p:ph idx="1"/>
          </p:nvPr>
        </p:nvSpPr>
        <p:spPr/>
        <p:txBody>
          <a:bodyPr/>
          <a:lstStyle/>
          <a:p>
            <a:r>
              <a:rPr lang="da-DK" dirty="0" smtClean="0"/>
              <a:t>I skal åbne dokumentet ”Thomas </a:t>
            </a:r>
            <a:r>
              <a:rPr lang="da-DK" dirty="0" err="1" smtClean="0"/>
              <a:t>Kingo_Ked</a:t>
            </a:r>
            <a:r>
              <a:rPr lang="da-DK" dirty="0" smtClean="0"/>
              <a:t> af verden…+opgaver”</a:t>
            </a:r>
          </a:p>
          <a:p>
            <a:r>
              <a:rPr lang="da-DK" dirty="0" smtClean="0"/>
              <a:t>Læs teksten og lav opgaverne</a:t>
            </a:r>
            <a:endParaRPr lang="da-DK" dirty="0"/>
          </a:p>
        </p:txBody>
      </p:sp>
    </p:spTree>
    <p:extLst>
      <p:ext uri="{BB962C8B-B14F-4D97-AF65-F5344CB8AC3E}">
        <p14:creationId xmlns:p14="http://schemas.microsoft.com/office/powerpoint/2010/main" val="32220534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43</TotalTime>
  <Words>516</Words>
  <Application>Microsoft Office PowerPoint</Application>
  <PresentationFormat>Widescreen</PresentationFormat>
  <Paragraphs>68</Paragraphs>
  <Slides>17</Slides>
  <Notes>0</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17</vt:i4>
      </vt:variant>
    </vt:vector>
  </HeadingPairs>
  <TitlesOfParts>
    <vt:vector size="24" baseType="lpstr">
      <vt:lpstr>Arial</vt:lpstr>
      <vt:lpstr>Calibri</vt:lpstr>
      <vt:lpstr>Times New Roman</vt:lpstr>
      <vt:lpstr>Tw Cen MT</vt:lpstr>
      <vt:lpstr>Tw Cen MT Condensed</vt:lpstr>
      <vt:lpstr>Wingdings 3</vt:lpstr>
      <vt:lpstr>Integral</vt:lpstr>
      <vt:lpstr>Barokken</vt:lpstr>
      <vt:lpstr>Hvad var før?</vt:lpstr>
      <vt:lpstr>Ny periode - barokken</vt:lpstr>
      <vt:lpstr>iscenesættelse</vt:lpstr>
      <vt:lpstr>Skrivestil og sprog: poetisk gennembrud</vt:lpstr>
      <vt:lpstr>Metrik og rim</vt:lpstr>
      <vt:lpstr>stilistik</vt:lpstr>
      <vt:lpstr>Thomas Kingo</vt:lpstr>
      <vt:lpstr>PowerPoint-præsentation</vt:lpstr>
      <vt:lpstr>livssyn</vt:lpstr>
      <vt:lpstr>vanitas</vt:lpstr>
      <vt:lpstr>Vanitasmotiver i malerkunsten</vt:lpstr>
      <vt:lpstr>Vanitasmotiver i kunsten</vt:lpstr>
      <vt:lpstr>lejlighedsdigtning</vt:lpstr>
      <vt:lpstr>salmer</vt:lpstr>
      <vt:lpstr>Opgave</vt:lpstr>
      <vt:lpstr>Thomas Kingo</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Barokken</dc:title>
  <dc:creator>Lise Bladt Andersen</dc:creator>
  <cp:lastModifiedBy>Lise Bladt Andersen</cp:lastModifiedBy>
  <cp:revision>5</cp:revision>
  <dcterms:created xsi:type="dcterms:W3CDTF">2018-03-06T04:56:01Z</dcterms:created>
  <dcterms:modified xsi:type="dcterms:W3CDTF">2018-03-06T05:39:16Z</dcterms:modified>
</cp:coreProperties>
</file>