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886" autoAdjust="0"/>
  </p:normalViewPr>
  <p:slideViewPr>
    <p:cSldViewPr>
      <p:cViewPr varScale="1">
        <p:scale>
          <a:sx n="67" d="100"/>
          <a:sy n="67" d="100"/>
        </p:scale>
        <p:origin x="680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24-09-2023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24-09-2023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24-09-2023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24-09-2023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em9uXKCMCs&amp;t=0s&amp;ab_channel=ZekiLaurentSadi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historieportalen.systime.dk/?id=1566#c455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Masseudryddelsen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4DC791-014F-4E17-9532-A0CD3E791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D3AB42-CC59-4AB1-B921-CBA63C198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Anden verdenskrig del 2 af 3</a:t>
            </a:r>
          </a:p>
          <a:p>
            <a:r>
              <a:rPr lang="da-DK" dirty="0"/>
              <a:t>2) Masselikvideringer </a:t>
            </a:r>
          </a:p>
          <a:p>
            <a:r>
              <a:rPr lang="da-DK" dirty="0"/>
              <a:t>3) Det industrialiserede folkedrab</a:t>
            </a:r>
          </a:p>
          <a:p>
            <a:r>
              <a:rPr lang="da-DK" dirty="0"/>
              <a:t>4) </a:t>
            </a:r>
            <a:r>
              <a:rPr lang="da-DK" dirty="0" err="1"/>
              <a:t>Wannaseekonferencen</a:t>
            </a:r>
            <a:endParaRPr lang="da-DK" dirty="0"/>
          </a:p>
          <a:p>
            <a:r>
              <a:rPr lang="da-DK" dirty="0"/>
              <a:t>5) Kildelæsning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260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4C294-55D7-4F29-A95A-46E726E9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Anden verdenskrig del 2 af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222C26-982D-427E-A2E1-976C43F2B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https://www.youtube.com/watch?v=Lem9uXKCMCs&amp;t=0s&amp;ab_channel=ZekiLaurentSadic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98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67753-B0C5-4072-988A-B038C01A7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Operation Barbarossa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C361D4-7AD6-40D5-97EE-CB64BB095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D. 22 juni 1941 invadere Tyskland Sovjetunionen.</a:t>
            </a:r>
          </a:p>
          <a:p>
            <a:r>
              <a:rPr lang="da-DK" dirty="0"/>
              <a:t>Det er overraskende eftersom Molotov-</a:t>
            </a:r>
            <a:r>
              <a:rPr lang="da-DK" dirty="0" err="1"/>
              <a:t>Ribbentrop</a:t>
            </a:r>
            <a:r>
              <a:rPr lang="da-DK" dirty="0"/>
              <a:t> pagten netop var en ikke-angrebspagt mellem de to lande.</a:t>
            </a:r>
          </a:p>
          <a:p>
            <a:r>
              <a:rPr lang="da-DK" dirty="0"/>
              <a:t>Utroligt hvor mange der tror man kan lave aftaler med Hitler</a:t>
            </a:r>
          </a:p>
          <a:p>
            <a:r>
              <a:rPr lang="da-DK" dirty="0"/>
              <a:t>Men dette markerer også et brud i hvordan man opnår et jødefrit Europa</a:t>
            </a:r>
          </a:p>
          <a:p>
            <a:r>
              <a:rPr lang="da-DK" dirty="0"/>
              <a:t>Nu skifter tyskerne fra ghetto, isolering og udvandring til et regulært folkedrab</a:t>
            </a:r>
          </a:p>
        </p:txBody>
      </p:sp>
    </p:spTree>
    <p:extLst>
      <p:ext uri="{BB962C8B-B14F-4D97-AF65-F5344CB8AC3E}">
        <p14:creationId xmlns:p14="http://schemas.microsoft.com/office/powerpoint/2010/main" val="375459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3E9E05-C53C-4F06-92D3-56F5C7F0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Masselikvideringer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3C9D11-396F-41DA-B40D-F4DB72D2FA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sz="2600" dirty="0"/>
              <a:t>Den tyske offensiv i Østeuropa gør de overtager mange områder hvor der bor jøder </a:t>
            </a:r>
          </a:p>
          <a:p>
            <a:r>
              <a:rPr lang="da-DK" sz="2600" dirty="0"/>
              <a:t>På bare to dage blev 34.000 jøder henrettet under ubeskrivelige rædsler ved </a:t>
            </a:r>
            <a:r>
              <a:rPr lang="da-DK" sz="2600" dirty="0" err="1"/>
              <a:t>Babi</a:t>
            </a:r>
            <a:r>
              <a:rPr lang="da-DK" sz="2600" dirty="0"/>
              <a:t> </a:t>
            </a:r>
            <a:r>
              <a:rPr lang="da-DK" sz="2600" dirty="0" err="1"/>
              <a:t>Yar</a:t>
            </a:r>
            <a:r>
              <a:rPr lang="da-DK" sz="2600" dirty="0"/>
              <a:t>.</a:t>
            </a:r>
          </a:p>
          <a:p>
            <a:r>
              <a:rPr lang="da-DK" sz="2600" dirty="0"/>
              <a:t>Inden 1941 var omme var over en million jøder henrettet ved disse likvideringer</a:t>
            </a:r>
          </a:p>
          <a:p>
            <a:r>
              <a:rPr lang="da-DK" sz="2600" dirty="0"/>
              <a:t>Problemet var at disse offentlige henrettelser gjorde det svært at hemmeligholde folkedrabet</a:t>
            </a:r>
          </a:p>
          <a:p>
            <a:r>
              <a:rPr lang="da-DK" sz="2600" dirty="0"/>
              <a:t>Bødlerne blev også påvirket af dette</a:t>
            </a:r>
          </a:p>
          <a:p>
            <a:r>
              <a:rPr lang="da-DK" sz="2600" dirty="0"/>
              <a:t>Der var brug for en mere diskret og knap så blodig metode</a:t>
            </a:r>
          </a:p>
          <a:p>
            <a:endParaRPr lang="da-DK" dirty="0"/>
          </a:p>
        </p:txBody>
      </p:sp>
      <p:pic>
        <p:nvPicPr>
          <p:cNvPr id="7" name="Pladsholder til indhold 6" descr="Et billede, der indeholder udendørs, Sort-hvid fotografering, sort-hvid, græs&#10;&#10;Automatisk genereret beskrivelse">
            <a:extLst>
              <a:ext uri="{FF2B5EF4-FFF2-40B4-BE49-F238E27FC236}">
                <a16:creationId xmlns:a16="http://schemas.microsoft.com/office/drawing/2014/main" id="{9C6901D7-8700-4EF8-8B35-1E8AFA9FD4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13" y="1988840"/>
            <a:ext cx="5504619" cy="3892433"/>
          </a:xfrm>
        </p:spPr>
      </p:pic>
    </p:spTree>
    <p:extLst>
      <p:ext uri="{BB962C8B-B14F-4D97-AF65-F5344CB8AC3E}">
        <p14:creationId xmlns:p14="http://schemas.microsoft.com/office/powerpoint/2010/main" val="311971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4971C84-35B1-4301-94A4-0BCCA13EF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Endlösung</a:t>
            </a:r>
            <a:r>
              <a:rPr lang="da-DK" dirty="0"/>
              <a:t> der </a:t>
            </a:r>
            <a:r>
              <a:rPr lang="da-DK" dirty="0" err="1"/>
              <a:t>judenfrage</a:t>
            </a: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1A80A8A-4CE9-4E32-B16C-9B64454FF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1941 taler </a:t>
            </a:r>
            <a:r>
              <a:rPr lang="da-DK" dirty="0" err="1"/>
              <a:t>Göring</a:t>
            </a:r>
            <a:r>
              <a:rPr lang="da-DK" dirty="0"/>
              <a:t> om den endelige løsning på det jødiske spørgsmål</a:t>
            </a:r>
          </a:p>
          <a:p>
            <a:r>
              <a:rPr lang="da-DK" dirty="0"/>
              <a:t>I alle protokoller og referater der er gemt fra møder står der intet direkte om folkedrab </a:t>
            </a:r>
          </a:p>
          <a:p>
            <a:r>
              <a:rPr lang="da-DK" dirty="0"/>
              <a:t>Men alle ved det er det der skal ske</a:t>
            </a:r>
          </a:p>
          <a:p>
            <a:r>
              <a:rPr lang="da-DK" dirty="0"/>
              <a:t>De mange fraktioner under Hitler kæmper om hans gunst, og hvis de kan løse det jødiske spørgsmål opnår de anerkendelse.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013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AA522C-17B1-4695-9A4E-C32A0AB8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KOncentrationslejrene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4615C2-1574-4B6C-B2C4-E7EC95A91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Man havde eksperimenteret med gasning på handicappede og andre uønskede i Tyskland</a:t>
            </a:r>
          </a:p>
          <a:p>
            <a:r>
              <a:rPr lang="da-DK" dirty="0"/>
              <a:t>Denne procedure flyttede man nu til Østeuropa og de seks koncentrationslejre i Polen der fungerede so </a:t>
            </a:r>
            <a:r>
              <a:rPr lang="da-DK" dirty="0" err="1"/>
              <a:t>megentlige</a:t>
            </a:r>
            <a:r>
              <a:rPr lang="da-DK" dirty="0"/>
              <a:t> udryddelseslejre</a:t>
            </a:r>
          </a:p>
          <a:p>
            <a:r>
              <a:rPr lang="da-DK" dirty="0"/>
              <a:t>Der blev gennemført gasning i 6 udryddelseslejre. De fire lejre, </a:t>
            </a:r>
            <a:r>
              <a:rPr lang="da-DK" dirty="0" err="1"/>
              <a:t>Chelmno</a:t>
            </a:r>
            <a:r>
              <a:rPr lang="da-DK" dirty="0"/>
              <a:t>, </a:t>
            </a:r>
            <a:r>
              <a:rPr lang="da-DK" dirty="0" err="1"/>
              <a:t>Belzec</a:t>
            </a:r>
            <a:r>
              <a:rPr lang="da-DK" dirty="0"/>
              <a:t>, </a:t>
            </a:r>
            <a:r>
              <a:rPr lang="da-DK" dirty="0" err="1"/>
              <a:t>Sobibor</a:t>
            </a:r>
            <a:r>
              <a:rPr lang="da-DK" dirty="0"/>
              <a:t> og </a:t>
            </a:r>
            <a:r>
              <a:rPr lang="da-DK" dirty="0" err="1"/>
              <a:t>Treblinka</a:t>
            </a:r>
            <a:r>
              <a:rPr lang="da-DK" dirty="0"/>
              <a:t>, blev placeret i det østlige Polen fjernt fra vidner og opført i let nedbrydelige materialer, der skulle lette en eventuel rømning uden at efterlade sig spor.</a:t>
            </a:r>
          </a:p>
          <a:p>
            <a:r>
              <a:rPr lang="da-DK" dirty="0"/>
              <a:t>Foruden de egentlige udryddelseslejre var </a:t>
            </a:r>
            <a:r>
              <a:rPr lang="da-DK" dirty="0" err="1"/>
              <a:t>Majdanek</a:t>
            </a:r>
            <a:r>
              <a:rPr lang="da-DK" dirty="0"/>
              <a:t> og Auschwitz kombinerede </a:t>
            </a:r>
            <a:r>
              <a:rPr lang="da-DK" dirty="0" err="1"/>
              <a:t>arbejds</a:t>
            </a:r>
            <a:r>
              <a:rPr lang="da-DK" dirty="0"/>
              <a:t>-, udryddelses- og krigsfangelejre.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77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BAC542-827C-43F4-BA9C-DFB7F895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Placering af lejrene</a:t>
            </a:r>
          </a:p>
        </p:txBody>
      </p:sp>
      <p:pic>
        <p:nvPicPr>
          <p:cNvPr id="5" name="Pladsholder til indhold 4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0D435B69-4948-4EFB-B50C-B7FA1BF52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004" y="2132856"/>
            <a:ext cx="6293624" cy="4343400"/>
          </a:xfrm>
        </p:spPr>
      </p:pic>
    </p:spTree>
    <p:extLst>
      <p:ext uri="{BB962C8B-B14F-4D97-AF65-F5344CB8AC3E}">
        <p14:creationId xmlns:p14="http://schemas.microsoft.com/office/powerpoint/2010/main" val="368825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7B4722-1C4D-4A2E-A83D-4A066B827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Sonderkommandoen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2BC052-40D1-4BDF-8D28-FC53DA735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Langt de fleste blev dræbt øjeblikkeligt ved ankomst. Alle deres værdigenstande blev taget fra dem.</a:t>
            </a:r>
          </a:p>
          <a:p>
            <a:r>
              <a:rPr lang="da-DK" dirty="0"/>
              <a:t>Dernæst gasset med stoffet </a:t>
            </a:r>
            <a:r>
              <a:rPr lang="da-DK" dirty="0" err="1"/>
              <a:t>Zyklon</a:t>
            </a:r>
            <a:r>
              <a:rPr lang="da-DK" dirty="0"/>
              <a:t> B. </a:t>
            </a:r>
          </a:p>
          <a:p>
            <a:r>
              <a:rPr lang="da-DK" dirty="0"/>
              <a:t>Herefter blev alle ligene gennemgået for at se om de f.eks. Havde en guldtand eller lignende</a:t>
            </a:r>
          </a:p>
          <a:p>
            <a:r>
              <a:rPr lang="da-DK" dirty="0"/>
              <a:t>Dernæst blev de brændt</a:t>
            </a:r>
          </a:p>
          <a:p>
            <a:r>
              <a:rPr lang="da-DK" dirty="0"/>
              <a:t>Typisk var dette et arbejde for </a:t>
            </a:r>
            <a:r>
              <a:rPr lang="da-DK" dirty="0" err="1"/>
              <a:t>sonderkommandoen</a:t>
            </a:r>
            <a:r>
              <a:rPr lang="da-DK" dirty="0"/>
              <a:t>. </a:t>
            </a:r>
            <a:r>
              <a:rPr lang="da-DK" dirty="0" err="1"/>
              <a:t>Sonderkommandoen</a:t>
            </a:r>
            <a:r>
              <a:rPr lang="da-DK" dirty="0"/>
              <a:t> var andre jøder, som tyskerne tvang til at arbejde for dem. På denne måde blev jøderne gjort medskyldige i deres eget folkedrab</a:t>
            </a:r>
          </a:p>
        </p:txBody>
      </p:sp>
    </p:spTree>
    <p:extLst>
      <p:ext uri="{BB962C8B-B14F-4D97-AF65-F5344CB8AC3E}">
        <p14:creationId xmlns:p14="http://schemas.microsoft.com/office/powerpoint/2010/main" val="94599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øj, udendørs, menneske, bygning&#10;&#10;Automatisk genereret beskrivelse">
            <a:extLst>
              <a:ext uri="{FF2B5EF4-FFF2-40B4-BE49-F238E27FC236}">
                <a16:creationId xmlns:a16="http://schemas.microsoft.com/office/drawing/2014/main" id="{9ED51764-25F2-46C2-8676-8EADAA829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64" y="2132856"/>
            <a:ext cx="6019057" cy="4343400"/>
          </a:xfrm>
        </p:spPr>
      </p:pic>
      <p:pic>
        <p:nvPicPr>
          <p:cNvPr id="7" name="Billede 6" descr="Et billede, der indeholder udendørs, sky, plante, græs&#10;&#10;Automatisk genereret beskrivelse">
            <a:extLst>
              <a:ext uri="{FF2B5EF4-FFF2-40B4-BE49-F238E27FC236}">
                <a16:creationId xmlns:a16="http://schemas.microsoft.com/office/drawing/2014/main" id="{AD78D872-BC55-4C52-AEC8-6D23576885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744" y="1376772"/>
            <a:ext cx="604867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8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DC72D-E537-41FD-96BB-87A4B0AA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Folkedrabet i 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AC849F-2618-4B73-8CF9-33A7956A4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Josef Stalin: En enkelt død er en tragedie, en million døde er statistik.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/>
              <a:t>Der findes forholdsvis sikre tal for antallet af myrdede jøder i udryddelseslejrene: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 err="1"/>
              <a:t>Chelmo</a:t>
            </a:r>
            <a:r>
              <a:rPr lang="da-DK" dirty="0"/>
              <a:t>: 320.000</a:t>
            </a:r>
            <a:br>
              <a:rPr lang="da-DK" dirty="0"/>
            </a:br>
            <a:r>
              <a:rPr lang="da-DK" dirty="0" err="1"/>
              <a:t>Belzec</a:t>
            </a:r>
            <a:r>
              <a:rPr lang="da-DK" dirty="0"/>
              <a:t>: 500.000</a:t>
            </a:r>
            <a:br>
              <a:rPr lang="da-DK" dirty="0"/>
            </a:br>
            <a:r>
              <a:rPr lang="da-DK" dirty="0" err="1"/>
              <a:t>Sobibor</a:t>
            </a:r>
            <a:r>
              <a:rPr lang="da-DK" dirty="0"/>
              <a:t>: 250.000</a:t>
            </a:r>
            <a:br>
              <a:rPr lang="da-DK" dirty="0"/>
            </a:br>
            <a:r>
              <a:rPr lang="da-DK" dirty="0" err="1"/>
              <a:t>Treblinka</a:t>
            </a:r>
            <a:r>
              <a:rPr lang="da-DK" dirty="0"/>
              <a:t>: 870.000</a:t>
            </a:r>
            <a:br>
              <a:rPr lang="da-DK" dirty="0"/>
            </a:br>
            <a:r>
              <a:rPr lang="da-DK" dirty="0" err="1"/>
              <a:t>Majdanek</a:t>
            </a:r>
            <a:r>
              <a:rPr lang="da-DK" dirty="0"/>
              <a:t>: 80.000 (360.000 ofre i alt)</a:t>
            </a:r>
            <a:br>
              <a:rPr lang="da-DK" dirty="0"/>
            </a:br>
            <a:r>
              <a:rPr lang="da-DK" dirty="0"/>
              <a:t>Auschwitz: 1.100.000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/>
              <a:t>I </a:t>
            </a:r>
            <a:r>
              <a:rPr lang="da-DK" dirty="0" err="1"/>
              <a:t>Treblinka</a:t>
            </a:r>
            <a:r>
              <a:rPr lang="da-DK" dirty="0"/>
              <a:t> kunne man dræbe 12.500 mennesker om dagen.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/>
              <a:t>Auschwitz fungerede i ca. 3 år. Det er ca. 1.000 drab hver eneste dag.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595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416F4-7582-4C4A-A6FC-036A3BC12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Wannsee-konferecen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EBED1F-B887-439C-9272-9EB8EBC06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 starten af 1942 afholdes et møde i </a:t>
            </a:r>
            <a:r>
              <a:rPr lang="da-DK" dirty="0" err="1"/>
              <a:t>Wannsee</a:t>
            </a:r>
            <a:endParaRPr lang="da-DK" dirty="0"/>
          </a:p>
          <a:p>
            <a:r>
              <a:rPr lang="da-DK" dirty="0"/>
              <a:t>Nu skal også de vesteuropæiske jøder sendes til udryddelse i Østeuropa.</a:t>
            </a:r>
          </a:p>
          <a:p>
            <a:r>
              <a:rPr lang="da-DK" dirty="0"/>
              <a:t>Her mødes de forskellige ministerier og her aftales det hvordan det skal kunne lade sig gøre</a:t>
            </a:r>
          </a:p>
          <a:p>
            <a:r>
              <a:rPr lang="da-DK" dirty="0"/>
              <a:t>Der bygges infrastruktur der kan gøre det nemt</a:t>
            </a:r>
          </a:p>
          <a:p>
            <a:r>
              <a:rPr lang="da-DK" dirty="0"/>
              <a:t>Samtidig med der skal bruges store ressourcer på en krig på alle fronter, skal der bruges mange ressourcer på at flytte jøder fra vest til øst</a:t>
            </a:r>
          </a:p>
          <a:p>
            <a:r>
              <a:rPr lang="da-DK" dirty="0"/>
              <a:t>Det er en form for irrationalitet der ikke kan forklares med logik</a:t>
            </a:r>
          </a:p>
        </p:txBody>
      </p:sp>
    </p:spTree>
    <p:extLst>
      <p:ext uri="{BB962C8B-B14F-4D97-AF65-F5344CB8AC3E}">
        <p14:creationId xmlns:p14="http://schemas.microsoft.com/office/powerpoint/2010/main" val="36888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3991D-1646-4D28-9F66-380F835FA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7464DD-B952-4FA7-9C7D-28BB3B191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https://historieportalen.systime.dk/?id=1566#c4556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70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61</TotalTime>
  <Words>619</Words>
  <Application>Microsoft Office PowerPoint</Application>
  <PresentationFormat>Brugerdefineret</PresentationFormat>
  <Paragraphs>55</Paragraphs>
  <Slides>13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Præsentation med verden 16x9</vt:lpstr>
      <vt:lpstr>Masseudryddelsen</vt:lpstr>
      <vt:lpstr>Dagens program</vt:lpstr>
      <vt:lpstr>Anden verdenskrig del 2 af 3</vt:lpstr>
      <vt:lpstr>Operation Barbarossa</vt:lpstr>
      <vt:lpstr>Masselikvideringer</vt:lpstr>
      <vt:lpstr>Endlösung der judenfrage</vt:lpstr>
      <vt:lpstr>KOncentrationslejrene</vt:lpstr>
      <vt:lpstr>Placering af lejrene</vt:lpstr>
      <vt:lpstr>Sonderkommandoen</vt:lpstr>
      <vt:lpstr>PowerPoint-præsentation</vt:lpstr>
      <vt:lpstr>Folkedrabet i tal</vt:lpstr>
      <vt:lpstr>Wannsee-konferecen</vt:lpstr>
      <vt:lpstr>Kildelæsning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Masseudryddelsen</dc:title>
  <dc:creator>Lennart Keller</dc:creator>
  <cp:lastModifiedBy>Lennart Keller</cp:lastModifiedBy>
  <cp:revision>1</cp:revision>
  <dcterms:created xsi:type="dcterms:W3CDTF">2023-09-24T09:25:36Z</dcterms:created>
  <dcterms:modified xsi:type="dcterms:W3CDTF">2023-09-24T10:27:36Z</dcterms:modified>
</cp:coreProperties>
</file>