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56" r:id="rId2"/>
    <p:sldId id="257" r:id="rId3"/>
    <p:sldId id="258" r:id="rId4"/>
    <p:sldId id="259" r:id="rId5"/>
    <p:sldId id="260" r:id="rId6"/>
    <p:sldId id="261" r:id="rId7"/>
    <p:sldId id="262" r:id="rId8"/>
    <p:sldId id="266" r:id="rId9"/>
    <p:sldId id="263" r:id="rId10"/>
    <p:sldId id="264" r:id="rId11"/>
    <p:sldId id="265" r:id="rId12"/>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AAFAD5-453A-4C7A-ACA9-9B93C22CECF3}" v="2" dt="2023-03-24T07:18:19.688"/>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886" autoAdjust="0"/>
  </p:normalViewPr>
  <p:slideViewPr>
    <p:cSldViewPr>
      <p:cViewPr varScale="1">
        <p:scale>
          <a:sx n="67" d="100"/>
          <a:sy n="67" d="100"/>
        </p:scale>
        <p:origin x="644" y="44"/>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10-03-2024</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10-03-2024</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10-03-2024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10-03-2024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10-03-2024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10-03-2024</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10-03-2024</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10-03-2024</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10-03-2024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10-03-2024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10-03-2024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10-03-2024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10-03-2024</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Handelsteorier 2</a:t>
            </a:r>
          </a:p>
        </p:txBody>
      </p:sp>
      <p:sp>
        <p:nvSpPr>
          <p:cNvPr id="3" name="Undertitel 2"/>
          <p:cNvSpPr>
            <a:spLocks noGrp="1"/>
          </p:cNvSpPr>
          <p:nvPr>
            <p:ph type="subTitle" idx="1"/>
          </p:nvPr>
        </p:nvSpPr>
        <p:spPr/>
        <p:txBody>
          <a:bodyPr rtlCol="0"/>
          <a:lstStyle/>
          <a:p>
            <a:pPr rtl="0"/>
            <a:r>
              <a:rPr lang="da-DK" dirty="0"/>
              <a:t>New </a:t>
            </a:r>
            <a:r>
              <a:rPr lang="da-DK" dirty="0" err="1"/>
              <a:t>trade</a:t>
            </a:r>
            <a:r>
              <a:rPr lang="da-DK" dirty="0"/>
              <a:t> </a:t>
            </a:r>
            <a:r>
              <a:rPr lang="da-DK" dirty="0" err="1"/>
              <a:t>theory</a:t>
            </a:r>
            <a:r>
              <a:rPr lang="da-DK" dirty="0"/>
              <a:t> &amp; handelsteorier i praksis</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A52541-8941-43DB-92F3-95C213A42835}"/>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FC7648D5-CBFF-4252-A88D-53416353C9C5}"/>
              </a:ext>
            </a:extLst>
          </p:cNvPr>
          <p:cNvSpPr>
            <a:spLocks noGrp="1"/>
          </p:cNvSpPr>
          <p:nvPr>
            <p:ph idx="1"/>
          </p:nvPr>
        </p:nvSpPr>
        <p:spPr/>
        <p:txBody>
          <a:bodyPr/>
          <a:lstStyle/>
          <a:p>
            <a:r>
              <a:rPr lang="da-DK" dirty="0"/>
              <a:t>1) Repetition</a:t>
            </a:r>
          </a:p>
          <a:p>
            <a:r>
              <a:rPr lang="da-DK" dirty="0"/>
              <a:t>2) New Trade </a:t>
            </a:r>
            <a:r>
              <a:rPr lang="da-DK" dirty="0" err="1"/>
              <a:t>Theory</a:t>
            </a:r>
            <a:endParaRPr lang="da-DK" dirty="0"/>
          </a:p>
          <a:p>
            <a:r>
              <a:rPr lang="da-DK" dirty="0"/>
              <a:t>3</a:t>
            </a:r>
            <a:r>
              <a:rPr lang="da-DK"/>
              <a:t>) Opgave</a:t>
            </a:r>
            <a:endParaRPr lang="da-DK" dirty="0"/>
          </a:p>
        </p:txBody>
      </p:sp>
    </p:spTree>
    <p:extLst>
      <p:ext uri="{BB962C8B-B14F-4D97-AF65-F5344CB8AC3E}">
        <p14:creationId xmlns:p14="http://schemas.microsoft.com/office/powerpoint/2010/main" val="1722862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DF851C-B0D5-49C8-B20D-F8DE44C6F4E0}"/>
              </a:ext>
            </a:extLst>
          </p:cNvPr>
          <p:cNvSpPr>
            <a:spLocks noGrp="1"/>
          </p:cNvSpPr>
          <p:nvPr>
            <p:ph type="title"/>
          </p:nvPr>
        </p:nvSpPr>
        <p:spPr/>
        <p:txBody>
          <a:bodyPr/>
          <a:lstStyle/>
          <a:p>
            <a:pPr algn="ctr"/>
            <a:r>
              <a:rPr lang="da-DK" dirty="0"/>
              <a:t>Handelsteorier</a:t>
            </a:r>
          </a:p>
        </p:txBody>
      </p:sp>
      <p:sp>
        <p:nvSpPr>
          <p:cNvPr id="3" name="Pladsholder til indhold 2">
            <a:extLst>
              <a:ext uri="{FF2B5EF4-FFF2-40B4-BE49-F238E27FC236}">
                <a16:creationId xmlns:a16="http://schemas.microsoft.com/office/drawing/2014/main" id="{187A1DF4-D2B0-407B-99E1-91BDAA38678A}"/>
              </a:ext>
            </a:extLst>
          </p:cNvPr>
          <p:cNvSpPr>
            <a:spLocks noGrp="1"/>
          </p:cNvSpPr>
          <p:nvPr>
            <p:ph idx="1"/>
          </p:nvPr>
        </p:nvSpPr>
        <p:spPr/>
        <p:txBody>
          <a:bodyPr/>
          <a:lstStyle/>
          <a:p>
            <a:r>
              <a:rPr lang="da-DK" dirty="0"/>
              <a:t>Merkantilisme</a:t>
            </a:r>
          </a:p>
          <a:p>
            <a:r>
              <a:rPr lang="da-DK" dirty="0"/>
              <a:t>Absolutte fordele</a:t>
            </a:r>
          </a:p>
          <a:p>
            <a:r>
              <a:rPr lang="da-DK" dirty="0"/>
              <a:t>Komparative fordele</a:t>
            </a:r>
          </a:p>
          <a:p>
            <a:r>
              <a:rPr lang="da-DK" dirty="0"/>
              <a:t>Faktorudrustning</a:t>
            </a:r>
          </a:p>
          <a:p>
            <a:r>
              <a:rPr lang="da-DK" dirty="0" err="1"/>
              <a:t>Linders</a:t>
            </a:r>
            <a:r>
              <a:rPr lang="da-DK" dirty="0"/>
              <a:t> efterspørgselsteori</a:t>
            </a:r>
          </a:p>
        </p:txBody>
      </p:sp>
    </p:spTree>
    <p:extLst>
      <p:ext uri="{BB962C8B-B14F-4D97-AF65-F5344CB8AC3E}">
        <p14:creationId xmlns:p14="http://schemas.microsoft.com/office/powerpoint/2010/main" val="617715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6886F0-B388-4291-BCFE-56FC62519A2A}"/>
              </a:ext>
            </a:extLst>
          </p:cNvPr>
          <p:cNvSpPr>
            <a:spLocks noGrp="1"/>
          </p:cNvSpPr>
          <p:nvPr>
            <p:ph type="title"/>
          </p:nvPr>
        </p:nvSpPr>
        <p:spPr/>
        <p:txBody>
          <a:bodyPr/>
          <a:lstStyle/>
          <a:p>
            <a:pPr algn="ctr"/>
            <a:r>
              <a:rPr lang="da-DK" dirty="0" err="1"/>
              <a:t>Krugman</a:t>
            </a:r>
            <a:r>
              <a:rPr lang="da-DK" dirty="0"/>
              <a:t> – New </a:t>
            </a:r>
            <a:r>
              <a:rPr lang="da-DK" dirty="0" err="1"/>
              <a:t>trade</a:t>
            </a:r>
            <a:r>
              <a:rPr lang="da-DK" dirty="0"/>
              <a:t> </a:t>
            </a:r>
            <a:r>
              <a:rPr lang="da-DK" dirty="0" err="1"/>
              <a:t>Theory</a:t>
            </a:r>
            <a:endParaRPr lang="da-DK" dirty="0"/>
          </a:p>
        </p:txBody>
      </p:sp>
      <p:sp>
        <p:nvSpPr>
          <p:cNvPr id="3" name="Pladsholder til indhold 2">
            <a:extLst>
              <a:ext uri="{FF2B5EF4-FFF2-40B4-BE49-F238E27FC236}">
                <a16:creationId xmlns:a16="http://schemas.microsoft.com/office/drawing/2014/main" id="{BEB4F20A-CF43-44CA-9613-5E5D2F8B7036}"/>
              </a:ext>
            </a:extLst>
          </p:cNvPr>
          <p:cNvSpPr>
            <a:spLocks noGrp="1"/>
          </p:cNvSpPr>
          <p:nvPr>
            <p:ph idx="1"/>
          </p:nvPr>
        </p:nvSpPr>
        <p:spPr/>
        <p:txBody>
          <a:bodyPr/>
          <a:lstStyle/>
          <a:p>
            <a:r>
              <a:rPr lang="da-DK" dirty="0"/>
              <a:t>Ricardos teori (og faktorudrustningsteorien) har vundet stor udbredelse. Men mange økonomer – som fx Linder – har været utilfredse med teoriens svaghed, når det gælder om at forklare handelen mellem industrilandene. </a:t>
            </a:r>
          </a:p>
          <a:p>
            <a:r>
              <a:rPr lang="da-DK" dirty="0"/>
              <a:t>Hvorfor køber vi Marabou chokolade (Svensk), mens svenskerne køber Toms skildpadder og guldkarameller?</a:t>
            </a:r>
          </a:p>
          <a:p>
            <a:r>
              <a:rPr lang="da-DK" dirty="0"/>
              <a:t>Svaret: Stordriftsfordele &amp; forbrugerpræferencer</a:t>
            </a:r>
          </a:p>
        </p:txBody>
      </p:sp>
    </p:spTree>
    <p:extLst>
      <p:ext uri="{BB962C8B-B14F-4D97-AF65-F5344CB8AC3E}">
        <p14:creationId xmlns:p14="http://schemas.microsoft.com/office/powerpoint/2010/main" val="397393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CDC222-B114-401B-ADEF-8DE47A718CC3}"/>
              </a:ext>
            </a:extLst>
          </p:cNvPr>
          <p:cNvSpPr>
            <a:spLocks noGrp="1"/>
          </p:cNvSpPr>
          <p:nvPr>
            <p:ph type="title"/>
          </p:nvPr>
        </p:nvSpPr>
        <p:spPr/>
        <p:txBody>
          <a:bodyPr/>
          <a:lstStyle/>
          <a:p>
            <a:pPr algn="ctr"/>
            <a:r>
              <a:rPr lang="da-DK" dirty="0" err="1"/>
              <a:t>Stordriftfordele</a:t>
            </a:r>
            <a:endParaRPr lang="da-DK" dirty="0"/>
          </a:p>
        </p:txBody>
      </p:sp>
      <p:sp>
        <p:nvSpPr>
          <p:cNvPr id="3" name="Pladsholder til indhold 2">
            <a:extLst>
              <a:ext uri="{FF2B5EF4-FFF2-40B4-BE49-F238E27FC236}">
                <a16:creationId xmlns:a16="http://schemas.microsoft.com/office/drawing/2014/main" id="{31E17A51-1FDF-400C-8947-65CD2C7DCD2D}"/>
              </a:ext>
            </a:extLst>
          </p:cNvPr>
          <p:cNvSpPr>
            <a:spLocks noGrp="1"/>
          </p:cNvSpPr>
          <p:nvPr>
            <p:ph idx="1"/>
          </p:nvPr>
        </p:nvSpPr>
        <p:spPr/>
        <p:txBody>
          <a:bodyPr>
            <a:normAutofit fontScale="92500" lnSpcReduction="10000"/>
          </a:bodyPr>
          <a:lstStyle/>
          <a:p>
            <a:r>
              <a:rPr lang="da-DK" dirty="0"/>
              <a:t>Man taler om stordriftsfordele i produktionen, når der er omkostningsfordele forbundet med store produktioner.</a:t>
            </a:r>
          </a:p>
          <a:p>
            <a:r>
              <a:rPr lang="da-DK" dirty="0"/>
              <a:t>Ikke alle produkter har behov for stordriftsfordele. Det er primært de produkter der konkurrerer på pris.</a:t>
            </a:r>
          </a:p>
          <a:p>
            <a:r>
              <a:rPr lang="da-DK" dirty="0"/>
              <a:t>Skal man udnytte stordriftsfordelene i en produktionsproces, kræves der med andre ord et stort marked (Potentiel stor efterspørgsel). Frihandel skaber et sådan marked.</a:t>
            </a:r>
          </a:p>
          <a:p>
            <a:r>
              <a:rPr lang="da-DK" dirty="0"/>
              <a:t>To lande med fuldstændig samme produktionsforhold på to varer – eksempelvis fly og biler – ville jo ifølge Ricardos teori slet ikke handle med hinanden. De er jo lige gode til begge dele – ingen har komparative fordele. Men inddrager vi stordriftsfordelene, vil det alligevel kunne betale sig for landene at specialisere sig i hver sin produktion, som i kraft af den øgede produktion nu bliver billigere.</a:t>
            </a:r>
          </a:p>
          <a:p>
            <a:pPr marL="45720" indent="0">
              <a:buNone/>
            </a:pPr>
            <a:endParaRPr lang="da-DK" dirty="0"/>
          </a:p>
        </p:txBody>
      </p:sp>
    </p:spTree>
    <p:extLst>
      <p:ext uri="{BB962C8B-B14F-4D97-AF65-F5344CB8AC3E}">
        <p14:creationId xmlns:p14="http://schemas.microsoft.com/office/powerpoint/2010/main" val="4250742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0A35CB-D9E7-45F8-BAD8-798F1E513966}"/>
              </a:ext>
            </a:extLst>
          </p:cNvPr>
          <p:cNvSpPr>
            <a:spLocks noGrp="1"/>
          </p:cNvSpPr>
          <p:nvPr>
            <p:ph type="title"/>
          </p:nvPr>
        </p:nvSpPr>
        <p:spPr/>
        <p:txBody>
          <a:bodyPr/>
          <a:lstStyle/>
          <a:p>
            <a:pPr algn="ctr"/>
            <a:r>
              <a:rPr lang="da-DK" dirty="0"/>
              <a:t>Forbrugerpræferencer</a:t>
            </a:r>
          </a:p>
        </p:txBody>
      </p:sp>
      <p:sp>
        <p:nvSpPr>
          <p:cNvPr id="3" name="Pladsholder til indhold 2">
            <a:extLst>
              <a:ext uri="{FF2B5EF4-FFF2-40B4-BE49-F238E27FC236}">
                <a16:creationId xmlns:a16="http://schemas.microsoft.com/office/drawing/2014/main" id="{E0D46EFC-396E-4C43-812F-2378303B1928}"/>
              </a:ext>
            </a:extLst>
          </p:cNvPr>
          <p:cNvSpPr>
            <a:spLocks noGrp="1"/>
          </p:cNvSpPr>
          <p:nvPr>
            <p:ph idx="1"/>
          </p:nvPr>
        </p:nvSpPr>
        <p:spPr/>
        <p:txBody>
          <a:bodyPr>
            <a:normAutofit fontScale="92500" lnSpcReduction="10000"/>
          </a:bodyPr>
          <a:lstStyle/>
          <a:p>
            <a:r>
              <a:rPr lang="da-DK" dirty="0"/>
              <a:t>Men hvis det i mange situationer bedst kan betale sig at producere 'stort' – hvorfor er der så ikke kun én eller to producenter tilbage af de fleste produkter?</a:t>
            </a:r>
          </a:p>
          <a:p>
            <a:r>
              <a:rPr lang="da-DK" dirty="0"/>
              <a:t>Stordriftsfordele trækker en tendens mod få producenter</a:t>
            </a:r>
          </a:p>
          <a:p>
            <a:r>
              <a:rPr lang="da-DK" dirty="0"/>
              <a:t>Forbrugerpræferencer trækker en tendens mod mange producenter</a:t>
            </a:r>
          </a:p>
          <a:p>
            <a:r>
              <a:rPr lang="da-DK" dirty="0"/>
              <a:t>Folk elsker at kunne vælge mellem forskellige varianter af den samme vare.</a:t>
            </a:r>
          </a:p>
          <a:p>
            <a:r>
              <a:rPr lang="da-DK" dirty="0" err="1"/>
              <a:t>Krugman</a:t>
            </a:r>
            <a:r>
              <a:rPr lang="da-DK" dirty="0"/>
              <a:t> peger på, at den globale handel derfor er præget af den konkurrenceform, der hedder monopolistisk konkurrence, dvs. mange udbydere af differentierede produkter (samme produkter af forskellige varianter). </a:t>
            </a:r>
          </a:p>
        </p:txBody>
      </p:sp>
    </p:spTree>
    <p:extLst>
      <p:ext uri="{BB962C8B-B14F-4D97-AF65-F5344CB8AC3E}">
        <p14:creationId xmlns:p14="http://schemas.microsoft.com/office/powerpoint/2010/main" val="4199630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A259D-3FAB-48B9-8B94-FC23AA9CA3A2}"/>
              </a:ext>
            </a:extLst>
          </p:cNvPr>
          <p:cNvSpPr>
            <a:spLocks noGrp="1"/>
          </p:cNvSpPr>
          <p:nvPr>
            <p:ph type="title"/>
          </p:nvPr>
        </p:nvSpPr>
        <p:spPr/>
        <p:txBody>
          <a:bodyPr/>
          <a:lstStyle/>
          <a:p>
            <a:pPr algn="ctr"/>
            <a:r>
              <a:rPr lang="da-DK" dirty="0" err="1"/>
              <a:t>KOnklusion</a:t>
            </a:r>
            <a:endParaRPr lang="da-DK" dirty="0"/>
          </a:p>
        </p:txBody>
      </p:sp>
      <p:sp>
        <p:nvSpPr>
          <p:cNvPr id="3" name="Pladsholder til indhold 2">
            <a:extLst>
              <a:ext uri="{FF2B5EF4-FFF2-40B4-BE49-F238E27FC236}">
                <a16:creationId xmlns:a16="http://schemas.microsoft.com/office/drawing/2014/main" id="{26DD14AC-5A95-4274-9B62-1D792E22DA92}"/>
              </a:ext>
            </a:extLst>
          </p:cNvPr>
          <p:cNvSpPr>
            <a:spLocks noGrp="1"/>
          </p:cNvSpPr>
          <p:nvPr>
            <p:ph idx="1"/>
          </p:nvPr>
        </p:nvSpPr>
        <p:spPr/>
        <p:txBody>
          <a:bodyPr/>
          <a:lstStyle/>
          <a:p>
            <a:r>
              <a:rPr lang="da-DK" dirty="0"/>
              <a:t>Lad os konkludere, at </a:t>
            </a:r>
            <a:r>
              <a:rPr lang="da-DK" dirty="0" err="1"/>
              <a:t>Krugmans</a:t>
            </a:r>
            <a:r>
              <a:rPr lang="da-DK" dirty="0"/>
              <a:t> teori – med udgangspunkt i stordrift og forbrugerpræferencer – er god til at forklare de økonomiske fordele ved, at to næsten ens lande handler med hinanden med stort set de samme varer. Dels kan man bedre udnytte stordrift, når man udover hjemmemarkedet også kan afsætte på et udenlandsk marked. Og dels får forbrugerne glæde af de valgmuligheder, som et større udvalg giver. Derfor giver det god mening, at ens lande handler med ens produkter. Så i sidste ende er </a:t>
            </a:r>
            <a:r>
              <a:rPr lang="da-DK" dirty="0" err="1"/>
              <a:t>Krugmans</a:t>
            </a:r>
            <a:r>
              <a:rPr lang="da-DK" dirty="0"/>
              <a:t> teori en anbefaling af frihandel - ganske som Ricardos teori. Men altså ud fra en helt anden argumentation.</a:t>
            </a:r>
          </a:p>
        </p:txBody>
      </p:sp>
    </p:spTree>
    <p:extLst>
      <p:ext uri="{BB962C8B-B14F-4D97-AF65-F5344CB8AC3E}">
        <p14:creationId xmlns:p14="http://schemas.microsoft.com/office/powerpoint/2010/main" val="396737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55430D-4046-43AB-8B05-ADE04FBFE964}"/>
              </a:ext>
            </a:extLst>
          </p:cNvPr>
          <p:cNvSpPr>
            <a:spLocks noGrp="1"/>
          </p:cNvSpPr>
          <p:nvPr>
            <p:ph type="title"/>
          </p:nvPr>
        </p:nvSpPr>
        <p:spPr/>
        <p:txBody>
          <a:bodyPr/>
          <a:lstStyle/>
          <a:p>
            <a:pPr algn="ctr"/>
            <a:r>
              <a:rPr lang="da-DK" dirty="0"/>
              <a:t>Overblikket over teorierne</a:t>
            </a:r>
          </a:p>
        </p:txBody>
      </p:sp>
      <p:sp>
        <p:nvSpPr>
          <p:cNvPr id="3" name="Pladsholder til indhold 2">
            <a:extLst>
              <a:ext uri="{FF2B5EF4-FFF2-40B4-BE49-F238E27FC236}">
                <a16:creationId xmlns:a16="http://schemas.microsoft.com/office/drawing/2014/main" id="{96F19166-0661-4789-BCCA-2DAAA804456F}"/>
              </a:ext>
            </a:extLst>
          </p:cNvPr>
          <p:cNvSpPr>
            <a:spLocks noGrp="1"/>
          </p:cNvSpPr>
          <p:nvPr>
            <p:ph idx="1"/>
          </p:nvPr>
        </p:nvSpPr>
        <p:spPr/>
        <p:txBody>
          <a:bodyPr>
            <a:normAutofit fontScale="47500" lnSpcReduction="20000"/>
          </a:bodyPr>
          <a:lstStyle/>
          <a:p>
            <a:pPr marL="0" indent="0">
              <a:buNone/>
            </a:pPr>
            <a:r>
              <a:rPr lang="da-DK" sz="2900" dirty="0"/>
              <a:t>Merkantilisme – Handel er et nulsumsspil (det er kun det ene land der bliver rigere) </a:t>
            </a:r>
            <a:r>
              <a:rPr lang="da-DK" sz="2900" dirty="0">
                <a:sym typeface="Wingdings" pitchFamily="2" charset="2"/>
              </a:rPr>
              <a:t> Protektionisme (told)</a:t>
            </a:r>
            <a:endParaRPr lang="da-DK" sz="2900" dirty="0"/>
          </a:p>
          <a:p>
            <a:pPr marL="0" indent="0">
              <a:buNone/>
            </a:pPr>
            <a:r>
              <a:rPr lang="da-DK" sz="2900" dirty="0"/>
              <a:t>Nutidig handelsteori – Handel er et </a:t>
            </a:r>
            <a:r>
              <a:rPr lang="da-DK" sz="2900" dirty="0" err="1"/>
              <a:t>plussumsspil</a:t>
            </a:r>
            <a:r>
              <a:rPr lang="da-DK" sz="2900" dirty="0"/>
              <a:t> (alle lande bliver rigere) </a:t>
            </a:r>
            <a:r>
              <a:rPr lang="da-DK" sz="2900" dirty="0">
                <a:sym typeface="Wingdings" pitchFamily="2" charset="2"/>
              </a:rPr>
              <a:t> Frihandel (fjerne told)</a:t>
            </a:r>
            <a:endParaRPr lang="da-DK" sz="2900" dirty="0"/>
          </a:p>
          <a:p>
            <a:pPr marL="0" indent="0">
              <a:buNone/>
            </a:pPr>
            <a:r>
              <a:rPr lang="da-DK" sz="2900" b="1" dirty="0"/>
              <a:t>Hvorfor handler lande med </a:t>
            </a:r>
            <a:r>
              <a:rPr lang="da-DK" sz="2900" b="1" i="1" dirty="0"/>
              <a:t>forskellige produktionsfaktorer </a:t>
            </a:r>
            <a:r>
              <a:rPr lang="da-DK" sz="2900" b="1" dirty="0"/>
              <a:t>med hinanden? (international arbejdsdeling)</a:t>
            </a:r>
          </a:p>
          <a:p>
            <a:r>
              <a:rPr lang="da-DK" sz="2900" i="1" dirty="0"/>
              <a:t>Fordi ved specialisering kan vi producerer mere, så alle bliver rigere.</a:t>
            </a:r>
          </a:p>
          <a:p>
            <a:r>
              <a:rPr lang="da-DK" sz="2900" dirty="0"/>
              <a:t>Absolutte fordele (Adam Smith)</a:t>
            </a:r>
          </a:p>
          <a:p>
            <a:r>
              <a:rPr lang="da-DK" sz="2900" dirty="0"/>
              <a:t>Komparative fordele (David Ricardo)</a:t>
            </a:r>
          </a:p>
          <a:p>
            <a:r>
              <a:rPr lang="da-DK" sz="2900" dirty="0"/>
              <a:t>Faktorudrustningsteorien (</a:t>
            </a:r>
            <a:r>
              <a:rPr lang="da-DK" sz="2900" dirty="0" err="1"/>
              <a:t>Hecksner</a:t>
            </a:r>
            <a:r>
              <a:rPr lang="da-DK" sz="2900" dirty="0"/>
              <a:t> &amp; Olin)</a:t>
            </a:r>
          </a:p>
          <a:p>
            <a:pPr marL="0" indent="0">
              <a:buNone/>
            </a:pPr>
            <a:r>
              <a:rPr lang="da-DK" sz="2900" b="1" dirty="0"/>
              <a:t>Hvorfor handler lande med </a:t>
            </a:r>
            <a:r>
              <a:rPr lang="da-DK" sz="2900" b="1" i="1" dirty="0"/>
              <a:t>ens produktionsfaktorer </a:t>
            </a:r>
            <a:r>
              <a:rPr lang="da-DK" sz="2900" b="1" dirty="0"/>
              <a:t>med hinanden? (70% af verdenshandlen)</a:t>
            </a:r>
          </a:p>
          <a:p>
            <a:r>
              <a:rPr lang="da-DK" sz="2900" i="1" dirty="0"/>
              <a:t>Fordi forbrugerne ligner hinanden, varerne bliver billigere og forbrugerne kan mellem forskellige produkter.</a:t>
            </a:r>
          </a:p>
          <a:p>
            <a:r>
              <a:rPr lang="da-DK" sz="2900" dirty="0"/>
              <a:t>Efterspørgselsteorien (Linder)</a:t>
            </a:r>
          </a:p>
          <a:p>
            <a:r>
              <a:rPr lang="da-DK" sz="2900" dirty="0"/>
              <a:t>Stordriftsfordele og forbrugerpræferencer (</a:t>
            </a:r>
            <a:r>
              <a:rPr lang="da-DK" sz="2900" dirty="0" err="1"/>
              <a:t>Krugman</a:t>
            </a:r>
            <a:r>
              <a:rPr lang="da-DK" sz="2900" dirty="0"/>
              <a:t>)</a:t>
            </a:r>
          </a:p>
          <a:p>
            <a:endParaRPr lang="da-DK" dirty="0"/>
          </a:p>
        </p:txBody>
      </p:sp>
    </p:spTree>
    <p:extLst>
      <p:ext uri="{BB962C8B-B14F-4D97-AF65-F5344CB8AC3E}">
        <p14:creationId xmlns:p14="http://schemas.microsoft.com/office/powerpoint/2010/main" val="3163263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E752E1-28E4-496D-8E03-49AF5B36E8CE}"/>
              </a:ext>
            </a:extLst>
          </p:cNvPr>
          <p:cNvSpPr>
            <a:spLocks noGrp="1"/>
          </p:cNvSpPr>
          <p:nvPr>
            <p:ph type="title"/>
          </p:nvPr>
        </p:nvSpPr>
        <p:spPr/>
        <p:txBody>
          <a:bodyPr/>
          <a:lstStyle/>
          <a:p>
            <a:pPr algn="ctr"/>
            <a:r>
              <a:rPr lang="da-DK" dirty="0"/>
              <a:t>TL;DR</a:t>
            </a:r>
          </a:p>
        </p:txBody>
      </p:sp>
      <p:pic>
        <p:nvPicPr>
          <p:cNvPr id="5" name="Pladsholder til indhold 4" descr="Et billede, der indeholder bord&#10;&#10;Automatisk genereret beskrivelse">
            <a:extLst>
              <a:ext uri="{FF2B5EF4-FFF2-40B4-BE49-F238E27FC236}">
                <a16:creationId xmlns:a16="http://schemas.microsoft.com/office/drawing/2014/main" id="{69F4399F-5F47-48F6-969D-121FD41A3D4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51588" y="2060848"/>
            <a:ext cx="8685647" cy="4146110"/>
          </a:xfrm>
        </p:spPr>
      </p:pic>
    </p:spTree>
    <p:extLst>
      <p:ext uri="{BB962C8B-B14F-4D97-AF65-F5344CB8AC3E}">
        <p14:creationId xmlns:p14="http://schemas.microsoft.com/office/powerpoint/2010/main" val="365691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4F7219-FA56-44FD-A519-AF087B6D4566}"/>
              </a:ext>
            </a:extLst>
          </p:cNvPr>
          <p:cNvSpPr>
            <a:spLocks noGrp="1"/>
          </p:cNvSpPr>
          <p:nvPr>
            <p:ph type="title"/>
          </p:nvPr>
        </p:nvSpPr>
        <p:spPr/>
        <p:txBody>
          <a:bodyPr/>
          <a:lstStyle/>
          <a:p>
            <a:pPr algn="ctr"/>
            <a:r>
              <a:rPr lang="da-DK" dirty="0"/>
              <a:t>TL;DR</a:t>
            </a:r>
          </a:p>
        </p:txBody>
      </p:sp>
      <p:pic>
        <p:nvPicPr>
          <p:cNvPr id="5" name="Pladsholder til indhold 4" descr="Et billede, der indeholder tekst, brev&#10;&#10;Automatisk genereret beskrivelse">
            <a:extLst>
              <a:ext uri="{FF2B5EF4-FFF2-40B4-BE49-F238E27FC236}">
                <a16:creationId xmlns:a16="http://schemas.microsoft.com/office/drawing/2014/main" id="{CA9E46CC-A3B5-4C43-A421-38D677154DD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53455" y="2348880"/>
            <a:ext cx="10081914" cy="2823992"/>
          </a:xfrm>
        </p:spPr>
      </p:pic>
    </p:spTree>
    <p:extLst>
      <p:ext uri="{BB962C8B-B14F-4D97-AF65-F5344CB8AC3E}">
        <p14:creationId xmlns:p14="http://schemas.microsoft.com/office/powerpoint/2010/main" val="1226138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3CB029-ECE8-4ECB-AF8F-0685B576A820}"/>
              </a:ext>
            </a:extLst>
          </p:cNvPr>
          <p:cNvSpPr>
            <a:spLocks noGrp="1"/>
          </p:cNvSpPr>
          <p:nvPr>
            <p:ph type="title"/>
          </p:nvPr>
        </p:nvSpPr>
        <p:spPr/>
        <p:txBody>
          <a:bodyPr/>
          <a:lstStyle/>
          <a:p>
            <a:pPr algn="ctr"/>
            <a:r>
              <a:rPr lang="da-DK" dirty="0"/>
              <a:t>Fra teori til praksis</a:t>
            </a:r>
          </a:p>
        </p:txBody>
      </p:sp>
      <p:sp>
        <p:nvSpPr>
          <p:cNvPr id="3" name="Pladsholder til indhold 2">
            <a:extLst>
              <a:ext uri="{FF2B5EF4-FFF2-40B4-BE49-F238E27FC236}">
                <a16:creationId xmlns:a16="http://schemas.microsoft.com/office/drawing/2014/main" id="{870FAC47-BAE9-435E-AC2C-CD0B55E80BC7}"/>
              </a:ext>
            </a:extLst>
          </p:cNvPr>
          <p:cNvSpPr>
            <a:spLocks noGrp="1"/>
          </p:cNvSpPr>
          <p:nvPr>
            <p:ph idx="1"/>
          </p:nvPr>
        </p:nvSpPr>
        <p:spPr/>
        <p:txBody>
          <a:bodyPr>
            <a:normAutofit fontScale="92500"/>
          </a:bodyPr>
          <a:lstStyle/>
          <a:p>
            <a:r>
              <a:rPr lang="da-DK" dirty="0"/>
              <a:t>Mette Frederiksen: Vi går ind i en ny ære for globalisering</a:t>
            </a:r>
          </a:p>
          <a:p>
            <a:r>
              <a:rPr lang="da-DK" dirty="0"/>
              <a:t>Opgaven er at læse artiklen og se om i kan spotte handelsteorierne og erhvervspolitikker i de udtalelser vores statsminister kommer med.</a:t>
            </a:r>
          </a:p>
          <a:p>
            <a:r>
              <a:rPr lang="da-DK" dirty="0"/>
              <a:t>Jeg kan finde: Komparative fordele, Faktorudrustning, </a:t>
            </a:r>
            <a:r>
              <a:rPr lang="da-DK" dirty="0" err="1"/>
              <a:t>Linders</a:t>
            </a:r>
            <a:r>
              <a:rPr lang="da-DK" dirty="0"/>
              <a:t> Efterspørgselsteori &amp; New Trade </a:t>
            </a:r>
            <a:r>
              <a:rPr lang="da-DK" dirty="0" err="1"/>
              <a:t>Theory</a:t>
            </a:r>
            <a:r>
              <a:rPr lang="da-DK" dirty="0"/>
              <a:t>. Innovationsstrategien, </a:t>
            </a:r>
            <a:r>
              <a:rPr lang="da-DK" dirty="0" err="1"/>
              <a:t>Picking</a:t>
            </a:r>
            <a:r>
              <a:rPr lang="da-DK" dirty="0"/>
              <a:t> the </a:t>
            </a:r>
            <a:r>
              <a:rPr lang="da-DK" dirty="0" err="1"/>
              <a:t>winner</a:t>
            </a:r>
            <a:r>
              <a:rPr lang="da-DK" dirty="0"/>
              <a:t> og </a:t>
            </a:r>
            <a:r>
              <a:rPr lang="da-DK"/>
              <a:t>strategisk erhvervspolitik. </a:t>
            </a:r>
            <a:endParaRPr lang="da-DK" dirty="0"/>
          </a:p>
          <a:p>
            <a:r>
              <a:rPr lang="da-DK" dirty="0"/>
              <a:t>Næste opgave er at besvare spørgsmålet:</a:t>
            </a:r>
          </a:p>
          <a:p>
            <a:r>
              <a:rPr lang="da-DK" dirty="0"/>
              <a:t>Hvad er problemet med arbejdsdeling mellem landene? </a:t>
            </a:r>
          </a:p>
          <a:p>
            <a:r>
              <a:rPr lang="da-DK" dirty="0"/>
              <a:t>Hvilke samfundsøkonomiske konsekvenser vil der være, hvis denne arbejdsdeling i et vist omfang må stoppe?</a:t>
            </a:r>
          </a:p>
          <a:p>
            <a:endParaRPr lang="da-DK" dirty="0"/>
          </a:p>
        </p:txBody>
      </p:sp>
    </p:spTree>
    <p:extLst>
      <p:ext uri="{BB962C8B-B14F-4D97-AF65-F5344CB8AC3E}">
        <p14:creationId xmlns:p14="http://schemas.microsoft.com/office/powerpoint/2010/main" val="552222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36</TotalTime>
  <Words>665</Words>
  <Application>Microsoft Office PowerPoint</Application>
  <PresentationFormat>Brugerdefineret</PresentationFormat>
  <Paragraphs>51</Paragraphs>
  <Slides>11</Slides>
  <Notes>1</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11</vt:i4>
      </vt:variant>
    </vt:vector>
  </HeadingPairs>
  <TitlesOfParts>
    <vt:vector size="14" baseType="lpstr">
      <vt:lpstr>Arial</vt:lpstr>
      <vt:lpstr>Century Gothic</vt:lpstr>
      <vt:lpstr>Præsentation med verden 16x9</vt:lpstr>
      <vt:lpstr>Handelsteorier 2</vt:lpstr>
      <vt:lpstr>Dagens program</vt:lpstr>
      <vt:lpstr>Handelsteorier</vt:lpstr>
      <vt:lpstr>Krugman – New trade Theory</vt:lpstr>
      <vt:lpstr>Stordriftfordele</vt:lpstr>
      <vt:lpstr>Forbrugerpræferencer</vt:lpstr>
      <vt:lpstr>KOnklusion</vt:lpstr>
      <vt:lpstr>Overblikket over teorierne</vt:lpstr>
      <vt:lpstr>TL;DR</vt:lpstr>
      <vt:lpstr>TL;DR</vt:lpstr>
      <vt:lpstr>Fra teori til praksis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Handelsteorier 2</dc:title>
  <dc:creator>Lennart Keller</dc:creator>
  <cp:lastModifiedBy>Lennart Keller</cp:lastModifiedBy>
  <cp:revision>3</cp:revision>
  <dcterms:created xsi:type="dcterms:W3CDTF">2023-03-24T07:00:45Z</dcterms:created>
  <dcterms:modified xsi:type="dcterms:W3CDTF">2024-03-10T08:41:36Z</dcterms:modified>
</cp:coreProperties>
</file>