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1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ACC25-3ED7-4C05-BBAD-EFA0BD3D8C20}" v="9" dt="2024-01-15T08:34:17.544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901ACC25-3ED7-4C05-BBAD-EFA0BD3D8C20}"/>
    <pc:docChg chg="custSel addSld delSld modSld">
      <pc:chgData name="Lennart Keller" userId="f5b96269-a306-4382-93d9-827cd03ffe50" providerId="ADAL" clId="{901ACC25-3ED7-4C05-BBAD-EFA0BD3D8C20}" dt="2024-01-16T10:33:42.727" v="565" actId="20577"/>
      <pc:docMkLst>
        <pc:docMk/>
      </pc:docMkLst>
      <pc:sldChg chg="modSp mod">
        <pc:chgData name="Lennart Keller" userId="f5b96269-a306-4382-93d9-827cd03ffe50" providerId="ADAL" clId="{901ACC25-3ED7-4C05-BBAD-EFA0BD3D8C20}" dt="2024-01-15T19:00:18.182" v="92" actId="20577"/>
        <pc:sldMkLst>
          <pc:docMk/>
          <pc:sldMk cId="4025013544" sldId="256"/>
        </pc:sldMkLst>
        <pc:spChg chg="mod">
          <ac:chgData name="Lennart Keller" userId="f5b96269-a306-4382-93d9-827cd03ffe50" providerId="ADAL" clId="{901ACC25-3ED7-4C05-BBAD-EFA0BD3D8C20}" dt="2024-01-15T08:29:09.195" v="20" actId="20577"/>
          <ac:spMkLst>
            <pc:docMk/>
            <pc:sldMk cId="4025013544" sldId="256"/>
            <ac:spMk id="2" creationId="{00000000-0000-0000-0000-000000000000}"/>
          </ac:spMkLst>
        </pc:spChg>
        <pc:spChg chg="mod">
          <ac:chgData name="Lennart Keller" userId="f5b96269-a306-4382-93d9-827cd03ffe50" providerId="ADAL" clId="{901ACC25-3ED7-4C05-BBAD-EFA0BD3D8C20}" dt="2024-01-15T19:00:18.182" v="92" actId="20577"/>
          <ac:spMkLst>
            <pc:docMk/>
            <pc:sldMk cId="4025013544" sldId="256"/>
            <ac:spMk id="3" creationId="{00000000-0000-0000-0000-000000000000}"/>
          </ac:spMkLst>
        </pc:spChg>
      </pc:sldChg>
      <pc:sldChg chg="add">
        <pc:chgData name="Lennart Keller" userId="f5b96269-a306-4382-93d9-827cd03ffe50" providerId="ADAL" clId="{901ACC25-3ED7-4C05-BBAD-EFA0BD3D8C20}" dt="2024-01-15T08:33:07.530" v="21"/>
        <pc:sldMkLst>
          <pc:docMk/>
          <pc:sldMk cId="485772047" sldId="261"/>
        </pc:sldMkLst>
      </pc:sldChg>
      <pc:sldChg chg="add del">
        <pc:chgData name="Lennart Keller" userId="f5b96269-a306-4382-93d9-827cd03ffe50" providerId="ADAL" clId="{901ACC25-3ED7-4C05-BBAD-EFA0BD3D8C20}" dt="2024-01-15T08:33:15.671" v="23" actId="2696"/>
        <pc:sldMkLst>
          <pc:docMk/>
          <pc:sldMk cId="818733654" sldId="262"/>
        </pc:sldMkLst>
      </pc:sldChg>
      <pc:sldChg chg="add">
        <pc:chgData name="Lennart Keller" userId="f5b96269-a306-4382-93d9-827cd03ffe50" providerId="ADAL" clId="{901ACC25-3ED7-4C05-BBAD-EFA0BD3D8C20}" dt="2024-01-15T08:33:20.645" v="24"/>
        <pc:sldMkLst>
          <pc:docMk/>
          <pc:sldMk cId="2563986311" sldId="262"/>
        </pc:sldMkLst>
      </pc:sldChg>
      <pc:sldChg chg="add">
        <pc:chgData name="Lennart Keller" userId="f5b96269-a306-4382-93d9-827cd03ffe50" providerId="ADAL" clId="{901ACC25-3ED7-4C05-BBAD-EFA0BD3D8C20}" dt="2024-01-15T08:33:28.138" v="25"/>
        <pc:sldMkLst>
          <pc:docMk/>
          <pc:sldMk cId="954791093" sldId="263"/>
        </pc:sldMkLst>
      </pc:sldChg>
      <pc:sldChg chg="add">
        <pc:chgData name="Lennart Keller" userId="f5b96269-a306-4382-93d9-827cd03ffe50" providerId="ADAL" clId="{901ACC25-3ED7-4C05-BBAD-EFA0BD3D8C20}" dt="2024-01-15T08:33:36.320" v="26"/>
        <pc:sldMkLst>
          <pc:docMk/>
          <pc:sldMk cId="3650438689" sldId="264"/>
        </pc:sldMkLst>
      </pc:sldChg>
      <pc:sldChg chg="add">
        <pc:chgData name="Lennart Keller" userId="f5b96269-a306-4382-93d9-827cd03ffe50" providerId="ADAL" clId="{901ACC25-3ED7-4C05-BBAD-EFA0BD3D8C20}" dt="2024-01-15T08:33:48.718" v="27"/>
        <pc:sldMkLst>
          <pc:docMk/>
          <pc:sldMk cId="1489239235" sldId="265"/>
        </pc:sldMkLst>
      </pc:sldChg>
      <pc:sldChg chg="add">
        <pc:chgData name="Lennart Keller" userId="f5b96269-a306-4382-93d9-827cd03ffe50" providerId="ADAL" clId="{901ACC25-3ED7-4C05-BBAD-EFA0BD3D8C20}" dt="2024-01-15T08:34:00.956" v="28"/>
        <pc:sldMkLst>
          <pc:docMk/>
          <pc:sldMk cId="3224244308" sldId="266"/>
        </pc:sldMkLst>
      </pc:sldChg>
      <pc:sldChg chg="add">
        <pc:chgData name="Lennart Keller" userId="f5b96269-a306-4382-93d9-827cd03ffe50" providerId="ADAL" clId="{901ACC25-3ED7-4C05-BBAD-EFA0BD3D8C20}" dt="2024-01-15T08:34:08.358" v="29"/>
        <pc:sldMkLst>
          <pc:docMk/>
          <pc:sldMk cId="1656891039" sldId="267"/>
        </pc:sldMkLst>
      </pc:sldChg>
      <pc:sldChg chg="add">
        <pc:chgData name="Lennart Keller" userId="f5b96269-a306-4382-93d9-827cd03ffe50" providerId="ADAL" clId="{901ACC25-3ED7-4C05-BBAD-EFA0BD3D8C20}" dt="2024-01-15T08:34:17.538" v="30"/>
        <pc:sldMkLst>
          <pc:docMk/>
          <pc:sldMk cId="935336155" sldId="268"/>
        </pc:sldMkLst>
      </pc:sldChg>
      <pc:sldChg chg="modSp new mod">
        <pc:chgData name="Lennart Keller" userId="f5b96269-a306-4382-93d9-827cd03ffe50" providerId="ADAL" clId="{901ACC25-3ED7-4C05-BBAD-EFA0BD3D8C20}" dt="2024-01-16T10:05:58.383" v="119" actId="20577"/>
        <pc:sldMkLst>
          <pc:docMk/>
          <pc:sldMk cId="2177517773" sldId="269"/>
        </pc:sldMkLst>
        <pc:spChg chg="mod">
          <ac:chgData name="Lennart Keller" userId="f5b96269-a306-4382-93d9-827cd03ffe50" providerId="ADAL" clId="{901ACC25-3ED7-4C05-BBAD-EFA0BD3D8C20}" dt="2024-01-16T10:05:58.383" v="119" actId="20577"/>
          <ac:spMkLst>
            <pc:docMk/>
            <pc:sldMk cId="2177517773" sldId="269"/>
            <ac:spMk id="2" creationId="{103B40B2-5869-4DCA-AE52-BEC548B2837E}"/>
          </ac:spMkLst>
        </pc:spChg>
        <pc:spChg chg="mod">
          <ac:chgData name="Lennart Keller" userId="f5b96269-a306-4382-93d9-827cd03ffe50" providerId="ADAL" clId="{901ACC25-3ED7-4C05-BBAD-EFA0BD3D8C20}" dt="2024-01-16T10:05:50.087" v="96" actId="368"/>
          <ac:spMkLst>
            <pc:docMk/>
            <pc:sldMk cId="2177517773" sldId="269"/>
            <ac:spMk id="3" creationId="{C70FC1B5-BAA4-4BF1-A6BE-8EB0CBA65E4B}"/>
          </ac:spMkLst>
        </pc:spChg>
      </pc:sldChg>
      <pc:sldChg chg="modSp new mod">
        <pc:chgData name="Lennart Keller" userId="f5b96269-a306-4382-93d9-827cd03ffe50" providerId="ADAL" clId="{901ACC25-3ED7-4C05-BBAD-EFA0BD3D8C20}" dt="2024-01-16T10:32:28.455" v="395" actId="20577"/>
        <pc:sldMkLst>
          <pc:docMk/>
          <pc:sldMk cId="226318951" sldId="270"/>
        </pc:sldMkLst>
        <pc:spChg chg="mod">
          <ac:chgData name="Lennart Keller" userId="f5b96269-a306-4382-93d9-827cd03ffe50" providerId="ADAL" clId="{901ACC25-3ED7-4C05-BBAD-EFA0BD3D8C20}" dt="2024-01-16T10:06:42.996" v="176" actId="20577"/>
          <ac:spMkLst>
            <pc:docMk/>
            <pc:sldMk cId="226318951" sldId="270"/>
            <ac:spMk id="2" creationId="{F2AB83CE-1E1B-4F50-9BA1-4ECB32317C11}"/>
          </ac:spMkLst>
        </pc:spChg>
        <pc:spChg chg="mod">
          <ac:chgData name="Lennart Keller" userId="f5b96269-a306-4382-93d9-827cd03ffe50" providerId="ADAL" clId="{901ACC25-3ED7-4C05-BBAD-EFA0BD3D8C20}" dt="2024-01-16T10:32:28.455" v="395" actId="20577"/>
          <ac:spMkLst>
            <pc:docMk/>
            <pc:sldMk cId="226318951" sldId="270"/>
            <ac:spMk id="3" creationId="{C99CA55A-B9D5-4650-808A-8E813578B520}"/>
          </ac:spMkLst>
        </pc:spChg>
      </pc:sldChg>
      <pc:sldChg chg="modSp new mod">
        <pc:chgData name="Lennart Keller" userId="f5b96269-a306-4382-93d9-827cd03ffe50" providerId="ADAL" clId="{901ACC25-3ED7-4C05-BBAD-EFA0BD3D8C20}" dt="2024-01-16T10:33:42.727" v="565" actId="20577"/>
        <pc:sldMkLst>
          <pc:docMk/>
          <pc:sldMk cId="556569241" sldId="271"/>
        </pc:sldMkLst>
        <pc:spChg chg="mod">
          <ac:chgData name="Lennart Keller" userId="f5b96269-a306-4382-93d9-827cd03ffe50" providerId="ADAL" clId="{901ACC25-3ED7-4C05-BBAD-EFA0BD3D8C20}" dt="2024-01-16T10:32:55.626" v="411" actId="20577"/>
          <ac:spMkLst>
            <pc:docMk/>
            <pc:sldMk cId="556569241" sldId="271"/>
            <ac:spMk id="2" creationId="{136A7D13-0427-4552-934D-961591BBEE61}"/>
          </ac:spMkLst>
        </pc:spChg>
        <pc:spChg chg="mod">
          <ac:chgData name="Lennart Keller" userId="f5b96269-a306-4382-93d9-827cd03ffe50" providerId="ADAL" clId="{901ACC25-3ED7-4C05-BBAD-EFA0BD3D8C20}" dt="2024-01-16T10:33:42.727" v="565" actId="20577"/>
          <ac:spMkLst>
            <pc:docMk/>
            <pc:sldMk cId="556569241" sldId="271"/>
            <ac:spMk id="3" creationId="{E6B0A634-08F6-47DE-B523-C74C91F0EA1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16-01-2024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16-01-2024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16-01-2024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16-01-2024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Arbejdsmarkedspolitik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Økonomisk politik der kan </a:t>
            </a:r>
            <a:r>
              <a:rPr lang="da-DK"/>
              <a:t>løse udfordringer.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6A7D13-0427-4552-934D-961591BBE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B0A634-08F6-47DE-B523-C74C91F0E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Arbejdsmarkedspolitik</a:t>
            </a:r>
          </a:p>
          <a:p>
            <a:r>
              <a:rPr lang="da-DK" dirty="0"/>
              <a:t>3) Fire typer af arbejdsmarkedspolitik</a:t>
            </a:r>
          </a:p>
          <a:p>
            <a:r>
              <a:rPr lang="da-DK" dirty="0"/>
              <a:t>4) fremtidige udfordringer på arbejdsmarkedet</a:t>
            </a:r>
          </a:p>
          <a:p>
            <a:r>
              <a:rPr lang="da-DK"/>
              <a:t>5) Ny notatopgave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656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6A799-0505-4456-80B9-93A57E6D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Arbejdsmarkedspolitik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8B0831-787F-4FB4-B9F7-E912DF5EB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Definition: </a:t>
            </a:r>
            <a:r>
              <a:rPr lang="da-DK" b="0" i="0" dirty="0">
                <a:effectLst/>
              </a:rPr>
              <a:t>Arbejdsmarkedspolitikkens opgave er at påvirke efterspørgsel og (især) udbud af arbejdskraft på de enkelte delmarkeder samt på arbejdsmarkedet generelt</a:t>
            </a:r>
          </a:p>
          <a:p>
            <a:r>
              <a:rPr lang="da-DK" dirty="0"/>
              <a:t>Et middel til at undgå </a:t>
            </a:r>
            <a:r>
              <a:rPr lang="da-DK" u="sng" dirty="0"/>
              <a:t>strukturel ledighed </a:t>
            </a:r>
            <a:r>
              <a:rPr lang="da-DK" dirty="0"/>
              <a:t>og </a:t>
            </a:r>
            <a:r>
              <a:rPr lang="da-DK" u="sng" dirty="0"/>
              <a:t>flaskehalsproblemer </a:t>
            </a:r>
          </a:p>
          <a:p>
            <a:r>
              <a:rPr lang="da-DK" dirty="0"/>
              <a:t>Strukturel ledighed: mismatch mellem udbud og efterspørgsel efter arbejdskraft. Udbud er større end efterspørgsel</a:t>
            </a:r>
          </a:p>
          <a:p>
            <a:r>
              <a:rPr lang="da-DK" dirty="0"/>
              <a:t>Flaskehalsproblemer: Mismatch mellem udbud og efterspørgsel: Efterspørgsel er større end udbud. Kan være geografiske eller faglige.</a:t>
            </a:r>
          </a:p>
        </p:txBody>
      </p:sp>
    </p:spTree>
    <p:extLst>
      <p:ext uri="{BB962C8B-B14F-4D97-AF65-F5344CB8AC3E}">
        <p14:creationId xmlns:p14="http://schemas.microsoft.com/office/powerpoint/2010/main" val="48577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E144AD-D571-4747-A2CB-3AA84780C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Strukturel ledighed</a:t>
            </a:r>
          </a:p>
        </p:txBody>
      </p:sp>
      <p:pic>
        <p:nvPicPr>
          <p:cNvPr id="7" name="Pladsholder til indhold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B65877D-AE10-41A6-9955-37DFC0ED1C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35" y="1942136"/>
            <a:ext cx="6000860" cy="3573760"/>
          </a:xfrm>
        </p:spPr>
      </p:pic>
      <p:pic>
        <p:nvPicPr>
          <p:cNvPr id="9" name="Pladsholder til indhold 8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C7245A4-A43B-4C13-BFC2-BB23115176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030" y="1844824"/>
            <a:ext cx="5437560" cy="3573760"/>
          </a:xfr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BB056E79-624F-4170-83E3-AA42D884C479}"/>
              </a:ext>
            </a:extLst>
          </p:cNvPr>
          <p:cNvSpPr txBox="1"/>
          <p:nvPr/>
        </p:nvSpPr>
        <p:spPr>
          <a:xfrm>
            <a:off x="490921" y="5856295"/>
            <a:ext cx="1120698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Vores samfundsøkonomiske mål om fuld beskæftigelse er ved 4% da økonomer vurderer det er grænsen inden vi oplever mismatch-problemer</a:t>
            </a:r>
          </a:p>
        </p:txBody>
      </p:sp>
    </p:spTree>
    <p:extLst>
      <p:ext uri="{BB962C8B-B14F-4D97-AF65-F5344CB8AC3E}">
        <p14:creationId xmlns:p14="http://schemas.microsoft.com/office/powerpoint/2010/main" val="256398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03C881-373C-44BD-B088-81B0EF3C5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Fire instrumenter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2A53661-072F-4AF3-8EC2-81A217553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614" y="1828800"/>
            <a:ext cx="9341294" cy="43434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</a:rPr>
              <a:t>Foranstaltninger, der øger </a:t>
            </a:r>
            <a:r>
              <a:rPr lang="da-DK" b="0" i="1" dirty="0">
                <a:solidFill>
                  <a:srgbClr val="333333"/>
                </a:solidFill>
                <a:effectLst/>
              </a:rPr>
              <a:t>mobiliteten</a:t>
            </a:r>
            <a:r>
              <a:rPr lang="da-DK" b="0" i="0" dirty="0">
                <a:solidFill>
                  <a:srgbClr val="333333"/>
                </a:solidFill>
                <a:effectLst/>
              </a:rPr>
              <a:t> (bevægeligheden) og tilpasningen på arbejdsmarkedet.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</a:rPr>
              <a:t>Instrumenter, som sigter mod at påvirke</a:t>
            </a:r>
            <a:r>
              <a:rPr lang="da-DK" b="0" i="1" dirty="0">
                <a:solidFill>
                  <a:srgbClr val="333333"/>
                </a:solidFill>
                <a:effectLst/>
              </a:rPr>
              <a:t> efterspørgslen </a:t>
            </a:r>
            <a:r>
              <a:rPr lang="da-DK" b="0" i="0" dirty="0">
                <a:solidFill>
                  <a:srgbClr val="333333"/>
                </a:solidFill>
                <a:effectLst/>
              </a:rPr>
              <a:t>efter  arbejdskraft.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</a:rPr>
              <a:t>Instrumenter, som sigter mod at påvirke </a:t>
            </a:r>
            <a:r>
              <a:rPr lang="da-DK" b="0" i="1" dirty="0">
                <a:solidFill>
                  <a:srgbClr val="333333"/>
                </a:solidFill>
                <a:effectLst/>
              </a:rPr>
              <a:t>udbuddet</a:t>
            </a:r>
            <a:r>
              <a:rPr lang="da-DK" b="0" i="0" dirty="0">
                <a:solidFill>
                  <a:srgbClr val="333333"/>
                </a:solidFill>
                <a:effectLst/>
              </a:rPr>
              <a:t> af arbejdskraft.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</a:rPr>
              <a:t>Indgreb, som ændrer på 'spillereglerne' på arbejdsmarkedet, de såkaldte </a:t>
            </a:r>
            <a:r>
              <a:rPr lang="da-DK" b="0" i="1" dirty="0">
                <a:solidFill>
                  <a:srgbClr val="333333"/>
                </a:solidFill>
                <a:effectLst/>
              </a:rPr>
              <a:t>institutionelle faktorer</a:t>
            </a:r>
            <a:r>
              <a:rPr lang="da-DK" b="0" i="0" dirty="0">
                <a:solidFill>
                  <a:srgbClr val="333333"/>
                </a:solidFill>
                <a:effectLst/>
              </a:rPr>
              <a:t>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479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BB207-7A30-44EA-B667-664908E6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i="0" dirty="0">
                <a:solidFill>
                  <a:srgbClr val="333333"/>
                </a:solidFill>
                <a:effectLst/>
                <a:latin typeface="+mn-lt"/>
              </a:rPr>
              <a:t>Mobilitetsfremmende foranstaltninger</a:t>
            </a:r>
            <a:endParaRPr lang="da-DK" dirty="0">
              <a:latin typeface="+mn-lt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A1793A-81D0-4EF7-B731-BF588151C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vil man forsøge at bruge politik der kan bekæmpe flaskehalsproblemer</a:t>
            </a:r>
          </a:p>
          <a:p>
            <a:r>
              <a:rPr lang="da-DK" dirty="0"/>
              <a:t>Geografiske flaskehalse</a:t>
            </a:r>
          </a:p>
          <a:p>
            <a:pPr lvl="1"/>
            <a:r>
              <a:rPr lang="da-DK" dirty="0"/>
              <a:t>Få arbejdskraften derhen hvor der er brug for den. </a:t>
            </a:r>
          </a:p>
          <a:p>
            <a:pPr lvl="1"/>
            <a:r>
              <a:rPr lang="da-DK" dirty="0"/>
              <a:t>Eksempler: Hjælp til flytning, kørselsfradrag, hjælp til at finde en bolig</a:t>
            </a:r>
          </a:p>
          <a:p>
            <a:pPr lvl="1"/>
            <a:endParaRPr lang="da-DK" dirty="0"/>
          </a:p>
          <a:p>
            <a:r>
              <a:rPr lang="da-DK" dirty="0"/>
              <a:t>Faglige flaskehalse</a:t>
            </a:r>
          </a:p>
          <a:p>
            <a:pPr lvl="1"/>
            <a:r>
              <a:rPr lang="da-DK" dirty="0"/>
              <a:t>Få uddannet og efteruddannet til de brancher hvor der er mangel og væk fra de brancher hvor der er for mange</a:t>
            </a:r>
          </a:p>
          <a:p>
            <a:pPr lvl="1"/>
            <a:r>
              <a:rPr lang="da-DK" dirty="0"/>
              <a:t>Eksempler: Jobcentre skal hjælpe med at </a:t>
            </a:r>
            <a:r>
              <a:rPr lang="da-DK" dirty="0" err="1"/>
              <a:t>komptenceudvikle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043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31B2C-3C84-4419-8C19-AA997C9D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Påvirkning af efterspørgslen på arbejdskraft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F0FF36-7C16-4ED0-B6C2-ECDA04E6E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vil man få virksomhederne til at ansætte nogle flere, altså øge virksomhedernes efterspørgsel efter arbejdskraft</a:t>
            </a:r>
          </a:p>
          <a:p>
            <a:r>
              <a:rPr lang="da-DK" dirty="0"/>
              <a:t>Man kan give løntilskud, således at staten dækker noget af lønnen, så det kan betale sig virksomheden at ansætte en</a:t>
            </a:r>
          </a:p>
          <a:p>
            <a:r>
              <a:rPr lang="da-DK" dirty="0"/>
              <a:t>Staten kan føre lempelig finanspolitik og selv efterspørge arbejdskraft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923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66EC69-2609-4598-8126-0FACF2295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Påvirkning af udbuddet af arbejdskraft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E440FE-A89A-4E77-BE44-F6B3D08C3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vil man få husholdningerne til at udbyde deres arbejdskraft noget mere. Altså få folk til at arbejde noget mere. </a:t>
            </a:r>
          </a:p>
          <a:p>
            <a:r>
              <a:rPr lang="da-DK" dirty="0"/>
              <a:t>Her er man altså inde og kigge på ferier, orlov, pensionsalder, arbejdstid, regler for udenlandsk arbejdskraft, skat.</a:t>
            </a:r>
          </a:p>
          <a:p>
            <a:endParaRPr lang="da-DK" dirty="0"/>
          </a:p>
          <a:p>
            <a:r>
              <a:rPr lang="da-DK" dirty="0"/>
              <a:t>Det er som regel her man kan gøre den største forskel.</a:t>
            </a:r>
          </a:p>
        </p:txBody>
      </p:sp>
    </p:spTree>
    <p:extLst>
      <p:ext uri="{BB962C8B-B14F-4D97-AF65-F5344CB8AC3E}">
        <p14:creationId xmlns:p14="http://schemas.microsoft.com/office/powerpoint/2010/main" val="322424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2C971-9C6B-48CD-9A49-EC613AF19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Institutionelle faktorer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E4FA8B-40A9-4B1B-8100-E030BA3DF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har vi de regler der generelt gælder på arbejdsmarkedet</a:t>
            </a:r>
          </a:p>
          <a:p>
            <a:r>
              <a:rPr lang="da-DK" dirty="0"/>
              <a:t>Dagpenge er især vigtigt her.</a:t>
            </a:r>
          </a:p>
          <a:p>
            <a:r>
              <a:rPr lang="da-DK" dirty="0"/>
              <a:t>Dagpenge er en arbejdsløshedsforsikring som man betaler for hver måned.</a:t>
            </a:r>
          </a:p>
          <a:p>
            <a:r>
              <a:rPr lang="da-DK" dirty="0"/>
              <a:t>Dagpengeregler: Før 1993 kunne man være på dagpenge hele sit liv. Fra 1993 satte man max. På 7 år. Siden da har man justeret den ned ad flere omgange. Nu er den 2 år.</a:t>
            </a:r>
          </a:p>
          <a:p>
            <a:r>
              <a:rPr lang="da-DK" dirty="0"/>
              <a:t>Rådighedsregler: Vi har en række regler man skal overholde, når man er ledig. Man skal f.eks. Søge minimum to jobs om ugen.   </a:t>
            </a:r>
          </a:p>
        </p:txBody>
      </p:sp>
    </p:spTree>
    <p:extLst>
      <p:ext uri="{BB962C8B-B14F-4D97-AF65-F5344CB8AC3E}">
        <p14:creationId xmlns:p14="http://schemas.microsoft.com/office/powerpoint/2010/main" val="165689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BB9E63-265A-4C4C-A37D-86F7AA246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TL;DR</a:t>
            </a:r>
          </a:p>
        </p:txBody>
      </p:sp>
      <p:pic>
        <p:nvPicPr>
          <p:cNvPr id="5" name="Pladsholder til indhold 4" descr="Et billede, der indeholder bord&#10;&#10;Automatisk genereret beskrivelse">
            <a:extLst>
              <a:ext uri="{FF2B5EF4-FFF2-40B4-BE49-F238E27FC236}">
                <a16:creationId xmlns:a16="http://schemas.microsoft.com/office/drawing/2014/main" id="{6C944D7D-CE53-4544-AFAC-100367E02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044" y="1610211"/>
            <a:ext cx="6858344" cy="5247789"/>
          </a:xfrm>
        </p:spPr>
      </p:pic>
    </p:spTree>
    <p:extLst>
      <p:ext uri="{BB962C8B-B14F-4D97-AF65-F5344CB8AC3E}">
        <p14:creationId xmlns:p14="http://schemas.microsoft.com/office/powerpoint/2010/main" val="93533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3B40B2-5869-4DCA-AE52-BEC548B2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 fælles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0FC1B5-BAA4-4BF1-A6BE-8EB0CBA65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da-DK" dirty="0"/>
              <a:t>Hvilken slags arbejdsmarkedspolitik er følgende indgreb? (institutionelle faktorer, mobilitetsfremmende foranstaltninger, påvirkning af arbejdskraftefterspørgsel eller påvirkning af arbejdskraftudbud.):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Der indføres en skattefri seniorpræmie til personer, der fortsætter med at arbejde efter de har nået folkepensionsalderen.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Staten yder tilskud på 20 kr. i timen til arbejdsgivere, der vil ansætte nydanskere med sprogproblemer.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Staten øger tilskuddet til folk, der ønsker at flytte for at finde nyt job. Tilskuddet skal dække en del af flytteomkostningerne.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Regeringen sænker dagpengesatsen for dimittender (nyuddannede).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Folketinget vedtager en lov, der satser massivt på efteruddannelse af ufaglærte arbejdere.</a:t>
            </a:r>
          </a:p>
          <a:p>
            <a:pPr algn="l">
              <a:buFont typeface="+mj-lt"/>
              <a:buAutoNum type="arabicPeriod"/>
            </a:pPr>
            <a:r>
              <a:rPr lang="da-DK" dirty="0"/>
              <a:t>Der stilles krav om, at en ledig skal dokumentere sine jobsøgningsaktiviteter og føre en </a:t>
            </a:r>
            <a:r>
              <a:rPr lang="da-DK" dirty="0" err="1"/>
              <a:t>joblog</a:t>
            </a:r>
            <a:r>
              <a:rPr lang="da-DK" dirty="0"/>
              <a:t>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751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AB83CE-1E1B-4F50-9BA1-4ECB3231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Arbejdsmarkedspolitiske problemstillinger i fremtiden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9CA55A-B9D5-4650-808A-8E813578B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Mangel på arbejdskraft</a:t>
            </a:r>
          </a:p>
          <a:p>
            <a:r>
              <a:rPr lang="da-DK" dirty="0"/>
              <a:t>Overtager AI en masse typer af arbejde</a:t>
            </a:r>
          </a:p>
          <a:p>
            <a:r>
              <a:rPr lang="da-DK" dirty="0"/>
              <a:t>Rekrutteringsudfordringer i visse brancher</a:t>
            </a:r>
          </a:p>
          <a:p>
            <a:r>
              <a:rPr lang="da-DK" dirty="0"/>
              <a:t>Udkantsdanmark bliver stadig mindre attraktiv (Flaskehalse)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631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656</TotalTime>
  <Words>613</Words>
  <Application>Microsoft Office PowerPoint</Application>
  <PresentationFormat>Brugerdefineret</PresentationFormat>
  <Paragraphs>59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Arbejdsmarkedspolitik</vt:lpstr>
      <vt:lpstr>Dagens program</vt:lpstr>
      <vt:lpstr>Arbejdsmarkedspolitik</vt:lpstr>
      <vt:lpstr>Strukturel ledighed</vt:lpstr>
      <vt:lpstr>Fire instrumenter</vt:lpstr>
      <vt:lpstr>Mobilitetsfremmende foranstaltninger</vt:lpstr>
      <vt:lpstr>Påvirkning af efterspørgslen på arbejdskraft</vt:lpstr>
      <vt:lpstr>Påvirkning af udbuddet af arbejdskraft</vt:lpstr>
      <vt:lpstr>Institutionelle faktorer</vt:lpstr>
      <vt:lpstr>TL;DR</vt:lpstr>
      <vt:lpstr>Opgave fælles</vt:lpstr>
      <vt:lpstr>Arbejdsmarkedspolitiske problemstillinger i fremtiden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Titellayout</dc:title>
  <dc:creator>Lennart Keller</dc:creator>
  <cp:lastModifiedBy>Lennart Keller</cp:lastModifiedBy>
  <cp:revision>1</cp:revision>
  <dcterms:created xsi:type="dcterms:W3CDTF">2024-01-15T08:28:30Z</dcterms:created>
  <dcterms:modified xsi:type="dcterms:W3CDTF">2024-01-16T10:33:45Z</dcterms:modified>
</cp:coreProperties>
</file>