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60" r:id="rId5"/>
    <p:sldId id="261" r:id="rId6"/>
    <p:sldId id="258" r:id="rId7"/>
    <p:sldId id="267" r:id="rId8"/>
    <p:sldId id="268" r:id="rId9"/>
    <p:sldId id="269" r:id="rId10"/>
    <p:sldId id="270" r:id="rId11"/>
    <p:sldId id="271" r:id="rId12"/>
    <p:sldId id="272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20-09-2023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20-09-2023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20-09-2023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20-09-2023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Prisdannelse 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Priselasticitet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761CC5-F042-407E-BB30-DF8AA2E90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111C28-383C-4816-B272-04AFE7892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 fra sidst</a:t>
            </a:r>
          </a:p>
          <a:p>
            <a:r>
              <a:rPr lang="da-DK" dirty="0"/>
              <a:t>2) De to nye fagbegreber i dag</a:t>
            </a:r>
          </a:p>
          <a:p>
            <a:r>
              <a:rPr lang="da-DK" dirty="0"/>
              <a:t>3) Forbruger- og producentoverskud</a:t>
            </a:r>
          </a:p>
          <a:p>
            <a:r>
              <a:rPr lang="da-DK" dirty="0"/>
              <a:t>4) Priselasticitet</a:t>
            </a:r>
          </a:p>
          <a:p>
            <a:r>
              <a:rPr lang="da-DK" dirty="0"/>
              <a:t>5) Opgave hvis vi når det</a:t>
            </a:r>
          </a:p>
        </p:txBody>
      </p:sp>
    </p:spTree>
    <p:extLst>
      <p:ext uri="{BB962C8B-B14F-4D97-AF65-F5344CB8AC3E}">
        <p14:creationId xmlns:p14="http://schemas.microsoft.com/office/powerpoint/2010/main" val="38112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65E09-CD51-4143-AFD1-F41045EB9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D5E605-71E2-4245-9717-028CB944B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Efterspørgselskurven ser ud som den gør som følge af indkomsteffekten og substitutionseffekten</a:t>
            </a:r>
          </a:p>
          <a:p>
            <a:r>
              <a:rPr lang="da-DK" dirty="0"/>
              <a:t>Udbudskurven ser ud som den gør, fordi producenter har forskellige produktionsomkostninger og fordi det kan være dyrt opstarte en ny (</a:t>
            </a:r>
            <a:r>
              <a:rPr lang="da-DK" dirty="0" err="1"/>
              <a:t>mer</a:t>
            </a:r>
            <a:r>
              <a:rPr lang="da-DK" dirty="0"/>
              <a:t>)produktion</a:t>
            </a:r>
          </a:p>
          <a:p>
            <a:endParaRPr lang="da-DK" dirty="0"/>
          </a:p>
          <a:p>
            <a:r>
              <a:rPr lang="da-DK" dirty="0"/>
              <a:t>Prisen vil ”altid” ramme en ligevægt, hvorfor?</a:t>
            </a:r>
          </a:p>
        </p:txBody>
      </p:sp>
    </p:spTree>
    <p:extLst>
      <p:ext uri="{BB962C8B-B14F-4D97-AF65-F5344CB8AC3E}">
        <p14:creationId xmlns:p14="http://schemas.microsoft.com/office/powerpoint/2010/main" val="107445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2AC5D-252B-4369-93C0-1E2F05EEA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Ændringer i efterspørgsel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632476-934E-456A-BACC-AF8844A6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Husholdningerne efterspørger mere af en bestemt vare.</a:t>
            </a:r>
          </a:p>
          <a:p>
            <a:r>
              <a:rPr lang="da-DK" dirty="0"/>
              <a:t>Det betyder at der ved hvert prisniveau er flere der er villige til at købe varen.</a:t>
            </a:r>
          </a:p>
          <a:p>
            <a:r>
              <a:rPr lang="da-DK" dirty="0"/>
              <a:t>Derfor forskydes efterspørgselskurven parallelt til højre i modellen</a:t>
            </a:r>
          </a:p>
          <a:p>
            <a:pPr marL="45720" indent="0">
              <a:buNone/>
            </a:pPr>
            <a:endParaRPr lang="da-DK" dirty="0"/>
          </a:p>
          <a:p>
            <a:r>
              <a:rPr lang="da-DK" i="1" dirty="0">
                <a:solidFill>
                  <a:srgbClr val="333333"/>
                </a:solidFill>
                <a:latin typeface="+mj-lt"/>
              </a:rPr>
              <a:t>Markedskræfterne sikrer, at en øget efterspørgsel tilfredsstilles gennem et øget udbud, idet den højere ligevægtspris lokker producenterne til at øge produktionen</a:t>
            </a:r>
            <a:r>
              <a:rPr lang="da-DK" dirty="0">
                <a:solidFill>
                  <a:srgbClr val="333333"/>
                </a:solidFill>
                <a:latin typeface="+mj-lt"/>
              </a:rPr>
              <a:t>.</a:t>
            </a:r>
            <a:endParaRPr lang="da-DK" dirty="0">
              <a:latin typeface="+mj-lt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698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7F915-FEFE-4B91-A626-F6C21B2E2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Ændringer i udbud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119BBA-9461-4191-96A3-991BB53C5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Hvis fx produktionen af en vare effektiviseres kraftigt ved hjælp af nye produktionsmetoder, vil udbuddet af denne vare stige. 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Det betyder at der </a:t>
            </a:r>
            <a:r>
              <a:rPr lang="da-DK" dirty="0">
                <a:solidFill>
                  <a:srgbClr val="333333"/>
                </a:solidFill>
                <a:latin typeface="+mj-lt"/>
              </a:rPr>
              <a:t>ved hvert prisniveau kan fremstilles</a:t>
            </a:r>
          </a:p>
          <a:p>
            <a:r>
              <a:rPr lang="da-DK" dirty="0">
                <a:solidFill>
                  <a:srgbClr val="333333"/>
                </a:solidFill>
                <a:latin typeface="+mj-lt"/>
              </a:rPr>
              <a:t>Derfor forskydes udbudskurven parallelt til højre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Eksemplet viser, at bedre produktionsmetoder – og dermed lavere omkostninger – via markedskræfterne slår igennem og kommer forbrugerne til gode gennem større udbud til lavere pris.</a:t>
            </a:r>
          </a:p>
          <a:p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Ved en fri </a:t>
            </a:r>
            <a:r>
              <a:rPr lang="da-DK" b="0" i="1" u="none" strike="noStrike" dirty="0">
                <a:solidFill>
                  <a:srgbClr val="333333"/>
                </a:solidFill>
                <a:effectLst/>
                <a:latin typeface="+mj-lt"/>
              </a:rPr>
              <a:t>prisdannelse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 sikrer markedskræfterne, at produktionen udbydes af de mest effektive producenter. De ineffektive producenter vil ved en given </a:t>
            </a:r>
            <a:r>
              <a:rPr lang="da-DK" b="0" i="1" u="none" strike="noStrike" dirty="0">
                <a:solidFill>
                  <a:srgbClr val="333333"/>
                </a:solidFill>
                <a:effectLst/>
                <a:latin typeface="+mj-lt"/>
              </a:rPr>
              <a:t>pris</a:t>
            </a:r>
            <a:r>
              <a:rPr lang="da-DK" b="0" i="1" dirty="0">
                <a:solidFill>
                  <a:srgbClr val="333333"/>
                </a:solidFill>
                <a:effectLst/>
                <a:latin typeface="+mj-lt"/>
              </a:rPr>
              <a:t> ikke kunne få dækket deres høje omkostninger, og de konkurreres ud af markedet</a:t>
            </a:r>
            <a:r>
              <a:rPr lang="da-DK" b="0" i="0" dirty="0">
                <a:solidFill>
                  <a:srgbClr val="333333"/>
                </a:solidFill>
                <a:effectLst/>
                <a:latin typeface="+mj-lt"/>
              </a:rPr>
              <a:t>.</a:t>
            </a:r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827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FBBE99-22B3-4B3F-8611-0E054BE5E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nye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E48E3E-27DB-4BB6-B8AA-C88C0EF28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Producent og forbrugeroverskud – Det samfundsøkonomiske overskud</a:t>
            </a:r>
          </a:p>
          <a:p>
            <a:r>
              <a:rPr lang="da-DK" dirty="0"/>
              <a:t>Priselasticitet – Hvor meget påvirker prisændringer påvirker efterspørgslen (Ikke alle varer er ens)</a:t>
            </a:r>
          </a:p>
        </p:txBody>
      </p:sp>
    </p:spTree>
    <p:extLst>
      <p:ext uri="{BB962C8B-B14F-4D97-AF65-F5344CB8AC3E}">
        <p14:creationId xmlns:p14="http://schemas.microsoft.com/office/powerpoint/2010/main" val="369899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6E079-442F-40B7-B258-86396727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Forbruger- og producentoverskud</a:t>
            </a:r>
          </a:p>
        </p:txBody>
      </p:sp>
      <p:pic>
        <p:nvPicPr>
          <p:cNvPr id="5" name="Pladsholder til indhold 4" descr="Et billede, der indeholder tekst, linje/række, diagram, Kurve&#10;&#10;Automatisk genereret beskrivelse">
            <a:extLst>
              <a:ext uri="{FF2B5EF4-FFF2-40B4-BE49-F238E27FC236}">
                <a16:creationId xmlns:a16="http://schemas.microsoft.com/office/drawing/2014/main" id="{274337F5-5DCC-463B-8E22-742E7506D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564904"/>
            <a:ext cx="5962956" cy="330852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526631A-1010-401E-ADE3-9D8774C2F37C}"/>
              </a:ext>
            </a:extLst>
          </p:cNvPr>
          <p:cNvSpPr txBox="1"/>
          <p:nvPr/>
        </p:nvSpPr>
        <p:spPr>
          <a:xfrm>
            <a:off x="6382444" y="1772816"/>
            <a:ext cx="56886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Forbrugeroverskuddet er et udtryk for at nogle forbrugere køber varen til en billigere pris end det de var villige til at give.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Forbrugeroverskuddet er med andre ord den pris en forbruger er villig til at betale for varen minus den pris der rent faktisk betales.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Det samlede forbrugeroverskud er derfor den trekant der dannes over ligevægtsprisen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74699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24FA72-2A3B-42F5-BBEF-F414F5565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Forbruger- og producentoverskud</a:t>
            </a:r>
          </a:p>
        </p:txBody>
      </p:sp>
      <p:pic>
        <p:nvPicPr>
          <p:cNvPr id="5" name="Pladsholder til indhold 4" descr="Et billede, der indeholder tekst, linje/række, diagram, Kurve&#10;&#10;Automatisk genereret beskrivelse">
            <a:extLst>
              <a:ext uri="{FF2B5EF4-FFF2-40B4-BE49-F238E27FC236}">
                <a16:creationId xmlns:a16="http://schemas.microsoft.com/office/drawing/2014/main" id="{0C450FC6-6D62-452C-AD91-F26154666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2564904"/>
            <a:ext cx="5766096" cy="3283119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642E993-8BB9-48DE-A2B7-D62EF6F5AB99}"/>
              </a:ext>
            </a:extLst>
          </p:cNvPr>
          <p:cNvSpPr txBox="1"/>
          <p:nvPr/>
        </p:nvSpPr>
        <p:spPr>
          <a:xfrm>
            <a:off x="6454452" y="1772816"/>
            <a:ext cx="5616624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Producentoverskuddet fremkommer ved at se på virksomhedernes produktionsomkostninger. De mest effektive producenter kan sælge til en lav pris.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Det vil sige, at de sagtens ville kunne sælge til en lavere pris end ligevægtsprisen og derfor tjener ekstra hver gang.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Sammenlægges de to overskud fås det samlede samfundsmæssige overskud.</a:t>
            </a:r>
          </a:p>
        </p:txBody>
      </p:sp>
    </p:spTree>
    <p:extLst>
      <p:ext uri="{BB962C8B-B14F-4D97-AF65-F5344CB8AC3E}">
        <p14:creationId xmlns:p14="http://schemas.microsoft.com/office/powerpoint/2010/main" val="17175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Priselasticitet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52" y="1825073"/>
            <a:ext cx="6743219" cy="434340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53852" y="1844824"/>
            <a:ext cx="3024336" cy="3096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a-DK" sz="2400" dirty="0"/>
          </a:p>
        </p:txBody>
      </p:sp>
      <p:sp>
        <p:nvSpPr>
          <p:cNvPr id="6" name="Tekstfelt 5"/>
          <p:cNvSpPr txBox="1"/>
          <p:nvPr/>
        </p:nvSpPr>
        <p:spPr>
          <a:xfrm>
            <a:off x="909836" y="1825073"/>
            <a:ext cx="3528392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/>
              <a:t>Nogle varer er prisfølsomme, andre er ikke.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i="1" dirty="0"/>
              <a:t>Pris elasticitet: hvor meget den efterspurgte mængde af en vare ændrer sig som følge af en prisændring</a:t>
            </a:r>
            <a:r>
              <a:rPr lang="da-DK" dirty="0"/>
              <a:t>. 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dirty="0"/>
              <a:t>Helt præcist defineres </a:t>
            </a:r>
            <a:r>
              <a:rPr lang="da-DK" b="1" dirty="0"/>
              <a:t>elasticiteten Ep</a:t>
            </a:r>
            <a:r>
              <a:rPr lang="da-DK" dirty="0"/>
              <a:t> som </a:t>
            </a:r>
            <a:r>
              <a:rPr lang="da-DK" i="1" dirty="0"/>
              <a:t>forholdet mellem den procentvise mængdeændring og den procentvise prisændring</a:t>
            </a:r>
            <a:r>
              <a:rPr lang="da-DK" dirty="0"/>
              <a:t>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88" y="5688161"/>
            <a:ext cx="69342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5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Priselasticitet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Priselasticiteten er altid et negativt talt – et fald i prisen medfører en positiv mængdeændring (Stigende efterspørgsel). En stigning i prisen medfører en negativ mængdeændring (faldende efterspørgsel)</a:t>
            </a:r>
          </a:p>
          <a:p>
            <a:r>
              <a:rPr lang="da-DK" dirty="0"/>
              <a:t>Hvis priselasticiteten blev et positivt tal – Ville i kunne konkludere at en stigende pris får efterspørgslen til at stige eller en faldende pris får efterspørgslen til at falde (Det giver ikke mening, udover i helt særlige tilfælde).</a:t>
            </a:r>
          </a:p>
          <a:p>
            <a:r>
              <a:rPr lang="da-DK" dirty="0"/>
              <a:t>Grænseværdier:</a:t>
            </a:r>
          </a:p>
          <a:p>
            <a:r>
              <a:rPr lang="da-DK" dirty="0"/>
              <a:t>Fra 0 til -1: Varen er </a:t>
            </a:r>
            <a:r>
              <a:rPr lang="da-DK" dirty="0" err="1"/>
              <a:t>uelastisk</a:t>
            </a:r>
            <a:r>
              <a:rPr lang="da-DK" dirty="0"/>
              <a:t>: Når den procentvise mængdeændring er </a:t>
            </a:r>
            <a:r>
              <a:rPr lang="da-DK" b="1" dirty="0"/>
              <a:t>mindre</a:t>
            </a:r>
            <a:r>
              <a:rPr lang="da-DK" dirty="0"/>
              <a:t> end den procentvise prisændringen</a:t>
            </a:r>
          </a:p>
          <a:p>
            <a:r>
              <a:rPr lang="da-DK" dirty="0"/>
              <a:t>-1: Varen er Neutralelastisk</a:t>
            </a:r>
          </a:p>
          <a:p>
            <a:r>
              <a:rPr lang="da-DK" dirty="0"/>
              <a:t>&gt; -1: Varen er elastisk: Når den procentvise mængdeændring er </a:t>
            </a:r>
            <a:r>
              <a:rPr lang="da-DK" b="1" dirty="0"/>
              <a:t>større</a:t>
            </a:r>
            <a:r>
              <a:rPr lang="da-DK" dirty="0"/>
              <a:t> end den procentvise prisændring</a:t>
            </a:r>
          </a:p>
        </p:txBody>
      </p:sp>
    </p:spTree>
    <p:extLst>
      <p:ext uri="{BB962C8B-B14F-4D97-AF65-F5344CB8AC3E}">
        <p14:creationId xmlns:p14="http://schemas.microsoft.com/office/powerpoint/2010/main" val="24718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E9A01-394E-4BD1-8015-DAFB46C4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Forskelle mellem de to </a:t>
            </a:r>
            <a:r>
              <a:rPr lang="da-DK" dirty="0" err="1"/>
              <a:t>elasticiteter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E5E122-8C0B-4672-B2BD-D90068348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Nu skal vi tegne de sidste to skitser</a:t>
            </a:r>
          </a:p>
          <a:p>
            <a:endParaRPr lang="da-DK" dirty="0"/>
          </a:p>
          <a:p>
            <a:r>
              <a:rPr lang="da-DK" dirty="0"/>
              <a:t>Hvad sker der med forbruger og producentoverskud i de to eksempler? </a:t>
            </a:r>
          </a:p>
        </p:txBody>
      </p:sp>
    </p:spTree>
    <p:extLst>
      <p:ext uri="{BB962C8B-B14F-4D97-AF65-F5344CB8AC3E}">
        <p14:creationId xmlns:p14="http://schemas.microsoft.com/office/powerpoint/2010/main" val="20026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AA947-0FED-4AB5-BD2F-0BB40422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 4.13 - Sukker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E37BF1-3218-4FD9-A51B-18599782F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326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24</TotalTime>
  <Words>587</Words>
  <Application>Microsoft Office PowerPoint</Application>
  <PresentationFormat>Brugerdefineret</PresentationFormat>
  <Paragraphs>62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Prisdannelse 2</vt:lpstr>
      <vt:lpstr>Dagens program</vt:lpstr>
      <vt:lpstr>Opsamling fra sidst</vt:lpstr>
      <vt:lpstr>Ændringer i efterspørgsel</vt:lpstr>
      <vt:lpstr>Ændringer i udbud</vt:lpstr>
      <vt:lpstr>Det nye i dag</vt:lpstr>
      <vt:lpstr>Forbruger- og producentoverskud</vt:lpstr>
      <vt:lpstr>Forbruger- og producentoverskud</vt:lpstr>
      <vt:lpstr>Priselasticitet</vt:lpstr>
      <vt:lpstr>Priselasticitet</vt:lpstr>
      <vt:lpstr>Forskelle mellem de to elasticiteter</vt:lpstr>
      <vt:lpstr>Opgave 4.13 - Sukker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Prisdannelse 2</dc:title>
  <dc:creator>Lennart Keller</dc:creator>
  <cp:lastModifiedBy>Lennart Keller</cp:lastModifiedBy>
  <cp:revision>1</cp:revision>
  <dcterms:created xsi:type="dcterms:W3CDTF">2023-09-20T06:40:33Z</dcterms:created>
  <dcterms:modified xsi:type="dcterms:W3CDTF">2023-09-20T07:05:01Z</dcterms:modified>
</cp:coreProperties>
</file>