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1" r:id="rId5"/>
    <p:sldId id="266" r:id="rId6"/>
    <p:sldId id="267" r:id="rId7"/>
    <p:sldId id="268" r:id="rId8"/>
    <p:sldId id="269" r:id="rId9"/>
    <p:sldId id="262" r:id="rId10"/>
    <p:sldId id="270" r:id="rId11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25-02-2024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25-02-2024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77E99-4527-46AB-A680-C80D4F694E6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8882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77E99-4527-46AB-A680-C80D4F694E6D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7233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77E99-4527-46AB-A680-C80D4F694E6D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596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25-02-2024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25-02-2024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Erhvervspolitik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Når staten fremmer erhvervet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3D7481-7698-4ADE-8BFC-1C15E9FF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31F66D-A59E-417B-998F-A3E185771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Strukturel KKE repetition</a:t>
            </a:r>
          </a:p>
          <a:p>
            <a:r>
              <a:rPr lang="da-DK" dirty="0"/>
              <a:t>2) Erhvervspolitik definitioner og begrænsninger</a:t>
            </a:r>
          </a:p>
          <a:p>
            <a:r>
              <a:rPr lang="da-DK" dirty="0"/>
              <a:t>3) Aktuel brug af erhvervspolitik – artikel</a:t>
            </a:r>
          </a:p>
          <a:p>
            <a:r>
              <a:rPr lang="da-DK" dirty="0"/>
              <a:t>4) Fælles opsamling</a:t>
            </a:r>
          </a:p>
        </p:txBody>
      </p:sp>
    </p:spTree>
    <p:extLst>
      <p:ext uri="{BB962C8B-B14F-4D97-AF65-F5344CB8AC3E}">
        <p14:creationId xmlns:p14="http://schemas.microsoft.com/office/powerpoint/2010/main" val="36285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0CE3F8-8861-4701-AE57-95A874378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Strukturel KKE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3DAE72-BBA3-472D-8DAD-B0281B314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er Danmarks strukturelle konkurrenceevne?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195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9ED310-107B-F9D5-D034-291D9B4B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erhvervspolitik?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B8D079-3FF5-59A2-A764-45C4F2625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1" y="3869756"/>
            <a:ext cx="10512862" cy="23064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Erhvervspolitikken går ind og påvirker økonomiens udbudsside (virksomhederne). </a:t>
            </a:r>
          </a:p>
          <a:p>
            <a:pPr marL="0" indent="0">
              <a:buNone/>
            </a:pPr>
            <a:r>
              <a:rPr lang="da-DK" dirty="0"/>
              <a:t>Lad os lige hurtigt repetere økonomiens udbuds- og efterspørgselssiden, samt hvorfor det er vigtigt.</a:t>
            </a:r>
          </a:p>
          <a:p>
            <a:r>
              <a:rPr lang="da-DK" dirty="0"/>
              <a:t>Finanspolitik, pengepolitik, valutapolitik</a:t>
            </a:r>
          </a:p>
          <a:p>
            <a:r>
              <a:rPr lang="da-DK" dirty="0"/>
              <a:t>Arbejdsmarkedspolitik, erhvervspolitik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9357D07-B2F1-2972-D0BC-684B8DB5B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626" y="1517581"/>
            <a:ext cx="8127573" cy="20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7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D191E-8CE5-7430-8A9C-C7EF19B54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har 6 typer af erhvervspolitik vi skal kende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1CA450-39C9-3E4C-0C98-C41C8DCE4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1" y="1826042"/>
            <a:ext cx="10512862" cy="466603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a-DK" dirty="0"/>
              <a:t>De 4 typer erhvervspolitik hvor staten spiller en direkte rolle og aktivt går ind og påvirker markedskræfter gennem f.eks. statsstøtte, tilskud, afgifter, fradrag o.l.</a:t>
            </a:r>
          </a:p>
          <a:p>
            <a:pPr marL="514196" indent="-514196">
              <a:buFont typeface="+mj-lt"/>
              <a:buAutoNum type="arabicPeriod"/>
            </a:pPr>
            <a:r>
              <a:rPr lang="da-DK" b="1" dirty="0"/>
              <a:t>Defensiv erhvervspolitik</a:t>
            </a:r>
          </a:p>
          <a:p>
            <a:pPr lvl="1"/>
            <a:r>
              <a:rPr lang="da-DK" dirty="0"/>
              <a:t>Støtter erhverv som står overfor strukturelle udfordringer såsom international konkurrence eller faldende efterspørgsel, og derfor er ved at blive udkonkurreret.</a:t>
            </a:r>
          </a:p>
          <a:p>
            <a:pPr lvl="1"/>
            <a:r>
              <a:rPr lang="da-DK" dirty="0"/>
              <a:t>Anvendes ofte for at beskytte arbejdspladser.</a:t>
            </a:r>
          </a:p>
          <a:p>
            <a:pPr lvl="1"/>
            <a:r>
              <a:rPr lang="da-DK" dirty="0"/>
              <a:t>Er ofte en dårlig ide på længere sigt, da man holder liv i en ineffektiv produktion.</a:t>
            </a:r>
          </a:p>
          <a:p>
            <a:pPr marL="514196" indent="-514196">
              <a:buFont typeface="+mj-lt"/>
              <a:buAutoNum type="arabicPeriod"/>
            </a:pPr>
            <a:r>
              <a:rPr lang="da-DK" b="1" dirty="0"/>
              <a:t>Innovationsstrategi</a:t>
            </a:r>
          </a:p>
          <a:p>
            <a:pPr lvl="1"/>
            <a:r>
              <a:rPr lang="da-DK" dirty="0"/>
              <a:t>Det offentlige går i spidsen i skabelsen af et fremgangsrigt erhvervsområde, der kan trække andre erhverv med sig.</a:t>
            </a:r>
          </a:p>
          <a:p>
            <a:pPr lvl="1"/>
            <a:r>
              <a:rPr lang="da-DK" dirty="0"/>
              <a:t>Vi har Danmarks Eksport- og Investeringsfond, som er Danmarks nationale erhvervsfremmende bank som søger at understøtte de erhvervssucceser, der kan gøre Danmark rigere og verden grønnere.</a:t>
            </a:r>
          </a:p>
          <a:p>
            <a:pPr marL="514196" indent="-514196">
              <a:buFont typeface="+mj-lt"/>
              <a:buAutoNum type="arabicPeriod"/>
            </a:pPr>
            <a:r>
              <a:rPr lang="da-DK" b="1" dirty="0"/>
              <a:t>'</a:t>
            </a:r>
            <a:r>
              <a:rPr lang="da-DK" b="1" dirty="0" err="1"/>
              <a:t>Picking</a:t>
            </a:r>
            <a:r>
              <a:rPr lang="da-DK" b="1" dirty="0"/>
              <a:t> the </a:t>
            </a:r>
            <a:r>
              <a:rPr lang="da-DK" b="1" dirty="0" err="1"/>
              <a:t>winners</a:t>
            </a:r>
            <a:r>
              <a:rPr lang="da-DK" b="1" dirty="0"/>
              <a:t>'-strategi</a:t>
            </a:r>
          </a:p>
          <a:p>
            <a:pPr lvl="1"/>
            <a:r>
              <a:rPr lang="da-DK" dirty="0"/>
              <a:t>Staten støtter de virksomheder, som vurderes at have de bedste fremtidsmuligheder</a:t>
            </a:r>
          </a:p>
          <a:p>
            <a:pPr marL="514196" indent="-514196">
              <a:buFont typeface="+mj-lt"/>
              <a:buAutoNum type="arabicPeriod"/>
            </a:pPr>
            <a:r>
              <a:rPr lang="da-DK" b="1" dirty="0"/>
              <a:t>Strategisk erhvervspolitik</a:t>
            </a:r>
          </a:p>
          <a:p>
            <a:pPr lvl="1"/>
            <a:r>
              <a:rPr lang="da-DK" dirty="0"/>
              <a:t>Staten fremmer aktivt selvforsyning – dvs. indenlandsk produktion - af produkter som kan have stor betydning i tilfælde af store pandemier, krige, politisk boykot og andre geopolitiske begivenheder, der kan bremse vigtige leverancer.</a:t>
            </a:r>
          </a:p>
        </p:txBody>
      </p:sp>
    </p:spTree>
    <p:extLst>
      <p:ext uri="{BB962C8B-B14F-4D97-AF65-F5344CB8AC3E}">
        <p14:creationId xmlns:p14="http://schemas.microsoft.com/office/powerpoint/2010/main" val="30803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D191E-8CE5-7430-8A9C-C7EF19B54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har 6 typer af erhvervspolitik vi skal kende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1CA450-39C9-3E4C-0C98-C41C8DCE4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De 2 typer erhvervspolitik hvor staten ikke spiller en direkte rolle, men indirekte forsøger at </a:t>
            </a:r>
          </a:p>
          <a:p>
            <a:pPr marL="514196" indent="-514196">
              <a:buFont typeface="+mj-lt"/>
              <a:buAutoNum type="arabicPeriod"/>
            </a:pPr>
            <a:r>
              <a:rPr lang="da-DK" b="1" dirty="0" err="1"/>
              <a:t>Porter’sk</a:t>
            </a:r>
            <a:r>
              <a:rPr lang="da-DK" b="1" dirty="0"/>
              <a:t> erhvervspolitik</a:t>
            </a:r>
          </a:p>
          <a:p>
            <a:pPr lvl="1"/>
            <a:r>
              <a:rPr lang="da-DK" dirty="0"/>
              <a:t>Skabe gode rammebetingelser for virksomhederne.</a:t>
            </a:r>
          </a:p>
          <a:p>
            <a:pPr lvl="1"/>
            <a:r>
              <a:rPr lang="da-DK" dirty="0"/>
              <a:t>Fremme konkurrence på hjemmemarkedet.</a:t>
            </a:r>
          </a:p>
          <a:p>
            <a:pPr lvl="1"/>
            <a:r>
              <a:rPr lang="da-DK" dirty="0"/>
              <a:t>Højne krav til virksomhedernes produkter.</a:t>
            </a:r>
          </a:p>
          <a:p>
            <a:pPr marL="514196" indent="-514196">
              <a:buFont typeface="+mj-lt"/>
              <a:buAutoNum type="arabicPeriod"/>
            </a:pPr>
            <a:r>
              <a:rPr lang="da-DK" b="1" dirty="0"/>
              <a:t>Liberalistisk erhvervspolitik</a:t>
            </a:r>
          </a:p>
          <a:p>
            <a:pPr lvl="1"/>
            <a:r>
              <a:rPr lang="da-DK" dirty="0"/>
              <a:t>Enhver indblanding fra statens side er skadelig</a:t>
            </a:r>
          </a:p>
          <a:p>
            <a:pPr lvl="2"/>
            <a:r>
              <a:rPr lang="da-DK" dirty="0"/>
              <a:t>Støtte bliver til en sovepude for virksomhederne, og gives er ikke støtte til projekter, vil virksomhederne selv betale for dem som er nødvendige.</a:t>
            </a:r>
          </a:p>
        </p:txBody>
      </p:sp>
    </p:spTree>
    <p:extLst>
      <p:ext uri="{BB962C8B-B14F-4D97-AF65-F5344CB8AC3E}">
        <p14:creationId xmlns:p14="http://schemas.microsoft.com/office/powerpoint/2010/main" val="922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920490-29AF-8635-78C3-97A963ED4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3A1FAC-4061-AC5B-5358-5A5023D1A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6042"/>
            <a:ext cx="3406342" cy="435020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b="1" dirty="0"/>
              <a:t>Vi har altså 6 forskellige typer af erhvervspolitik:</a:t>
            </a:r>
          </a:p>
          <a:p>
            <a:pPr marL="514196" indent="-514196">
              <a:buFont typeface="+mj-lt"/>
              <a:buAutoNum type="arabicPeriod"/>
            </a:pPr>
            <a:r>
              <a:rPr lang="da-DK" dirty="0"/>
              <a:t>Defensiv erhvervspolitik</a:t>
            </a:r>
          </a:p>
          <a:p>
            <a:pPr marL="514196" indent="-514196">
              <a:buFont typeface="+mj-lt"/>
              <a:buAutoNum type="arabicPeriod"/>
            </a:pPr>
            <a:r>
              <a:rPr lang="da-DK" dirty="0"/>
              <a:t>Innovationsstrategi</a:t>
            </a:r>
          </a:p>
          <a:p>
            <a:pPr marL="514196" indent="-514196">
              <a:buFont typeface="+mj-lt"/>
              <a:buAutoNum type="arabicPeriod"/>
            </a:pPr>
            <a:r>
              <a:rPr lang="da-DK" dirty="0"/>
              <a:t>'</a:t>
            </a:r>
            <a:r>
              <a:rPr lang="da-DK" dirty="0" err="1"/>
              <a:t>Picking</a:t>
            </a:r>
            <a:r>
              <a:rPr lang="da-DK" dirty="0"/>
              <a:t> the </a:t>
            </a:r>
            <a:r>
              <a:rPr lang="da-DK" dirty="0" err="1"/>
              <a:t>winners</a:t>
            </a:r>
            <a:r>
              <a:rPr lang="da-DK" dirty="0"/>
              <a:t>'-strategi</a:t>
            </a:r>
          </a:p>
          <a:p>
            <a:pPr marL="514196" indent="-514196">
              <a:buFont typeface="+mj-lt"/>
              <a:buAutoNum type="arabicPeriod"/>
            </a:pPr>
            <a:r>
              <a:rPr lang="da-DK" dirty="0"/>
              <a:t>Strategisk erhvervspolitik</a:t>
            </a:r>
          </a:p>
          <a:p>
            <a:pPr marL="514196" indent="-514196">
              <a:buFont typeface="+mj-lt"/>
              <a:buAutoNum type="arabicPeriod"/>
            </a:pPr>
            <a:r>
              <a:rPr lang="da-DK" dirty="0" err="1"/>
              <a:t>Porter'sk</a:t>
            </a:r>
            <a:r>
              <a:rPr lang="da-DK" dirty="0"/>
              <a:t> erhvervspolitik</a:t>
            </a:r>
          </a:p>
          <a:p>
            <a:pPr marL="514196" indent="-514196">
              <a:buFont typeface="+mj-lt"/>
              <a:buAutoNum type="arabicPeriod"/>
            </a:pPr>
            <a:r>
              <a:rPr lang="da-DK" dirty="0"/>
              <a:t>Liberalistisk erhvervspolitik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3CA689B9-7F09-BBFF-5347-180055BF16DC}"/>
              </a:ext>
            </a:extLst>
          </p:cNvPr>
          <p:cNvSpPr txBox="1">
            <a:spLocks/>
          </p:cNvSpPr>
          <p:nvPr/>
        </p:nvSpPr>
        <p:spPr>
          <a:xfrm>
            <a:off x="4244323" y="180461"/>
            <a:ext cx="7944503" cy="6676646"/>
          </a:xfrm>
          <a:prstGeom prst="rect">
            <a:avLst/>
          </a:prstGeom>
        </p:spPr>
        <p:txBody>
          <a:bodyPr vert="horz" lIns="91416" tIns="45708" rIns="91416" bIns="45708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4800" b="1" dirty="0"/>
              <a:t>Hvilke typer erhvervspolitik er der tale om?</a:t>
            </a:r>
          </a:p>
          <a:p>
            <a:pPr marL="0" indent="0">
              <a:buNone/>
            </a:pPr>
            <a:r>
              <a:rPr lang="da-DK" sz="4800" dirty="0"/>
              <a:t>For at komme ud af finanskrisens lave vækst vedtog USA en række finanspolitiske lempelser i form af øgede offentlige udgifter blev målrettet udpegede erhverv – ergo erhvervspolitik.</a:t>
            </a:r>
          </a:p>
          <a:p>
            <a:r>
              <a:rPr lang="da-DK" sz="4800" dirty="0"/>
              <a:t>En del af blev brugt på at støtte elbiler samt udviklingen af batterier til elbiler. Tesla fik glæde af denne støtte. </a:t>
            </a:r>
            <a:r>
              <a:rPr lang="da-DK" sz="4800" dirty="0">
                <a:highlight>
                  <a:srgbClr val="FFFF00"/>
                </a:highlight>
              </a:rPr>
              <a:t>Hvilken type erhvervspolitik er dette?</a:t>
            </a:r>
          </a:p>
          <a:p>
            <a:r>
              <a:rPr lang="da-DK" sz="4800" dirty="0"/>
              <a:t>Ligeledes blev brugt enorme summer på at støtte bilkoncernerne General Motors og Chrysler, som var tæt på at gå fallit. </a:t>
            </a:r>
            <a:r>
              <a:rPr lang="da-DK" sz="4800" dirty="0">
                <a:highlight>
                  <a:srgbClr val="FFFF00"/>
                </a:highlight>
              </a:rPr>
              <a:t>Hvilken type erhvervspolitik er dette?</a:t>
            </a:r>
          </a:p>
          <a:p>
            <a:pPr marL="0" indent="0">
              <a:buNone/>
            </a:pPr>
            <a:endParaRPr lang="da-DK" sz="4800" dirty="0"/>
          </a:p>
          <a:p>
            <a:pPr marL="0" indent="0">
              <a:buNone/>
            </a:pPr>
            <a:r>
              <a:rPr lang="da-DK" sz="4800" dirty="0"/>
              <a:t>Som følge af oliekriserne begyndte Danmark allerede i 1980’erne at satse på vedvarende energi.</a:t>
            </a:r>
          </a:p>
          <a:p>
            <a:r>
              <a:rPr lang="da-DK" sz="4800" dirty="0"/>
              <a:t>Staten gav tilskud til vindmøller, igangsatte forskning og lavede lovgivning og regler, der gjorde det lettere at opstille vindmøller. Derudover byggede man enorme vindmølleparker både på land og på havet. </a:t>
            </a:r>
            <a:r>
              <a:rPr lang="da-DK" sz="4800" dirty="0">
                <a:highlight>
                  <a:srgbClr val="FFFF00"/>
                </a:highlight>
              </a:rPr>
              <a:t>Hvilken type erhvervspolitik er dette?</a:t>
            </a:r>
          </a:p>
          <a:p>
            <a:pPr marL="0" indent="0">
              <a:buNone/>
            </a:pPr>
            <a:endParaRPr lang="da-DK" sz="48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da-DK" sz="4800" dirty="0"/>
              <a:t>Som vi lærte om i SO4, har både USA og EU sat fokus på at fremme indenlandsk produktion af vitale produkter, hvor man ikke vil være afhængig af udlandet.</a:t>
            </a:r>
          </a:p>
          <a:p>
            <a:r>
              <a:rPr lang="da-DK" sz="4800" dirty="0"/>
              <a:t>Både USA og EU har vedtaget lovgivning om mikrochips, der skal fremme indenlandsk produktion, da man ikke vil være afhængig af (især) Kina. </a:t>
            </a:r>
            <a:r>
              <a:rPr lang="da-DK" sz="4800" dirty="0">
                <a:highlight>
                  <a:srgbClr val="FFFF00"/>
                </a:highlight>
              </a:rPr>
              <a:t>Hvilken type erhvervspolitik er dette?</a:t>
            </a:r>
          </a:p>
          <a:p>
            <a:endParaRPr lang="da-DK" sz="2799" dirty="0"/>
          </a:p>
        </p:txBody>
      </p:sp>
    </p:spTree>
    <p:extLst>
      <p:ext uri="{BB962C8B-B14F-4D97-AF65-F5344CB8AC3E}">
        <p14:creationId xmlns:p14="http://schemas.microsoft.com/office/powerpoint/2010/main" val="83015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21D8A-D4AE-43AC-9DF7-4FCA098C6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Kort opgave på klassen</a:t>
            </a:r>
          </a:p>
        </p:txBody>
      </p:sp>
      <p:pic>
        <p:nvPicPr>
          <p:cNvPr id="5" name="Pladsholder til indhold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4BB27DA1-F71A-4FB7-8B97-F30EA8624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1" y="1606000"/>
            <a:ext cx="6136247" cy="5297580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F685F457-DC36-4E77-BC1A-E86B65B70A73}"/>
              </a:ext>
            </a:extLst>
          </p:cNvPr>
          <p:cNvSpPr txBox="1"/>
          <p:nvPr/>
        </p:nvSpPr>
        <p:spPr>
          <a:xfrm>
            <a:off x="6670476" y="2852936"/>
            <a:ext cx="51125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3600" dirty="0"/>
              <a:t>Hvad peger Bjørnskov på er en udfordring ved at føre </a:t>
            </a:r>
            <a:r>
              <a:rPr lang="da-DK" sz="3600" dirty="0" err="1"/>
              <a:t>Picking</a:t>
            </a:r>
            <a:r>
              <a:rPr lang="da-DK" sz="3600" dirty="0"/>
              <a:t> the </a:t>
            </a:r>
            <a:r>
              <a:rPr lang="da-DK" sz="3600" dirty="0" err="1"/>
              <a:t>winners</a:t>
            </a:r>
            <a:r>
              <a:rPr lang="da-DK" sz="3600" dirty="0"/>
              <a:t> strategien?</a:t>
            </a:r>
          </a:p>
        </p:txBody>
      </p:sp>
    </p:spTree>
    <p:extLst>
      <p:ext uri="{BB962C8B-B14F-4D97-AF65-F5344CB8AC3E}">
        <p14:creationId xmlns:p14="http://schemas.microsoft.com/office/powerpoint/2010/main" val="378205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DEE03A-94D0-019E-E06B-0D91FF7EF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Problemer ved at føre erhvervspolitik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3D14CA-A690-7EAC-9656-3BECE6EEB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Begrænsninger fra EU, WTO og OECD</a:t>
            </a:r>
          </a:p>
          <a:p>
            <a:endParaRPr lang="da-DK" dirty="0"/>
          </a:p>
          <a:p>
            <a:r>
              <a:rPr lang="da-DK" dirty="0"/>
              <a:t>Man kan let komme til at støtte aktiviteter, som virksomhederne alligevel ville gennemføre under alle omstændigheder.</a:t>
            </a:r>
          </a:p>
          <a:p>
            <a:endParaRPr lang="da-DK" dirty="0"/>
          </a:p>
          <a:p>
            <a:r>
              <a:rPr lang="da-DK" dirty="0"/>
              <a:t>Man kan let komme til at støtte ineffektive virksomheder, som ‘burde’ være gået fallit.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16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EB624E-3DD7-43A7-87A1-8888ED881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Hvordan blev Kina kongen af elbilernes verden?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04C5E2-369C-4D47-8524-F01F53995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241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10</TotalTime>
  <Words>670</Words>
  <Application>Microsoft Office PowerPoint</Application>
  <PresentationFormat>Brugerdefineret</PresentationFormat>
  <Paragraphs>67</Paragraphs>
  <Slides>10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Præsentation med verden 16x9</vt:lpstr>
      <vt:lpstr>Erhvervspolitik</vt:lpstr>
      <vt:lpstr>Dagens program</vt:lpstr>
      <vt:lpstr>Strukturel KKE</vt:lpstr>
      <vt:lpstr>Hvad er erhvervspolitik?</vt:lpstr>
      <vt:lpstr>Vi har 6 typer af erhvervspolitik vi skal kende</vt:lpstr>
      <vt:lpstr>Vi har 6 typer af erhvervspolitik vi skal kende</vt:lpstr>
      <vt:lpstr>Eksempler</vt:lpstr>
      <vt:lpstr>Kort opgave på klassen</vt:lpstr>
      <vt:lpstr>Problemer ved at føre erhvervspolitik</vt:lpstr>
      <vt:lpstr>Hvordan blev Kina kongen af elbilernes verden?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Erhvervspolitik</dc:title>
  <dc:creator>Lennart Keller</dc:creator>
  <cp:lastModifiedBy>Lennart Keller</cp:lastModifiedBy>
  <cp:revision>1</cp:revision>
  <dcterms:created xsi:type="dcterms:W3CDTF">2024-02-25T12:10:21Z</dcterms:created>
  <dcterms:modified xsi:type="dcterms:W3CDTF">2024-02-25T12:21:10Z</dcterms:modified>
</cp:coreProperties>
</file>