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1" r:id="rId11"/>
    <p:sldId id="258" r:id="rId12"/>
    <p:sldId id="270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D5995-18BB-48F0-BE15-020793EF93E1}" v="1" dt="2024-01-15T07:58:52.808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9E5D5995-18BB-48F0-BE15-020793EF93E1}"/>
    <pc:docChg chg="addSld delSld modSld sldOrd">
      <pc:chgData name="Lennart Keller" userId="f5b96269-a306-4382-93d9-827cd03ffe50" providerId="ADAL" clId="{9E5D5995-18BB-48F0-BE15-020793EF93E1}" dt="2024-01-15T08:04:08.447" v="477" actId="20577"/>
      <pc:docMkLst>
        <pc:docMk/>
      </pc:docMkLst>
      <pc:sldChg chg="modSp mod">
        <pc:chgData name="Lennart Keller" userId="f5b96269-a306-4382-93d9-827cd03ffe50" providerId="ADAL" clId="{9E5D5995-18BB-48F0-BE15-020793EF93E1}" dt="2024-01-15T07:50:04.038" v="2" actId="20577"/>
        <pc:sldMkLst>
          <pc:docMk/>
          <pc:sldMk cId="4025013544" sldId="256"/>
        </pc:sldMkLst>
        <pc:spChg chg="mod">
          <ac:chgData name="Lennart Keller" userId="f5b96269-a306-4382-93d9-827cd03ffe50" providerId="ADAL" clId="{9E5D5995-18BB-48F0-BE15-020793EF93E1}" dt="2024-01-15T07:50:04.038" v="2" actId="20577"/>
          <ac:spMkLst>
            <pc:docMk/>
            <pc:sldMk cId="4025013544" sldId="256"/>
            <ac:spMk id="3" creationId="{00000000-0000-0000-0000-000000000000}"/>
          </ac:spMkLst>
        </pc:spChg>
      </pc:sldChg>
      <pc:sldChg chg="modSp mod">
        <pc:chgData name="Lennart Keller" userId="f5b96269-a306-4382-93d9-827cd03ffe50" providerId="ADAL" clId="{9E5D5995-18BB-48F0-BE15-020793EF93E1}" dt="2024-01-15T08:04:08.447" v="477" actId="20577"/>
        <pc:sldMkLst>
          <pc:docMk/>
          <pc:sldMk cId="3129522737" sldId="257"/>
        </pc:sldMkLst>
        <pc:spChg chg="mod">
          <ac:chgData name="Lennart Keller" userId="f5b96269-a306-4382-93d9-827cd03ffe50" providerId="ADAL" clId="{9E5D5995-18BB-48F0-BE15-020793EF93E1}" dt="2024-01-15T08:04:08.447" v="477" actId="20577"/>
          <ac:spMkLst>
            <pc:docMk/>
            <pc:sldMk cId="3129522737" sldId="257"/>
            <ac:spMk id="3" creationId="{3D1139D3-A3B0-466A-BE9E-FAE6E7CDA74F}"/>
          </ac:spMkLst>
        </pc:spChg>
      </pc:sldChg>
      <pc:sldChg chg="del">
        <pc:chgData name="Lennart Keller" userId="f5b96269-a306-4382-93d9-827cd03ffe50" providerId="ADAL" clId="{9E5D5995-18BB-48F0-BE15-020793EF93E1}" dt="2024-01-15T07:50:13.433" v="3" actId="47"/>
        <pc:sldMkLst>
          <pc:docMk/>
          <pc:sldMk cId="3030471979" sldId="258"/>
        </pc:sldMkLst>
      </pc:sldChg>
      <pc:sldChg chg="add ord">
        <pc:chgData name="Lennart Keller" userId="f5b96269-a306-4382-93d9-827cd03ffe50" providerId="ADAL" clId="{9E5D5995-18BB-48F0-BE15-020793EF93E1}" dt="2024-01-15T07:58:54.540" v="101"/>
        <pc:sldMkLst>
          <pc:docMk/>
          <pc:sldMk cId="3171595393" sldId="258"/>
        </pc:sldMkLst>
      </pc:sldChg>
      <pc:sldChg chg="del">
        <pc:chgData name="Lennart Keller" userId="f5b96269-a306-4382-93d9-827cd03ffe50" providerId="ADAL" clId="{9E5D5995-18BB-48F0-BE15-020793EF93E1}" dt="2024-01-15T07:50:14.308" v="4" actId="47"/>
        <pc:sldMkLst>
          <pc:docMk/>
          <pc:sldMk cId="3769540173" sldId="259"/>
        </pc:sldMkLst>
      </pc:sldChg>
      <pc:sldChg chg="del">
        <pc:chgData name="Lennart Keller" userId="f5b96269-a306-4382-93d9-827cd03ffe50" providerId="ADAL" clId="{9E5D5995-18BB-48F0-BE15-020793EF93E1}" dt="2024-01-15T07:50:15.388" v="5" actId="47"/>
        <pc:sldMkLst>
          <pc:docMk/>
          <pc:sldMk cId="637429449" sldId="260"/>
        </pc:sldMkLst>
      </pc:sldChg>
      <pc:sldChg chg="del">
        <pc:chgData name="Lennart Keller" userId="f5b96269-a306-4382-93d9-827cd03ffe50" providerId="ADAL" clId="{9E5D5995-18BB-48F0-BE15-020793EF93E1}" dt="2024-01-15T07:50:16.283" v="6" actId="47"/>
        <pc:sldMkLst>
          <pc:docMk/>
          <pc:sldMk cId="278468714" sldId="261"/>
        </pc:sldMkLst>
      </pc:sldChg>
      <pc:sldChg chg="del">
        <pc:chgData name="Lennart Keller" userId="f5b96269-a306-4382-93d9-827cd03ffe50" providerId="ADAL" clId="{9E5D5995-18BB-48F0-BE15-020793EF93E1}" dt="2024-01-15T07:59:07.104" v="102" actId="2696"/>
        <pc:sldMkLst>
          <pc:docMk/>
          <pc:sldMk cId="2773766801" sldId="269"/>
        </pc:sldMkLst>
      </pc:sldChg>
      <pc:sldChg chg="modSp new mod">
        <pc:chgData name="Lennart Keller" userId="f5b96269-a306-4382-93d9-827cd03ffe50" providerId="ADAL" clId="{9E5D5995-18BB-48F0-BE15-020793EF93E1}" dt="2024-01-15T08:02:54.468" v="467" actId="20577"/>
        <pc:sldMkLst>
          <pc:docMk/>
          <pc:sldMk cId="929896273" sldId="271"/>
        </pc:sldMkLst>
        <pc:spChg chg="mod">
          <ac:chgData name="Lennart Keller" userId="f5b96269-a306-4382-93d9-827cd03ffe50" providerId="ADAL" clId="{9E5D5995-18BB-48F0-BE15-020793EF93E1}" dt="2024-01-15T08:02:54.468" v="467" actId="20577"/>
          <ac:spMkLst>
            <pc:docMk/>
            <pc:sldMk cId="929896273" sldId="271"/>
            <ac:spMk id="2" creationId="{A79520A5-0FD3-4D1B-81F8-043C034CFE9E}"/>
          </ac:spMkLst>
        </pc:spChg>
        <pc:spChg chg="mod">
          <ac:chgData name="Lennart Keller" userId="f5b96269-a306-4382-93d9-827cd03ffe50" providerId="ADAL" clId="{9E5D5995-18BB-48F0-BE15-020793EF93E1}" dt="2024-01-15T08:02:19.847" v="454" actId="20577"/>
          <ac:spMkLst>
            <pc:docMk/>
            <pc:sldMk cId="929896273" sldId="271"/>
            <ac:spMk id="3" creationId="{807846C7-1FFB-46FA-978D-F32330153E32}"/>
          </ac:spMkLst>
        </pc:spChg>
      </pc:sldChg>
      <pc:sldChg chg="modSp new del mod">
        <pc:chgData name="Lennart Keller" userId="f5b96269-a306-4382-93d9-827cd03ffe50" providerId="ADAL" clId="{9E5D5995-18BB-48F0-BE15-020793EF93E1}" dt="2024-01-15T07:51:00.679" v="21" actId="2696"/>
        <pc:sldMkLst>
          <pc:docMk/>
          <pc:sldMk cId="2871996536" sldId="271"/>
        </pc:sldMkLst>
        <pc:spChg chg="mod">
          <ac:chgData name="Lennart Keller" userId="f5b96269-a306-4382-93d9-827cd03ffe50" providerId="ADAL" clId="{9E5D5995-18BB-48F0-BE15-020793EF93E1}" dt="2024-01-15T07:50:47.864" v="20" actId="122"/>
          <ac:spMkLst>
            <pc:docMk/>
            <pc:sldMk cId="2871996536" sldId="271"/>
            <ac:spMk id="2" creationId="{3F661690-501B-4B77-A421-96343F84691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15-01-2024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15-01-2024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15-01-2024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15-01-2024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Arbejdsmarkedet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Arbejdsmarked, løndannelse, arbejdsløshed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37F70-232A-4EF0-8AD2-48B14942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1139D3-A3B0-466A-BE9E-FAE6E7CDA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Arbejdsmarkedet</a:t>
            </a:r>
          </a:p>
          <a:p>
            <a:r>
              <a:rPr lang="da-DK" dirty="0"/>
              <a:t>2) Løndannelse</a:t>
            </a:r>
          </a:p>
          <a:p>
            <a:r>
              <a:rPr lang="da-DK" dirty="0"/>
              <a:t>3) Arbejdsløshed og årsager til arbejdsløshed</a:t>
            </a:r>
          </a:p>
          <a:p>
            <a:r>
              <a:rPr lang="da-DK" dirty="0"/>
              <a:t>4) Opgave</a:t>
            </a:r>
          </a:p>
          <a:p>
            <a:pPr marL="4572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2952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C2D607-DA49-4AE1-9CB5-2F5A3D26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Arbejdsmarkedet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785AB0-0016-4D7E-81C4-71D4F7A95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</a:t>
            </a:r>
            <a:r>
              <a:rPr lang="da-DK" b="1" u="sng" dirty="0"/>
              <a:t>markedet </a:t>
            </a:r>
            <a:r>
              <a:rPr lang="da-DK" dirty="0"/>
              <a:t>er et sted hvor vi tilbringer mange timer (ca. 75.000 hvis man arbejder et helt liv)</a:t>
            </a:r>
          </a:p>
          <a:p>
            <a:r>
              <a:rPr lang="da-DK" dirty="0"/>
              <a:t>Når vi kalder det et marked er det fordi der sker en prisdannelse på en vare: </a:t>
            </a:r>
            <a:r>
              <a:rPr lang="da-DK" b="1" dirty="0"/>
              <a:t>Lønnen</a:t>
            </a:r>
            <a:endParaRPr lang="da-DK" dirty="0"/>
          </a:p>
          <a:p>
            <a:r>
              <a:rPr lang="da-DK" dirty="0"/>
              <a:t>Løn er en udgift for virksomheden, men en indtægt for husholdningen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C0155D2-248B-4351-831A-5881CBBC4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92" y="4653136"/>
            <a:ext cx="5886753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9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080CE-A362-473E-8ED3-F4CEBDEC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Udbud og efterspørgsel på arbejdsmarkedet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61A72C1F-E9C3-4035-BDDB-638ECF9930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8" y="2423455"/>
            <a:ext cx="4708525" cy="3154089"/>
          </a:xfr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2301AF1-FCC4-49BF-9F9B-0788D66BD6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b="1" dirty="0"/>
              <a:t>Efterspørgsel: </a:t>
            </a:r>
            <a:r>
              <a:rPr lang="da-DK" dirty="0"/>
              <a:t>Nu er det virksomhederne der er her. Jo højere løn des mindre efterspørgsel. </a:t>
            </a:r>
          </a:p>
          <a:p>
            <a:r>
              <a:rPr lang="da-DK" dirty="0"/>
              <a:t>Bliver lønnen for høj kan arbejdskraften(I nogle tilfælde) substitueres med en maskine.</a:t>
            </a:r>
          </a:p>
          <a:p>
            <a:r>
              <a:rPr lang="da-DK" b="0" i="0" dirty="0">
                <a:solidFill>
                  <a:srgbClr val="333333"/>
                </a:solidFill>
                <a:effectLst/>
              </a:rPr>
              <a:t>En lønstigning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øger virksomhedernes omkostninger</a:t>
            </a:r>
            <a:r>
              <a:rPr lang="da-DK" b="0" i="0" dirty="0">
                <a:solidFill>
                  <a:srgbClr val="333333"/>
                </a:solidFill>
                <a:effectLst/>
              </a:rPr>
              <a:t>, hvilket kan betyde, at virksomhederne må hæve prisen på deres produkter og dermed sælger mindre og producere mindre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380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080CE-A362-473E-8ED3-F4CEBDEC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Udbud og efterspørgsel på arbejdsmarkedet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61A72C1F-E9C3-4035-BDDB-638ECF9930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8" y="2423455"/>
            <a:ext cx="4708525" cy="3154089"/>
          </a:xfr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2301AF1-FCC4-49BF-9F9B-0788D66BD6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b="1" dirty="0"/>
              <a:t>Udbud: </a:t>
            </a:r>
            <a:r>
              <a:rPr lang="da-DK" dirty="0"/>
              <a:t>Her er det husholdningerne der nu udgør udbuddet.</a:t>
            </a:r>
          </a:p>
          <a:p>
            <a:r>
              <a:rPr lang="da-DK" dirty="0"/>
              <a:t>Befolkningens størrelse og aldersfordeling</a:t>
            </a:r>
          </a:p>
          <a:p>
            <a:pPr lvl="1"/>
            <a:r>
              <a:rPr lang="da-DK" dirty="0"/>
              <a:t>Helt unge og ældre kan ikke arbejde</a:t>
            </a:r>
          </a:p>
          <a:p>
            <a:r>
              <a:rPr lang="da-DK" dirty="0"/>
              <a:t>Erhvervsfrekvensen </a:t>
            </a:r>
          </a:p>
          <a:p>
            <a:pPr lvl="1"/>
            <a:r>
              <a:rPr lang="da-DK" dirty="0"/>
              <a:t>Nogle vælger ikke at ville arbejde</a:t>
            </a:r>
          </a:p>
          <a:p>
            <a:r>
              <a:rPr lang="da-DK" dirty="0"/>
              <a:t>Arbejdstidens længde</a:t>
            </a:r>
          </a:p>
          <a:p>
            <a:pPr lvl="1"/>
            <a:r>
              <a:rPr lang="da-DK" dirty="0"/>
              <a:t>Hvor meget vil den enkelte arbejde</a:t>
            </a:r>
          </a:p>
        </p:txBody>
      </p:sp>
    </p:spTree>
    <p:extLst>
      <p:ext uri="{BB962C8B-B14F-4D97-AF65-F5344CB8AC3E}">
        <p14:creationId xmlns:p14="http://schemas.microsoft.com/office/powerpoint/2010/main" val="48975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2481C-F14D-4768-A9A2-38590CE1F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Hvorfor bukker udbudskurven tilbage?</a:t>
            </a:r>
          </a:p>
        </p:txBody>
      </p:sp>
      <p:pic>
        <p:nvPicPr>
          <p:cNvPr id="4" name="Pladsholder til indhold 6">
            <a:extLst>
              <a:ext uri="{FF2B5EF4-FFF2-40B4-BE49-F238E27FC236}">
                <a16:creationId xmlns:a16="http://schemas.microsoft.com/office/drawing/2014/main" id="{B0797687-75A5-46D6-B95B-AF35B7B3C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60" y="2492896"/>
            <a:ext cx="5289822" cy="3543482"/>
          </a:xfrm>
        </p:spPr>
      </p:pic>
    </p:spTree>
    <p:extLst>
      <p:ext uri="{BB962C8B-B14F-4D97-AF65-F5344CB8AC3E}">
        <p14:creationId xmlns:p14="http://schemas.microsoft.com/office/powerpoint/2010/main" val="33930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B7D1E-01FC-4E58-9AAD-F14246081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Udbudskurven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20B4E0-8842-4E8A-B0CA-1742E507E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Sammenhæng synes at være, at når lønnen stiger så stiger udbuddet af arbejdskraft.</a:t>
            </a:r>
          </a:p>
          <a:p>
            <a:r>
              <a:rPr lang="da-DK" dirty="0"/>
              <a:t>En person kan enten arbejde eller holde fri. Ved at holde fri går man glip af indkomst, og stiger lønnen går man glip af denne ekstra indkomst, derfor vil man </a:t>
            </a:r>
            <a:r>
              <a:rPr lang="da-DK" b="1" dirty="0"/>
              <a:t>substituere </a:t>
            </a:r>
            <a:r>
              <a:rPr lang="da-DK" dirty="0"/>
              <a:t>arbejde for fritid. Det er altså </a:t>
            </a:r>
            <a:r>
              <a:rPr lang="da-DK" b="1" dirty="0"/>
              <a:t>substitutionseffekten. </a:t>
            </a:r>
            <a:r>
              <a:rPr lang="da-DK" dirty="0"/>
              <a:t>Man er villig til at arbejde mere når lønnen stiger. </a:t>
            </a:r>
          </a:p>
          <a:p>
            <a:r>
              <a:rPr lang="da-DK" dirty="0"/>
              <a:t>Men på et tidspunkt har man nok penge og vil nu ønske mere fritid, også udbydes der mindre arbejdskraft. </a:t>
            </a:r>
            <a:r>
              <a:rPr lang="da-DK" b="1" dirty="0"/>
              <a:t>Indkomsteffekten</a:t>
            </a:r>
            <a:r>
              <a:rPr lang="da-DK" dirty="0"/>
              <a:t>. Nu har man </a:t>
            </a:r>
            <a:r>
              <a:rPr lang="da-DK" b="1" dirty="0"/>
              <a:t>råd </a:t>
            </a:r>
            <a:r>
              <a:rPr lang="da-DK" dirty="0"/>
              <a:t>til at arbejde mindre.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6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1CA6E-D937-4D7F-8E25-68E753E9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Kurven flytter sig som vi kender det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201BB3FE-57D0-4AF4-A85D-CBCFACCA92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8" y="2495596"/>
            <a:ext cx="4708525" cy="3009807"/>
          </a:xfrm>
        </p:spPr>
      </p:pic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4A06D443-771B-4FD4-B93B-D5D759E1B7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688" y="2286322"/>
            <a:ext cx="4708525" cy="3428355"/>
          </a:xfrm>
        </p:spPr>
      </p:pic>
    </p:spTree>
    <p:extLst>
      <p:ext uri="{BB962C8B-B14F-4D97-AF65-F5344CB8AC3E}">
        <p14:creationId xmlns:p14="http://schemas.microsoft.com/office/powerpoint/2010/main" val="359935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093E6C3-132E-4890-B2FC-58ED0FD36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Arbejdsmarkedet er mange markeder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987AF8D-B044-45D1-A4F6-D338A6201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Arbejdsmarkedet består af mange delmarkeder (Brancher)</a:t>
            </a:r>
          </a:p>
          <a:p>
            <a:pPr lvl="1"/>
            <a:r>
              <a:rPr lang="da-DK" dirty="0"/>
              <a:t>Tømrer, sygeplejersker, lærer, pædagoger, butiksansatte osv.</a:t>
            </a:r>
          </a:p>
          <a:p>
            <a:r>
              <a:rPr lang="da-DK" dirty="0"/>
              <a:t>Derfor udvikler lønnen sig forskelligt i forskellige brancher og der kan være forskellige </a:t>
            </a:r>
            <a:r>
              <a:rPr lang="da-DK" dirty="0" err="1"/>
              <a:t>uligvægte</a:t>
            </a:r>
            <a:r>
              <a:rPr lang="da-DK" dirty="0"/>
              <a:t> i brancher.</a:t>
            </a:r>
          </a:p>
          <a:p>
            <a:r>
              <a:rPr lang="da-DK" dirty="0"/>
              <a:t>Kender vi nogle brancher hvor der er mangel på arbejdskraft?</a:t>
            </a:r>
          </a:p>
          <a:p>
            <a:r>
              <a:rPr lang="da-DK" dirty="0"/>
              <a:t>Kender vi nogle brancher hvor der er for meget arbejdskraft?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155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520A5-0FD3-4D1B-81F8-043C034C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Arbejdsløshed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7846C7-1FFB-46FA-978D-F32330153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Danmark taler vi om fuldbeskæftigelse når ledigheden er under 4%</a:t>
            </a:r>
          </a:p>
          <a:p>
            <a:r>
              <a:rPr lang="da-DK" dirty="0"/>
              <a:t>Ledighed måles ud fra hvem der er med i arbejdsstyrken og ud af dem hvem der ikke har et arbejde</a:t>
            </a:r>
          </a:p>
          <a:p>
            <a:r>
              <a:rPr lang="da-DK" dirty="0"/>
              <a:t>I er ikke med i arbejdsstyrken da I er under uddannelse</a:t>
            </a:r>
          </a:p>
          <a:p>
            <a:r>
              <a:rPr lang="da-DK" dirty="0"/>
              <a:t>Det kan ikke undgås at der er nogle der er ledige i kortere eller længere tid </a:t>
            </a:r>
          </a:p>
        </p:txBody>
      </p:sp>
    </p:spTree>
    <p:extLst>
      <p:ext uri="{BB962C8B-B14F-4D97-AF65-F5344CB8AC3E}">
        <p14:creationId xmlns:p14="http://schemas.microsoft.com/office/powerpoint/2010/main" val="92989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AF62EE-1A4A-4B62-A762-8E0DE4F8D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Årsager til ledighed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AC52A1-1BD1-4F18-858B-6721A9C11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 dirty="0"/>
              <a:t>Skiftearbejdsløshed</a:t>
            </a:r>
          </a:p>
          <a:p>
            <a:pPr lvl="1"/>
            <a:r>
              <a:rPr lang="da-DK" dirty="0"/>
              <a:t>Folk der er mellem job og er ledig i en kort periode (Uproblematisk)</a:t>
            </a:r>
          </a:p>
          <a:p>
            <a:r>
              <a:rPr lang="da-DK" b="1" dirty="0"/>
              <a:t>Hjemsendelsesledighed</a:t>
            </a:r>
          </a:p>
          <a:p>
            <a:pPr lvl="1"/>
            <a:r>
              <a:rPr lang="da-DK" dirty="0"/>
              <a:t>Især i fiskebranchen, hvor arbejdsgiver må fyre medarbejdere i kortere perioder og genansætte dem senere (Uproblematisk)</a:t>
            </a:r>
          </a:p>
          <a:p>
            <a:r>
              <a:rPr lang="da-DK" b="1" dirty="0"/>
              <a:t>Sæsonarbejdsløshed</a:t>
            </a:r>
          </a:p>
          <a:p>
            <a:pPr lvl="1"/>
            <a:r>
              <a:rPr lang="da-DK" dirty="0"/>
              <a:t>Bygge og anlægsbranchen har mere ledighed om vinteren. Flere jobs om sommeren som følge af turisme (Uproblematisk)</a:t>
            </a:r>
          </a:p>
          <a:p>
            <a:r>
              <a:rPr lang="da-DK" b="1" dirty="0"/>
              <a:t>Konjunkturarbejdsløshed</a:t>
            </a:r>
          </a:p>
          <a:p>
            <a:pPr lvl="1"/>
            <a:r>
              <a:rPr lang="da-DK" dirty="0"/>
              <a:t>Når vi er i en </a:t>
            </a:r>
            <a:r>
              <a:rPr lang="da-DK" dirty="0" err="1"/>
              <a:t>lavkunjunktur</a:t>
            </a:r>
            <a:r>
              <a:rPr lang="da-DK" dirty="0"/>
              <a:t> (dårlig økonomisk udvikling), den mindre efterspørgsel -&gt; mindre produktion -&gt; flere arbejdsløse (Meget problematisk)</a:t>
            </a:r>
          </a:p>
          <a:p>
            <a:r>
              <a:rPr lang="da-DK" b="1" dirty="0"/>
              <a:t>Strukturarbejdsløshed</a:t>
            </a:r>
          </a:p>
          <a:p>
            <a:pPr lvl="1"/>
            <a:r>
              <a:rPr lang="da-DK" dirty="0"/>
              <a:t>Nogle dele af arbejdsmarkedet hvor der er for mange ledige. Kan være geografiske eller faglige. </a:t>
            </a:r>
            <a:r>
              <a:rPr lang="da-DK" b="0" i="0" dirty="0">
                <a:solidFill>
                  <a:srgbClr val="333333"/>
                </a:solidFill>
                <a:effectLst/>
              </a:rPr>
              <a:t>Der er et såkaldt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mismatch-problem</a:t>
            </a:r>
            <a:r>
              <a:rPr lang="da-DK" b="0" i="0" dirty="0">
                <a:solidFill>
                  <a:srgbClr val="333333"/>
                </a:solidFill>
                <a:effectLst/>
              </a:rPr>
              <a:t>. </a:t>
            </a:r>
            <a:r>
              <a:rPr lang="da-DK" b="0" i="0" u="none" strike="noStrike" dirty="0">
                <a:solidFill>
                  <a:srgbClr val="333333"/>
                </a:solidFill>
                <a:effectLst/>
              </a:rPr>
              <a:t>Udbud</a:t>
            </a:r>
            <a:r>
              <a:rPr lang="da-DK" b="0" i="0" dirty="0">
                <a:solidFill>
                  <a:srgbClr val="333333"/>
                </a:solidFill>
                <a:effectLst/>
              </a:rPr>
              <a:t> og efterspørgsel på de enkelte delmarkeder passer ikke sammen. (Meget problematisk)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159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97564-5DBF-4820-92FA-D503FAD9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OPgavetid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702B3-6805-4764-8DF7-A5B03E9E1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16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142</TotalTime>
  <Words>542</Words>
  <Application>Microsoft Office PowerPoint</Application>
  <PresentationFormat>Brugerdefineret</PresentationFormat>
  <Paragraphs>53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Arbejdsmarkedet</vt:lpstr>
      <vt:lpstr>Dagens program</vt:lpstr>
      <vt:lpstr>Arbejdsmarkedet</vt:lpstr>
      <vt:lpstr>Udbud og efterspørgsel på arbejdsmarkedet</vt:lpstr>
      <vt:lpstr>Udbud og efterspørgsel på arbejdsmarkedet</vt:lpstr>
      <vt:lpstr>Hvorfor bukker udbudskurven tilbage?</vt:lpstr>
      <vt:lpstr>Udbudskurven</vt:lpstr>
      <vt:lpstr>Kurven flytter sig som vi kender det</vt:lpstr>
      <vt:lpstr>Arbejdsmarkedet er mange markeder</vt:lpstr>
      <vt:lpstr>Arbejdsløshed</vt:lpstr>
      <vt:lpstr>Årsager til ledighed</vt:lpstr>
      <vt:lpstr>OPgavetid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Arbejdsmarkedet</dc:title>
  <dc:creator>Lennart Keller</dc:creator>
  <cp:lastModifiedBy>Lennart Keller</cp:lastModifiedBy>
  <cp:revision>1</cp:revision>
  <dcterms:created xsi:type="dcterms:W3CDTF">2022-10-23T06:54:37Z</dcterms:created>
  <dcterms:modified xsi:type="dcterms:W3CDTF">2024-01-15T08:04:17Z</dcterms:modified>
</cp:coreProperties>
</file>