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67" r:id="rId4"/>
    <p:sldId id="258" r:id="rId5"/>
    <p:sldId id="259" r:id="rId6"/>
    <p:sldId id="260" r:id="rId7"/>
    <p:sldId id="261" r:id="rId8"/>
    <p:sldId id="262" r:id="rId9"/>
    <p:sldId id="263" r:id="rId10"/>
    <p:sldId id="264" r:id="rId11"/>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8EC954-077C-49E4-A644-F8CD407161B8}" v="5" dt="2023-03-07T19:00:05.69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ke\Downloads\WEO_Data.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a:t>Årlig procentuelle</a:t>
            </a:r>
            <a:r>
              <a:rPr lang="da-DK" baseline="0"/>
              <a:t> vækst i BNP for Finland i perioden 2015-22</a:t>
            </a:r>
            <a:endParaRPr lang="da-DK"/>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spPr>
            <a:solidFill>
              <a:schemeClr val="accent1"/>
            </a:solidFill>
            <a:ln>
              <a:noFill/>
            </a:ln>
            <a:effectLst/>
          </c:spPr>
          <c:invertIfNegative val="0"/>
          <c:cat>
            <c:numRef>
              <c:f>WEO_Data!$F$1:$M$1</c:f>
              <c:numCache>
                <c:formatCode>General</c:formatCode>
                <c:ptCount val="8"/>
                <c:pt idx="0">
                  <c:v>2015</c:v>
                </c:pt>
                <c:pt idx="1">
                  <c:v>2016</c:v>
                </c:pt>
                <c:pt idx="2">
                  <c:v>2017</c:v>
                </c:pt>
                <c:pt idx="3">
                  <c:v>2018</c:v>
                </c:pt>
                <c:pt idx="4">
                  <c:v>2019</c:v>
                </c:pt>
                <c:pt idx="5">
                  <c:v>2020</c:v>
                </c:pt>
                <c:pt idx="6">
                  <c:v>2021</c:v>
                </c:pt>
                <c:pt idx="7">
                  <c:v>2022</c:v>
                </c:pt>
              </c:numCache>
            </c:numRef>
          </c:cat>
          <c:val>
            <c:numRef>
              <c:f>WEO_Data!$F$2:$M$2</c:f>
              <c:numCache>
                <c:formatCode>General</c:formatCode>
                <c:ptCount val="8"/>
                <c:pt idx="0">
                  <c:v>0.54400000000000004</c:v>
                </c:pt>
                <c:pt idx="1">
                  <c:v>2.8109999999999999</c:v>
                </c:pt>
                <c:pt idx="2">
                  <c:v>3.1920000000000002</c:v>
                </c:pt>
                <c:pt idx="3">
                  <c:v>1.1399999999999999</c:v>
                </c:pt>
                <c:pt idx="4">
                  <c:v>1.224</c:v>
                </c:pt>
                <c:pt idx="5">
                  <c:v>-2.2269999999999999</c:v>
                </c:pt>
                <c:pt idx="6">
                  <c:v>3.0230000000000001</c:v>
                </c:pt>
                <c:pt idx="7">
                  <c:v>2.1419999999999999</c:v>
                </c:pt>
              </c:numCache>
            </c:numRef>
          </c:val>
          <c:extLst>
            <c:ext xmlns:c16="http://schemas.microsoft.com/office/drawing/2014/chart" uri="{C3380CC4-5D6E-409C-BE32-E72D297353CC}">
              <c16:uniqueId val="{00000000-096F-473D-A919-9D1C0940840B}"/>
            </c:ext>
          </c:extLst>
        </c:ser>
        <c:dLbls>
          <c:showLegendKey val="0"/>
          <c:showVal val="0"/>
          <c:showCatName val="0"/>
          <c:showSerName val="0"/>
          <c:showPercent val="0"/>
          <c:showBubbleSize val="0"/>
        </c:dLbls>
        <c:gapWidth val="219"/>
        <c:overlap val="-27"/>
        <c:axId val="1398776559"/>
        <c:axId val="1398786959"/>
      </c:barChart>
      <c:catAx>
        <c:axId val="139877655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Årstal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398786959"/>
        <c:crosses val="autoZero"/>
        <c:auto val="1"/>
        <c:lblAlgn val="ctr"/>
        <c:lblOffset val="100"/>
        <c:noMultiLvlLbl val="0"/>
      </c:catAx>
      <c:valAx>
        <c:axId val="13987869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Procent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39877655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15-04-2024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15-04-2024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15-04-2024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15-04-2024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15-04-2024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15-04-2024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15-04-2024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15-04-2024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15-04-2024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15-04-2024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15-04-2024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15-04-2024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15-04-2024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Økonomisk Metode</a:t>
            </a:r>
          </a:p>
        </p:txBody>
      </p:sp>
      <p:sp>
        <p:nvSpPr>
          <p:cNvPr id="3" name="Undertitel 2"/>
          <p:cNvSpPr>
            <a:spLocks noGrp="1"/>
          </p:cNvSpPr>
          <p:nvPr>
            <p:ph type="subTitle" idx="1"/>
          </p:nvPr>
        </p:nvSpPr>
        <p:spPr/>
        <p:txBody>
          <a:bodyPr rtlCol="0"/>
          <a:lstStyle/>
          <a:p>
            <a:pPr rtl="0"/>
            <a:r>
              <a:rPr lang="da-DK" dirty="0"/>
              <a:t>Metodeafsnittet</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BE4CB9-87E2-42C1-800C-7553E918F48B}"/>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7C43BCD5-0040-49AD-AC53-A2337982F904}"/>
              </a:ext>
            </a:extLst>
          </p:cNvPr>
          <p:cNvSpPr>
            <a:spLocks noGrp="1"/>
          </p:cNvSpPr>
          <p:nvPr>
            <p:ph idx="1"/>
          </p:nvPr>
        </p:nvSpPr>
        <p:spPr/>
        <p:txBody>
          <a:bodyPr/>
          <a:lstStyle/>
          <a:p>
            <a:r>
              <a:rPr lang="da-DK" dirty="0"/>
              <a:t>1) Dataindsamling</a:t>
            </a:r>
          </a:p>
          <a:p>
            <a:r>
              <a:rPr lang="da-DK" dirty="0"/>
              <a:t>2) Databearbejdning</a:t>
            </a:r>
          </a:p>
          <a:p>
            <a:r>
              <a:rPr lang="da-DK" dirty="0"/>
              <a:t>3) Analyse af data – inddragelse af teori</a:t>
            </a:r>
          </a:p>
          <a:p>
            <a:r>
              <a:rPr lang="da-DK" dirty="0"/>
              <a:t>4) Komparativ metode</a:t>
            </a:r>
          </a:p>
          <a:p>
            <a:r>
              <a:rPr lang="da-DK" dirty="0"/>
              <a:t>5) Økonomiske prognoser</a:t>
            </a:r>
          </a:p>
          <a:p>
            <a:r>
              <a:rPr lang="da-DK" dirty="0"/>
              <a:t>6) Induktiv og deduktiv metode</a:t>
            </a:r>
          </a:p>
        </p:txBody>
      </p:sp>
    </p:spTree>
    <p:extLst>
      <p:ext uri="{BB962C8B-B14F-4D97-AF65-F5344CB8AC3E}">
        <p14:creationId xmlns:p14="http://schemas.microsoft.com/office/powerpoint/2010/main" val="90747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717401-3299-4D0B-92DC-A12D3EE81338}"/>
              </a:ext>
            </a:extLst>
          </p:cNvPr>
          <p:cNvSpPr>
            <a:spLocks noGrp="1"/>
          </p:cNvSpPr>
          <p:nvPr>
            <p:ph type="title"/>
          </p:nvPr>
        </p:nvSpPr>
        <p:spPr/>
        <p:txBody>
          <a:bodyPr/>
          <a:lstStyle/>
          <a:p>
            <a:pPr algn="ctr"/>
            <a:r>
              <a:rPr lang="da-DK" dirty="0"/>
              <a:t>Metodeafsnit</a:t>
            </a:r>
          </a:p>
        </p:txBody>
      </p:sp>
      <p:sp>
        <p:nvSpPr>
          <p:cNvPr id="3" name="Pladsholder til indhold 2">
            <a:extLst>
              <a:ext uri="{FF2B5EF4-FFF2-40B4-BE49-F238E27FC236}">
                <a16:creationId xmlns:a16="http://schemas.microsoft.com/office/drawing/2014/main" id="{ED30FE00-1A12-4161-8746-D72C1B420F2A}"/>
              </a:ext>
            </a:extLst>
          </p:cNvPr>
          <p:cNvSpPr>
            <a:spLocks noGrp="1"/>
          </p:cNvSpPr>
          <p:nvPr>
            <p:ph idx="1"/>
          </p:nvPr>
        </p:nvSpPr>
        <p:spPr/>
        <p:txBody>
          <a:bodyPr/>
          <a:lstStyle/>
          <a:p>
            <a:r>
              <a:rPr lang="da-DK" dirty="0"/>
              <a:t>I jeres rapport, synopsis og som en del af jeres mundtlige præsentation skal der fremgå et metodeafsnit.</a:t>
            </a:r>
          </a:p>
          <a:p>
            <a:r>
              <a:rPr lang="da-DK" dirty="0"/>
              <a:t>Rapport: ca. ½ side</a:t>
            </a:r>
          </a:p>
          <a:p>
            <a:r>
              <a:rPr lang="da-DK" dirty="0"/>
              <a:t>Synopsis: ca. kvart side</a:t>
            </a:r>
          </a:p>
          <a:p>
            <a:r>
              <a:rPr lang="da-DK" dirty="0"/>
              <a:t>Mundtlig fremlæggelse ca. 1-2 minutter. </a:t>
            </a:r>
          </a:p>
        </p:txBody>
      </p:sp>
    </p:spTree>
    <p:extLst>
      <p:ext uri="{BB962C8B-B14F-4D97-AF65-F5344CB8AC3E}">
        <p14:creationId xmlns:p14="http://schemas.microsoft.com/office/powerpoint/2010/main" val="67516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37DC29-68D8-4721-8F87-5821F99A80CF}"/>
              </a:ext>
            </a:extLst>
          </p:cNvPr>
          <p:cNvSpPr>
            <a:spLocks noGrp="1"/>
          </p:cNvSpPr>
          <p:nvPr>
            <p:ph type="title"/>
          </p:nvPr>
        </p:nvSpPr>
        <p:spPr/>
        <p:txBody>
          <a:bodyPr/>
          <a:lstStyle/>
          <a:p>
            <a:pPr algn="ctr"/>
            <a:r>
              <a:rPr lang="da-DK" dirty="0"/>
              <a:t>Dataindsamling</a:t>
            </a:r>
          </a:p>
        </p:txBody>
      </p:sp>
      <p:sp>
        <p:nvSpPr>
          <p:cNvPr id="3" name="Pladsholder til indhold 2">
            <a:extLst>
              <a:ext uri="{FF2B5EF4-FFF2-40B4-BE49-F238E27FC236}">
                <a16:creationId xmlns:a16="http://schemas.microsoft.com/office/drawing/2014/main" id="{99DC7F1A-9607-4955-8C69-DFB5AABA4863}"/>
              </a:ext>
            </a:extLst>
          </p:cNvPr>
          <p:cNvSpPr>
            <a:spLocks noGrp="1"/>
          </p:cNvSpPr>
          <p:nvPr>
            <p:ph idx="1"/>
          </p:nvPr>
        </p:nvSpPr>
        <p:spPr/>
        <p:txBody>
          <a:bodyPr>
            <a:normAutofit fontScale="92500" lnSpcReduction="10000"/>
          </a:bodyPr>
          <a:lstStyle/>
          <a:p>
            <a:r>
              <a:rPr lang="da-DK" dirty="0"/>
              <a:t>Kvantitativ data</a:t>
            </a:r>
          </a:p>
          <a:p>
            <a:pPr lvl="1"/>
            <a:r>
              <a:rPr lang="da-DK" dirty="0"/>
              <a:t>Tal fra databaser</a:t>
            </a:r>
          </a:p>
          <a:p>
            <a:pPr lvl="1"/>
            <a:r>
              <a:rPr lang="da-DK" dirty="0"/>
              <a:t>Tal fra rapporter</a:t>
            </a:r>
          </a:p>
          <a:p>
            <a:r>
              <a:rPr lang="da-DK" dirty="0"/>
              <a:t>Kvalitativ data</a:t>
            </a:r>
          </a:p>
          <a:p>
            <a:pPr lvl="1"/>
            <a:r>
              <a:rPr lang="da-DK" dirty="0"/>
              <a:t>fx avisartikler, økonomiske rapporter, </a:t>
            </a:r>
            <a:r>
              <a:rPr lang="da-DK" dirty="0" err="1"/>
              <a:t>tekstmateriale</a:t>
            </a:r>
            <a:r>
              <a:rPr lang="da-DK" dirty="0"/>
              <a:t> fra websites, klip fra tv-udsendelser m.v. Artiklerne kan være en journalists behandling af fx finanskrisen eller et interview med en økonom omkring euroen. Her får vi altså andre personers fortolkninger og analyser af økonomiske forhold.</a:t>
            </a:r>
          </a:p>
          <a:p>
            <a:pPr lvl="1"/>
            <a:r>
              <a:rPr lang="da-DK" dirty="0"/>
              <a:t>Vi henter ofte 'eksperterne' ind, når vi prøver at finde forklaringer på nogle af de økonomiske fænomener, som vi undersøger.</a:t>
            </a:r>
          </a:p>
          <a:p>
            <a:r>
              <a:rPr lang="da-DK" dirty="0"/>
              <a:t>Til eksamen er det vigtigt det er tydeligt hvilke kilder der udgør store dele af jeres opgave. </a:t>
            </a:r>
          </a:p>
          <a:p>
            <a:r>
              <a:rPr lang="da-DK" dirty="0"/>
              <a:t>Knyt kort kommentar til jeres valg af databaser og kvalitativ kilder</a:t>
            </a:r>
          </a:p>
        </p:txBody>
      </p:sp>
    </p:spTree>
    <p:extLst>
      <p:ext uri="{BB962C8B-B14F-4D97-AF65-F5344CB8AC3E}">
        <p14:creationId xmlns:p14="http://schemas.microsoft.com/office/powerpoint/2010/main" val="24852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35BF2-33BF-4A41-A28F-8AACFE78307E}"/>
              </a:ext>
            </a:extLst>
          </p:cNvPr>
          <p:cNvSpPr>
            <a:spLocks noGrp="1"/>
          </p:cNvSpPr>
          <p:nvPr>
            <p:ph type="title"/>
          </p:nvPr>
        </p:nvSpPr>
        <p:spPr/>
        <p:txBody>
          <a:bodyPr/>
          <a:lstStyle/>
          <a:p>
            <a:pPr algn="ctr"/>
            <a:r>
              <a:rPr lang="da-DK" dirty="0"/>
              <a:t>Databearbejdning</a:t>
            </a:r>
          </a:p>
        </p:txBody>
      </p:sp>
      <p:sp>
        <p:nvSpPr>
          <p:cNvPr id="3" name="Pladsholder til indhold 2">
            <a:extLst>
              <a:ext uri="{FF2B5EF4-FFF2-40B4-BE49-F238E27FC236}">
                <a16:creationId xmlns:a16="http://schemas.microsoft.com/office/drawing/2014/main" id="{7D09E57B-8AE6-476D-A2B5-961C5B7B0609}"/>
              </a:ext>
            </a:extLst>
          </p:cNvPr>
          <p:cNvSpPr>
            <a:spLocks noGrp="1"/>
          </p:cNvSpPr>
          <p:nvPr>
            <p:ph idx="1"/>
          </p:nvPr>
        </p:nvSpPr>
        <p:spPr/>
        <p:txBody>
          <a:bodyPr>
            <a:normAutofit lnSpcReduction="10000"/>
          </a:bodyPr>
          <a:lstStyle/>
          <a:p>
            <a:r>
              <a:rPr lang="da-DK" dirty="0"/>
              <a:t>At kunne opstille en tabel eller udarbejde en graf er en del af den økonomiske metode. Ligeledes er det en del af metoden at bearbejde data matematisk.</a:t>
            </a:r>
          </a:p>
          <a:p>
            <a:r>
              <a:rPr lang="da-DK" dirty="0"/>
              <a:t>DERFOR SKAL DER BARE VÆRE STYR PÅ DEN DEL</a:t>
            </a:r>
          </a:p>
          <a:p>
            <a:r>
              <a:rPr lang="da-DK" dirty="0"/>
              <a:t>Har i anvendt egne beregninger så præsenter, hvorledes I har gjort dette</a:t>
            </a:r>
          </a:p>
          <a:p>
            <a:r>
              <a:rPr lang="da-DK" dirty="0"/>
              <a:t>Økonomer skelner her mellem den økonomiske virkelighed (empiri), som man ønsker at undersøge ved hjælp af (empiriske) data – og den økonomiske teori, der kan forstå og forklare den økonomiske virkelighed. Hvis man skal gå dybere ind i, hvad de økonomiske data kan fortælle os, skal vi således inddrage økonomisk teori. </a:t>
            </a:r>
          </a:p>
        </p:txBody>
      </p:sp>
    </p:spTree>
    <p:extLst>
      <p:ext uri="{BB962C8B-B14F-4D97-AF65-F5344CB8AC3E}">
        <p14:creationId xmlns:p14="http://schemas.microsoft.com/office/powerpoint/2010/main" val="150588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51DD4-8187-4477-8E20-FC70F5471C36}"/>
              </a:ext>
            </a:extLst>
          </p:cNvPr>
          <p:cNvSpPr>
            <a:spLocks noGrp="1"/>
          </p:cNvSpPr>
          <p:nvPr>
            <p:ph type="title"/>
          </p:nvPr>
        </p:nvSpPr>
        <p:spPr/>
        <p:txBody>
          <a:bodyPr/>
          <a:lstStyle/>
          <a:p>
            <a:pPr algn="ctr"/>
            <a:r>
              <a:rPr lang="da-DK" dirty="0"/>
              <a:t>Analyse af data – inddragelse af teori</a:t>
            </a:r>
          </a:p>
        </p:txBody>
      </p:sp>
      <p:sp>
        <p:nvSpPr>
          <p:cNvPr id="3" name="Pladsholder til indhold 2">
            <a:extLst>
              <a:ext uri="{FF2B5EF4-FFF2-40B4-BE49-F238E27FC236}">
                <a16:creationId xmlns:a16="http://schemas.microsoft.com/office/drawing/2014/main" id="{F8A814EF-06C9-4E32-861B-CAF04E8AD434}"/>
              </a:ext>
            </a:extLst>
          </p:cNvPr>
          <p:cNvSpPr>
            <a:spLocks noGrp="1"/>
          </p:cNvSpPr>
          <p:nvPr>
            <p:ph idx="1"/>
          </p:nvPr>
        </p:nvSpPr>
        <p:spPr/>
        <p:txBody>
          <a:bodyPr/>
          <a:lstStyle/>
          <a:p>
            <a:r>
              <a:rPr lang="da-DK" dirty="0"/>
              <a:t>Pas på med at bare beskrive hvad der kan ses i jeres graf/tabel</a:t>
            </a:r>
          </a:p>
          <a:p>
            <a:r>
              <a:rPr lang="da-DK" dirty="0"/>
              <a:t>Forklar hvad i bruger data til og vi kan tolke på data</a:t>
            </a:r>
          </a:p>
          <a:p>
            <a:endParaRPr lang="da-DK" dirty="0"/>
          </a:p>
          <a:p>
            <a:endParaRPr lang="da-DK" dirty="0"/>
          </a:p>
          <a:p>
            <a:endParaRPr lang="da-DK" dirty="0"/>
          </a:p>
          <a:p>
            <a:endParaRPr lang="da-DK" dirty="0"/>
          </a:p>
        </p:txBody>
      </p:sp>
      <p:graphicFrame>
        <p:nvGraphicFramePr>
          <p:cNvPr id="5" name="Diagram 4">
            <a:extLst>
              <a:ext uri="{FF2B5EF4-FFF2-40B4-BE49-F238E27FC236}">
                <a16:creationId xmlns:a16="http://schemas.microsoft.com/office/drawing/2014/main" id="{64E5AA2F-BFFB-4327-AF8C-93C4264CF1C5}"/>
              </a:ext>
            </a:extLst>
          </p:cNvPr>
          <p:cNvGraphicFramePr>
            <a:graphicFrameLocks/>
          </p:cNvGraphicFramePr>
          <p:nvPr>
            <p:extLst>
              <p:ext uri="{D42A27DB-BD31-4B8C-83A1-F6EECF244321}">
                <p14:modId xmlns:p14="http://schemas.microsoft.com/office/powerpoint/2010/main" val="3640500871"/>
              </p:ext>
            </p:extLst>
          </p:nvPr>
        </p:nvGraphicFramePr>
        <p:xfrm>
          <a:off x="3142084" y="3212976"/>
          <a:ext cx="5616624" cy="3458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960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807C8A-E593-4F18-AE75-22785AF193DA}"/>
              </a:ext>
            </a:extLst>
          </p:cNvPr>
          <p:cNvSpPr>
            <a:spLocks noGrp="1"/>
          </p:cNvSpPr>
          <p:nvPr>
            <p:ph type="title"/>
          </p:nvPr>
        </p:nvSpPr>
        <p:spPr/>
        <p:txBody>
          <a:bodyPr/>
          <a:lstStyle/>
          <a:p>
            <a:pPr algn="ctr"/>
            <a:r>
              <a:rPr lang="da-DK" dirty="0"/>
              <a:t>Analyse af data – inddragelse af teori</a:t>
            </a:r>
          </a:p>
        </p:txBody>
      </p:sp>
      <p:sp>
        <p:nvSpPr>
          <p:cNvPr id="3" name="Pladsholder til indhold 2">
            <a:extLst>
              <a:ext uri="{FF2B5EF4-FFF2-40B4-BE49-F238E27FC236}">
                <a16:creationId xmlns:a16="http://schemas.microsoft.com/office/drawing/2014/main" id="{A4810F1A-AFF3-4537-A9D2-1CC8D3869C20}"/>
              </a:ext>
            </a:extLst>
          </p:cNvPr>
          <p:cNvSpPr>
            <a:spLocks noGrp="1"/>
          </p:cNvSpPr>
          <p:nvPr>
            <p:ph idx="1"/>
          </p:nvPr>
        </p:nvSpPr>
        <p:spPr/>
        <p:txBody>
          <a:bodyPr/>
          <a:lstStyle/>
          <a:p>
            <a:r>
              <a:rPr lang="da-DK" dirty="0"/>
              <a:t>Årsager og kausalitet</a:t>
            </a:r>
          </a:p>
          <a:p>
            <a:pPr lvl="1"/>
            <a:r>
              <a:rPr lang="da-DK" dirty="0"/>
              <a:t>X - Y</a:t>
            </a:r>
          </a:p>
          <a:p>
            <a:pPr lvl="1"/>
            <a:r>
              <a:rPr lang="da-DK" dirty="0"/>
              <a:t>Sammenhæng mellem nøgletal</a:t>
            </a:r>
          </a:p>
          <a:p>
            <a:pPr lvl="1"/>
            <a:r>
              <a:rPr lang="da-DK" dirty="0"/>
              <a:t>Fald i BNP -&gt; Flere arbejdsløse</a:t>
            </a:r>
          </a:p>
          <a:p>
            <a:r>
              <a:rPr lang="da-DK" dirty="0"/>
              <a:t>Brug begrebet kausalitet hvis i har undersøgt sammenhængen mellem to variable, eller bruger årsager til at forklar en hændelse. </a:t>
            </a:r>
          </a:p>
          <a:p>
            <a:r>
              <a:rPr lang="da-DK" dirty="0"/>
              <a:t>Corona kan her være oplagt, da det jo er en variable, der har påvirket økonomierne</a:t>
            </a:r>
          </a:p>
          <a:p>
            <a:pPr lvl="1"/>
            <a:endParaRPr lang="da-DK" dirty="0"/>
          </a:p>
        </p:txBody>
      </p:sp>
    </p:spTree>
    <p:extLst>
      <p:ext uri="{BB962C8B-B14F-4D97-AF65-F5344CB8AC3E}">
        <p14:creationId xmlns:p14="http://schemas.microsoft.com/office/powerpoint/2010/main" val="414191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9967E-C664-446F-A413-CE90B9579531}"/>
              </a:ext>
            </a:extLst>
          </p:cNvPr>
          <p:cNvSpPr>
            <a:spLocks noGrp="1"/>
          </p:cNvSpPr>
          <p:nvPr>
            <p:ph type="title"/>
          </p:nvPr>
        </p:nvSpPr>
        <p:spPr/>
        <p:txBody>
          <a:bodyPr/>
          <a:lstStyle/>
          <a:p>
            <a:pPr algn="ctr"/>
            <a:r>
              <a:rPr lang="da-DK" dirty="0"/>
              <a:t>Analyse af data – inddragelse af teori</a:t>
            </a:r>
          </a:p>
        </p:txBody>
      </p:sp>
      <p:sp>
        <p:nvSpPr>
          <p:cNvPr id="3" name="Pladsholder til indhold 2">
            <a:extLst>
              <a:ext uri="{FF2B5EF4-FFF2-40B4-BE49-F238E27FC236}">
                <a16:creationId xmlns:a16="http://schemas.microsoft.com/office/drawing/2014/main" id="{FA8C7283-881C-4CE6-9ED3-70F821D6F02C}"/>
              </a:ext>
            </a:extLst>
          </p:cNvPr>
          <p:cNvSpPr>
            <a:spLocks noGrp="1"/>
          </p:cNvSpPr>
          <p:nvPr>
            <p:ph idx="1"/>
          </p:nvPr>
        </p:nvSpPr>
        <p:spPr/>
        <p:txBody>
          <a:bodyPr>
            <a:normAutofit fontScale="92500" lnSpcReduction="10000"/>
          </a:bodyPr>
          <a:lstStyle/>
          <a:p>
            <a:r>
              <a:rPr lang="da-DK" dirty="0"/>
              <a:t>Ofte vil vi i vores analysearbejde inddrage økonomiske teorier. En økonomisk teori er et sæt tanker og påstande, som prøver at forklare økonomiske fænomener eller pege på vigtige økonomiske årsagssammenhænge inden for et økonomisk område. Med udgangspunkt i en teori kan man forsøge at forklare udviklingen i en række økonomiske data. </a:t>
            </a:r>
          </a:p>
          <a:p>
            <a:r>
              <a:rPr lang="da-DK" dirty="0"/>
              <a:t>Ser vi på den globale handel og de globale handelsmønstre, vil vi typisk trække på handelsteorier i analysen. At Danmark fx sælger medicin til Kina, mens vi typisk køber IT og forbrugerelektronik af kineserne, kan forklares med Ricardos handelsteori. Danmark har nemlig komparative fordele i forskningstung produktion af medicin og sundhedsydelser på grund af vort høje uddannelsesniveau og høje velfærdsniveau. Kineserne har komparative fordele i samlebåndsproduktion, da de har rigelig med billig arbejdskraft.</a:t>
            </a:r>
          </a:p>
        </p:txBody>
      </p:sp>
    </p:spTree>
    <p:extLst>
      <p:ext uri="{BB962C8B-B14F-4D97-AF65-F5344CB8AC3E}">
        <p14:creationId xmlns:p14="http://schemas.microsoft.com/office/powerpoint/2010/main" val="35225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578B3-A5C3-4C03-8EE0-1337809133BD}"/>
              </a:ext>
            </a:extLst>
          </p:cNvPr>
          <p:cNvSpPr>
            <a:spLocks noGrp="1"/>
          </p:cNvSpPr>
          <p:nvPr>
            <p:ph type="title"/>
          </p:nvPr>
        </p:nvSpPr>
        <p:spPr/>
        <p:txBody>
          <a:bodyPr/>
          <a:lstStyle/>
          <a:p>
            <a:pPr algn="ctr"/>
            <a:r>
              <a:rPr lang="da-DK" dirty="0"/>
              <a:t>Analyse af data – inddragelse af teori</a:t>
            </a:r>
          </a:p>
        </p:txBody>
      </p:sp>
      <p:sp>
        <p:nvSpPr>
          <p:cNvPr id="3" name="Pladsholder til indhold 2">
            <a:extLst>
              <a:ext uri="{FF2B5EF4-FFF2-40B4-BE49-F238E27FC236}">
                <a16:creationId xmlns:a16="http://schemas.microsoft.com/office/drawing/2014/main" id="{256B85FB-613F-4494-BE91-77FD4E59DBE9}"/>
              </a:ext>
            </a:extLst>
          </p:cNvPr>
          <p:cNvSpPr>
            <a:spLocks noGrp="1"/>
          </p:cNvSpPr>
          <p:nvPr>
            <p:ph idx="1"/>
          </p:nvPr>
        </p:nvSpPr>
        <p:spPr/>
        <p:txBody>
          <a:bodyPr/>
          <a:lstStyle/>
          <a:p>
            <a:r>
              <a:rPr lang="da-DK" dirty="0"/>
              <a:t>Det hører med til økonomisk metode, at man kan opstille simple forklaringsmodeller, som udtrykker rækkefølgen (kausaliteten) i et økonomisk ræsonnement.</a:t>
            </a:r>
          </a:p>
          <a:p>
            <a:r>
              <a:rPr lang="da-DK" dirty="0"/>
              <a:t>Overvej i jeres PowerPoint om i kan lave pilediagrammer i stedet for en masse tekst:</a:t>
            </a:r>
          </a:p>
          <a:p>
            <a:endParaRPr lang="da-DK" dirty="0"/>
          </a:p>
          <a:p>
            <a:endParaRPr lang="da-DK" dirty="0"/>
          </a:p>
        </p:txBody>
      </p:sp>
      <p:pic>
        <p:nvPicPr>
          <p:cNvPr id="5" name="Billede 4">
            <a:extLst>
              <a:ext uri="{FF2B5EF4-FFF2-40B4-BE49-F238E27FC236}">
                <a16:creationId xmlns:a16="http://schemas.microsoft.com/office/drawing/2014/main" id="{AEA53183-B29B-468B-925B-43DEC2802A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4332" y="3717032"/>
            <a:ext cx="6458282" cy="2971953"/>
          </a:xfrm>
          <a:prstGeom prst="rect">
            <a:avLst/>
          </a:prstGeom>
        </p:spPr>
      </p:pic>
    </p:spTree>
    <p:extLst>
      <p:ext uri="{BB962C8B-B14F-4D97-AF65-F5344CB8AC3E}">
        <p14:creationId xmlns:p14="http://schemas.microsoft.com/office/powerpoint/2010/main" val="32516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2606A-C703-4101-AF88-F76493F47A22}"/>
              </a:ext>
            </a:extLst>
          </p:cNvPr>
          <p:cNvSpPr>
            <a:spLocks noGrp="1"/>
          </p:cNvSpPr>
          <p:nvPr>
            <p:ph type="title"/>
          </p:nvPr>
        </p:nvSpPr>
        <p:spPr/>
        <p:txBody>
          <a:bodyPr/>
          <a:lstStyle/>
          <a:p>
            <a:pPr algn="ctr"/>
            <a:r>
              <a:rPr lang="da-DK" dirty="0"/>
              <a:t>Komparativ metode</a:t>
            </a:r>
          </a:p>
        </p:txBody>
      </p:sp>
      <p:sp>
        <p:nvSpPr>
          <p:cNvPr id="3" name="Pladsholder til indhold 2">
            <a:extLst>
              <a:ext uri="{FF2B5EF4-FFF2-40B4-BE49-F238E27FC236}">
                <a16:creationId xmlns:a16="http://schemas.microsoft.com/office/drawing/2014/main" id="{616EAAC2-5950-4C17-832E-64B0A44469C3}"/>
              </a:ext>
            </a:extLst>
          </p:cNvPr>
          <p:cNvSpPr>
            <a:spLocks noGrp="1"/>
          </p:cNvSpPr>
          <p:nvPr>
            <p:ph idx="1"/>
          </p:nvPr>
        </p:nvSpPr>
        <p:spPr/>
        <p:txBody>
          <a:bodyPr/>
          <a:lstStyle/>
          <a:p>
            <a:r>
              <a:rPr lang="da-DK" dirty="0"/>
              <a:t>Sammenligner man forskellige fænomeners påvirkning på forskellige lande har vi gang i den komparative metode</a:t>
            </a:r>
          </a:p>
          <a:p>
            <a:r>
              <a:rPr lang="da-DK" dirty="0"/>
              <a:t>Eksempler: </a:t>
            </a:r>
          </a:p>
          <a:p>
            <a:pPr marL="731520" lvl="1" indent="-457200">
              <a:buFont typeface="+mj-lt"/>
              <a:buAutoNum type="arabicPeriod"/>
            </a:pPr>
            <a:r>
              <a:rPr lang="da-DK" dirty="0"/>
              <a:t>Komparative analyser af, hvordan finanskrisen påvirkede henholdsvis Danmark og Sverige, </a:t>
            </a:r>
          </a:p>
          <a:p>
            <a:pPr marL="731520" lvl="1" indent="-457200">
              <a:buFont typeface="+mj-lt"/>
              <a:buAutoNum type="arabicPeriod"/>
            </a:pPr>
            <a:r>
              <a:rPr lang="da-DK" dirty="0"/>
              <a:t>Komparative analyser af hvordan Kinas fremgang på det globale marked påvirker henholdsvis USA og Tyskland, osv.</a:t>
            </a:r>
          </a:p>
          <a:p>
            <a:pPr marL="731520" lvl="1" indent="-457200">
              <a:buFont typeface="+mj-lt"/>
              <a:buAutoNum type="arabicPeriod"/>
            </a:pPr>
            <a:endParaRPr lang="da-DK" dirty="0"/>
          </a:p>
          <a:p>
            <a:r>
              <a:rPr lang="da-DK" dirty="0"/>
              <a:t>Det er vigtigt man fortæller om sine muligheder og begrænsninger ved at sammenligne, samt sine overvejelser bag hvorfor en sammenligning giver mening.</a:t>
            </a:r>
          </a:p>
        </p:txBody>
      </p:sp>
    </p:spTree>
    <p:extLst>
      <p:ext uri="{BB962C8B-B14F-4D97-AF65-F5344CB8AC3E}">
        <p14:creationId xmlns:p14="http://schemas.microsoft.com/office/powerpoint/2010/main" val="412833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50</TotalTime>
  <Words>668</Words>
  <Application>Microsoft Office PowerPoint</Application>
  <PresentationFormat>Brugerdefineret</PresentationFormat>
  <Paragraphs>57</Paragraphs>
  <Slides>10</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10</vt:i4>
      </vt:variant>
    </vt:vector>
  </HeadingPairs>
  <TitlesOfParts>
    <vt:vector size="13" baseType="lpstr">
      <vt:lpstr>Arial</vt:lpstr>
      <vt:lpstr>Century Gothic</vt:lpstr>
      <vt:lpstr>Præsentation med verden 16x9</vt:lpstr>
      <vt:lpstr>Økonomisk Metode</vt:lpstr>
      <vt:lpstr>Dagens program</vt:lpstr>
      <vt:lpstr>Metodeafsnit</vt:lpstr>
      <vt:lpstr>Dataindsamling</vt:lpstr>
      <vt:lpstr>Databearbejdning</vt:lpstr>
      <vt:lpstr>Analyse af data – inddragelse af teori</vt:lpstr>
      <vt:lpstr>Analyse af data – inddragelse af teori</vt:lpstr>
      <vt:lpstr>Analyse af data – inddragelse af teori</vt:lpstr>
      <vt:lpstr>Analyse af data – inddragelse af teori</vt:lpstr>
      <vt:lpstr>Komparativ metode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Økonomisk Metode</dc:title>
  <dc:creator>Lennart Keller</dc:creator>
  <cp:lastModifiedBy>Lennart Keller</cp:lastModifiedBy>
  <cp:revision>3</cp:revision>
  <dcterms:created xsi:type="dcterms:W3CDTF">2023-03-07T18:29:34Z</dcterms:created>
  <dcterms:modified xsi:type="dcterms:W3CDTF">2024-04-15T11:17:25Z</dcterms:modified>
</cp:coreProperties>
</file>