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86" autoAdjust="0"/>
  </p:normalViewPr>
  <p:slideViewPr>
    <p:cSldViewPr>
      <p:cViewPr varScale="1">
        <p:scale>
          <a:sx n="67" d="100"/>
          <a:sy n="67" d="100"/>
        </p:scale>
        <p:origin x="644" y="4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24-08-2023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24-08-2023</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24-08-2023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24-08-2023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24-08-2023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24-08-2023</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24-08-2023</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24-08-2023</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24-08-2023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24-08-2023</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24-08-2023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24-08-2023</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24-08-2023</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Nazisme: ideologi</a:t>
            </a:r>
          </a:p>
        </p:txBody>
      </p:sp>
      <p:sp>
        <p:nvSpPr>
          <p:cNvPr id="3" name="Undertitel 2"/>
          <p:cNvSpPr>
            <a:spLocks noGrp="1"/>
          </p:cNvSpPr>
          <p:nvPr>
            <p:ph type="subTitle" idx="1"/>
          </p:nvPr>
        </p:nvSpPr>
        <p:spPr/>
        <p:txBody>
          <a:bodyPr rtlCol="0"/>
          <a:lstStyle/>
          <a:p>
            <a:pPr rtl="0"/>
            <a:r>
              <a:rPr lang="da-DK" dirty="0"/>
              <a:t>Nazisme og metode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5B7F11-6968-4292-BDCB-6BBEBBFB12D5}"/>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B22E9F91-DD7F-4D2F-A968-9C46A75FC92C}"/>
              </a:ext>
            </a:extLst>
          </p:cNvPr>
          <p:cNvSpPr>
            <a:spLocks noGrp="1"/>
          </p:cNvSpPr>
          <p:nvPr>
            <p:ph idx="1"/>
          </p:nvPr>
        </p:nvSpPr>
        <p:spPr/>
        <p:txBody>
          <a:bodyPr/>
          <a:lstStyle/>
          <a:p>
            <a:r>
              <a:rPr lang="da-DK" dirty="0"/>
              <a:t>1) Opsamling fra sidst</a:t>
            </a:r>
          </a:p>
          <a:p>
            <a:r>
              <a:rPr lang="da-DK" dirty="0"/>
              <a:t>2) Nazismens frembrud i Tyskland</a:t>
            </a:r>
          </a:p>
          <a:p>
            <a:r>
              <a:rPr lang="da-DK" dirty="0"/>
              <a:t>3) Medlemmer og vælgere</a:t>
            </a:r>
          </a:p>
          <a:p>
            <a:r>
              <a:rPr lang="da-DK" dirty="0"/>
              <a:t>4) Vandpause</a:t>
            </a:r>
          </a:p>
          <a:p>
            <a:r>
              <a:rPr lang="da-DK" dirty="0"/>
              <a:t>5) Metode i historie</a:t>
            </a:r>
          </a:p>
        </p:txBody>
      </p:sp>
    </p:spTree>
    <p:extLst>
      <p:ext uri="{BB962C8B-B14F-4D97-AF65-F5344CB8AC3E}">
        <p14:creationId xmlns:p14="http://schemas.microsoft.com/office/powerpoint/2010/main" val="70709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0F267-3AE3-48FD-A1AB-BD243F8E8205}"/>
              </a:ext>
            </a:extLst>
          </p:cNvPr>
          <p:cNvSpPr>
            <a:spLocks noGrp="1"/>
          </p:cNvSpPr>
          <p:nvPr>
            <p:ph type="title"/>
          </p:nvPr>
        </p:nvSpPr>
        <p:spPr/>
        <p:txBody>
          <a:bodyPr/>
          <a:lstStyle/>
          <a:p>
            <a:pPr algn="ctr"/>
            <a:r>
              <a:rPr lang="da-DK" dirty="0"/>
              <a:t>Opsamling fra sidst</a:t>
            </a:r>
          </a:p>
        </p:txBody>
      </p:sp>
      <p:sp>
        <p:nvSpPr>
          <p:cNvPr id="3" name="Pladsholder til indhold 2">
            <a:extLst>
              <a:ext uri="{FF2B5EF4-FFF2-40B4-BE49-F238E27FC236}">
                <a16:creationId xmlns:a16="http://schemas.microsoft.com/office/drawing/2014/main" id="{528331B9-5571-4279-828B-9A24D01F7C7A}"/>
              </a:ext>
            </a:extLst>
          </p:cNvPr>
          <p:cNvSpPr>
            <a:spLocks noGrp="1"/>
          </p:cNvSpPr>
          <p:nvPr>
            <p:ph idx="1"/>
          </p:nvPr>
        </p:nvSpPr>
        <p:spPr/>
        <p:txBody>
          <a:bodyPr/>
          <a:lstStyle/>
          <a:p>
            <a:r>
              <a:rPr lang="da-DK" dirty="0"/>
              <a:t>Hvad skete der i 1929?</a:t>
            </a:r>
          </a:p>
          <a:p>
            <a:r>
              <a:rPr lang="da-DK" dirty="0"/>
              <a:t>Hvordan var det afgørende for nazisterne kom til magten?</a:t>
            </a:r>
          </a:p>
          <a:p>
            <a:r>
              <a:rPr lang="da-DK" dirty="0"/>
              <a:t>Hvilke metoder anvendte nazisterne til at komme til magten?</a:t>
            </a:r>
          </a:p>
        </p:txBody>
      </p:sp>
    </p:spTree>
    <p:extLst>
      <p:ext uri="{BB962C8B-B14F-4D97-AF65-F5344CB8AC3E}">
        <p14:creationId xmlns:p14="http://schemas.microsoft.com/office/powerpoint/2010/main" val="17524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DD318B-9D5D-4764-B6FF-A4E904A06494}"/>
              </a:ext>
            </a:extLst>
          </p:cNvPr>
          <p:cNvSpPr>
            <a:spLocks noGrp="1"/>
          </p:cNvSpPr>
          <p:nvPr>
            <p:ph type="title"/>
          </p:nvPr>
        </p:nvSpPr>
        <p:spPr/>
        <p:txBody>
          <a:bodyPr/>
          <a:lstStyle/>
          <a:p>
            <a:pPr algn="ctr"/>
            <a:r>
              <a:rPr lang="da-DK" dirty="0"/>
              <a:t>Hvad forbinder vi nazisme med?</a:t>
            </a:r>
          </a:p>
        </p:txBody>
      </p:sp>
      <p:sp>
        <p:nvSpPr>
          <p:cNvPr id="3" name="Pladsholder til indhold 2">
            <a:extLst>
              <a:ext uri="{FF2B5EF4-FFF2-40B4-BE49-F238E27FC236}">
                <a16:creationId xmlns:a16="http://schemas.microsoft.com/office/drawing/2014/main" id="{5485D4A9-9BFF-4481-A206-26DE436DEB3B}"/>
              </a:ext>
            </a:extLst>
          </p:cNvPr>
          <p:cNvSpPr>
            <a:spLocks noGrp="1"/>
          </p:cNvSpPr>
          <p:nvPr>
            <p:ph idx="1"/>
          </p:nvPr>
        </p:nvSpPr>
        <p:spPr/>
        <p:txBody>
          <a:bodyPr/>
          <a:lstStyle/>
          <a:p>
            <a:r>
              <a:rPr lang="da-DK" dirty="0"/>
              <a:t>2 minutter med sidemakkeren. </a:t>
            </a:r>
          </a:p>
          <a:p>
            <a:endParaRPr lang="da-DK" dirty="0"/>
          </a:p>
          <a:p>
            <a:r>
              <a:rPr lang="da-DK" dirty="0"/>
              <a:t>Hvad ved vi om nazisme?</a:t>
            </a:r>
          </a:p>
        </p:txBody>
      </p:sp>
    </p:spTree>
    <p:extLst>
      <p:ext uri="{BB962C8B-B14F-4D97-AF65-F5344CB8AC3E}">
        <p14:creationId xmlns:p14="http://schemas.microsoft.com/office/powerpoint/2010/main" val="104728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E5FA6F-69AE-4120-9939-825B75EF70CF}"/>
              </a:ext>
            </a:extLst>
          </p:cNvPr>
          <p:cNvSpPr>
            <a:spLocks noGrp="1"/>
          </p:cNvSpPr>
          <p:nvPr>
            <p:ph type="title"/>
          </p:nvPr>
        </p:nvSpPr>
        <p:spPr/>
        <p:txBody>
          <a:bodyPr/>
          <a:lstStyle/>
          <a:p>
            <a:pPr algn="ctr"/>
            <a:r>
              <a:rPr lang="da-DK" dirty="0"/>
              <a:t>Nazisme</a:t>
            </a:r>
          </a:p>
        </p:txBody>
      </p:sp>
      <p:sp>
        <p:nvSpPr>
          <p:cNvPr id="3" name="Pladsholder til indhold 2">
            <a:extLst>
              <a:ext uri="{FF2B5EF4-FFF2-40B4-BE49-F238E27FC236}">
                <a16:creationId xmlns:a16="http://schemas.microsoft.com/office/drawing/2014/main" id="{188927D2-A968-4202-BBA6-458F3753A274}"/>
              </a:ext>
            </a:extLst>
          </p:cNvPr>
          <p:cNvSpPr>
            <a:spLocks noGrp="1"/>
          </p:cNvSpPr>
          <p:nvPr>
            <p:ph idx="1"/>
          </p:nvPr>
        </p:nvSpPr>
        <p:spPr/>
        <p:txBody>
          <a:bodyPr/>
          <a:lstStyle/>
          <a:p>
            <a:r>
              <a:rPr lang="da-DK" dirty="0"/>
              <a:t>Hitlers parti hedder Nationalsocialistiske tyske arbejderparti. Forkortet (NSDAP)</a:t>
            </a:r>
          </a:p>
          <a:p>
            <a:r>
              <a:rPr lang="da-DK" dirty="0"/>
              <a:t>De er altså nationale</a:t>
            </a:r>
          </a:p>
          <a:p>
            <a:r>
              <a:rPr lang="da-DK" dirty="0"/>
              <a:t>De er socialister</a:t>
            </a:r>
          </a:p>
          <a:p>
            <a:r>
              <a:rPr lang="da-DK" dirty="0"/>
              <a:t>De er arbejdere</a:t>
            </a:r>
          </a:p>
          <a:p>
            <a:r>
              <a:rPr lang="da-DK" dirty="0"/>
              <a:t>Det med socialister er nok lidt en snyder. Det handler mere om at være antikapitalistisk og støtte arbejderen.</a:t>
            </a:r>
          </a:p>
        </p:txBody>
      </p:sp>
    </p:spTree>
    <p:extLst>
      <p:ext uri="{BB962C8B-B14F-4D97-AF65-F5344CB8AC3E}">
        <p14:creationId xmlns:p14="http://schemas.microsoft.com/office/powerpoint/2010/main" val="4110578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18B70-A334-42EC-8732-041D2C0EEB05}"/>
              </a:ext>
            </a:extLst>
          </p:cNvPr>
          <p:cNvSpPr>
            <a:spLocks noGrp="1"/>
          </p:cNvSpPr>
          <p:nvPr>
            <p:ph type="title"/>
          </p:nvPr>
        </p:nvSpPr>
        <p:spPr/>
        <p:txBody>
          <a:bodyPr/>
          <a:lstStyle/>
          <a:p>
            <a:pPr algn="ctr"/>
            <a:r>
              <a:rPr lang="da-DK" dirty="0" err="1"/>
              <a:t>PArtiprogrammet</a:t>
            </a:r>
            <a:endParaRPr lang="da-DK" dirty="0"/>
          </a:p>
        </p:txBody>
      </p:sp>
      <p:pic>
        <p:nvPicPr>
          <p:cNvPr id="5" name="Pladsholder til indhold 4" descr="Et billede, der indeholder tekst, skærmbillede, Font/skrifttype&#10;&#10;Automatisk genereret beskrivelse">
            <a:extLst>
              <a:ext uri="{FF2B5EF4-FFF2-40B4-BE49-F238E27FC236}">
                <a16:creationId xmlns:a16="http://schemas.microsoft.com/office/drawing/2014/main" id="{73F8DABE-A5CF-4364-AC2C-B9A5F5E27E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5617" y="1916832"/>
            <a:ext cx="8737589" cy="4501701"/>
          </a:xfrm>
        </p:spPr>
      </p:pic>
    </p:spTree>
    <p:extLst>
      <p:ext uri="{BB962C8B-B14F-4D97-AF65-F5344CB8AC3E}">
        <p14:creationId xmlns:p14="http://schemas.microsoft.com/office/powerpoint/2010/main" val="385835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FF2A1D-972E-41A4-A19C-E08F2CB8B5AD}"/>
              </a:ext>
            </a:extLst>
          </p:cNvPr>
          <p:cNvSpPr>
            <a:spLocks noGrp="1"/>
          </p:cNvSpPr>
          <p:nvPr>
            <p:ph type="title"/>
          </p:nvPr>
        </p:nvSpPr>
        <p:spPr/>
        <p:txBody>
          <a:bodyPr/>
          <a:lstStyle/>
          <a:p>
            <a:pPr algn="ctr"/>
            <a:r>
              <a:rPr lang="da-DK" dirty="0"/>
              <a:t>Nazisternes strategi</a:t>
            </a:r>
          </a:p>
        </p:txBody>
      </p:sp>
      <p:sp>
        <p:nvSpPr>
          <p:cNvPr id="3" name="Pladsholder til indhold 2">
            <a:extLst>
              <a:ext uri="{FF2B5EF4-FFF2-40B4-BE49-F238E27FC236}">
                <a16:creationId xmlns:a16="http://schemas.microsoft.com/office/drawing/2014/main" id="{CEEDB44C-AAD9-40BF-BC5C-72226DC8F1F0}"/>
              </a:ext>
            </a:extLst>
          </p:cNvPr>
          <p:cNvSpPr>
            <a:spLocks noGrp="1"/>
          </p:cNvSpPr>
          <p:nvPr>
            <p:ph idx="1"/>
          </p:nvPr>
        </p:nvSpPr>
        <p:spPr/>
        <p:txBody>
          <a:bodyPr>
            <a:normAutofit lnSpcReduction="10000"/>
          </a:bodyPr>
          <a:lstStyle/>
          <a:p>
            <a:r>
              <a:rPr lang="da-DK" b="1" dirty="0"/>
              <a:t>1920-1923: Revolutionsfasen</a:t>
            </a:r>
          </a:p>
          <a:p>
            <a:pPr lvl="1"/>
            <a:r>
              <a:rPr lang="da-DK" dirty="0"/>
              <a:t>Denne fase vi så i dokumentaren. Hitler overtager styringen af NSDAP og forsøger at kuppe sig til magten i Tyskland (Ølstuekuppet)</a:t>
            </a:r>
          </a:p>
          <a:p>
            <a:r>
              <a:rPr lang="da-DK" b="1" dirty="0"/>
              <a:t>1925-1930: Genopbygningsfasen</a:t>
            </a:r>
          </a:p>
          <a:p>
            <a:pPr lvl="1"/>
            <a:r>
              <a:rPr lang="da-DK" dirty="0"/>
              <a:t>Hitler skriver ”</a:t>
            </a:r>
            <a:r>
              <a:rPr lang="da-DK" dirty="0" err="1"/>
              <a:t>Mein</a:t>
            </a:r>
            <a:r>
              <a:rPr lang="da-DK" dirty="0"/>
              <a:t> Kampf” i fængslet. Han vil vinde magten gennem demokratiet. Han får fjernet de socialistiske elementer, således at de konservative vil støtte ham. </a:t>
            </a:r>
          </a:p>
          <a:p>
            <a:pPr lvl="1"/>
            <a:r>
              <a:rPr lang="da-DK" dirty="0"/>
              <a:t>Hitler får titlen fører. Og der organiseres lokale partiforeninger rundt omkring i Tyskland.</a:t>
            </a:r>
          </a:p>
          <a:p>
            <a:pPr lvl="1"/>
            <a:r>
              <a:rPr lang="da-DK" dirty="0"/>
              <a:t>SA (NSDAP militærenhed), som tidligere udøvede politisk vold i gaderne, blev gjort mindre voldelige, men til gengæld mere synlige med brune trøjer.</a:t>
            </a:r>
          </a:p>
          <a:p>
            <a:pPr lvl="1"/>
            <a:r>
              <a:rPr lang="da-DK" dirty="0"/>
              <a:t>Frem mod 1930 er der 30.000 medlemmer i denne ”militærenhed”</a:t>
            </a:r>
          </a:p>
          <a:p>
            <a:pPr marL="274320" lvl="1" indent="0">
              <a:buNone/>
            </a:pPr>
            <a:endParaRPr lang="da-DK" dirty="0"/>
          </a:p>
        </p:txBody>
      </p:sp>
    </p:spTree>
    <p:extLst>
      <p:ext uri="{BB962C8B-B14F-4D97-AF65-F5344CB8AC3E}">
        <p14:creationId xmlns:p14="http://schemas.microsoft.com/office/powerpoint/2010/main" val="30777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4BECB-E9FF-441A-8B0B-BE6F2E684D46}"/>
              </a:ext>
            </a:extLst>
          </p:cNvPr>
          <p:cNvSpPr>
            <a:spLocks noGrp="1"/>
          </p:cNvSpPr>
          <p:nvPr>
            <p:ph type="title"/>
          </p:nvPr>
        </p:nvSpPr>
        <p:spPr/>
        <p:txBody>
          <a:bodyPr/>
          <a:lstStyle/>
          <a:p>
            <a:pPr algn="ctr"/>
            <a:r>
              <a:rPr lang="da-DK" dirty="0"/>
              <a:t>SA-March i Berlin</a:t>
            </a:r>
          </a:p>
        </p:txBody>
      </p:sp>
      <p:pic>
        <p:nvPicPr>
          <p:cNvPr id="5" name="Pladsholder til indhold 4" descr="Et billede, der indeholder tøj, udendørs, menneske, personer/mennesker&#10;&#10;Automatisk genereret beskrivelse">
            <a:extLst>
              <a:ext uri="{FF2B5EF4-FFF2-40B4-BE49-F238E27FC236}">
                <a16:creationId xmlns:a16="http://schemas.microsoft.com/office/drawing/2014/main" id="{6AB22618-5A75-4371-953C-66023579CC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9996" y="1772816"/>
            <a:ext cx="6427924" cy="4937012"/>
          </a:xfrm>
        </p:spPr>
      </p:pic>
    </p:spTree>
    <p:extLst>
      <p:ext uri="{BB962C8B-B14F-4D97-AF65-F5344CB8AC3E}">
        <p14:creationId xmlns:p14="http://schemas.microsoft.com/office/powerpoint/2010/main" val="39016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EA8F20-EB35-413A-8D11-12DBB8AB8BD2}"/>
              </a:ext>
            </a:extLst>
          </p:cNvPr>
          <p:cNvSpPr>
            <a:spLocks noGrp="1"/>
          </p:cNvSpPr>
          <p:nvPr>
            <p:ph type="title"/>
          </p:nvPr>
        </p:nvSpPr>
        <p:spPr/>
        <p:txBody>
          <a:bodyPr/>
          <a:lstStyle/>
          <a:p>
            <a:pPr algn="ctr"/>
            <a:r>
              <a:rPr lang="da-DK" dirty="0"/>
              <a:t>Nazisternes Strategi</a:t>
            </a:r>
          </a:p>
        </p:txBody>
      </p:sp>
      <p:sp>
        <p:nvSpPr>
          <p:cNvPr id="3" name="Pladsholder til indhold 2">
            <a:extLst>
              <a:ext uri="{FF2B5EF4-FFF2-40B4-BE49-F238E27FC236}">
                <a16:creationId xmlns:a16="http://schemas.microsoft.com/office/drawing/2014/main" id="{4F8BD8BF-43EA-4542-BBDE-3E4D4F3BE07B}"/>
              </a:ext>
            </a:extLst>
          </p:cNvPr>
          <p:cNvSpPr>
            <a:spLocks noGrp="1"/>
          </p:cNvSpPr>
          <p:nvPr>
            <p:ph idx="1"/>
          </p:nvPr>
        </p:nvSpPr>
        <p:spPr/>
        <p:txBody>
          <a:bodyPr/>
          <a:lstStyle/>
          <a:p>
            <a:r>
              <a:rPr lang="da-DK" b="1" dirty="0"/>
              <a:t>1930-1933: Den parlamentariske fase</a:t>
            </a:r>
          </a:p>
          <a:p>
            <a:pPr lvl="1"/>
            <a:r>
              <a:rPr lang="da-DK" dirty="0"/>
              <a:t>Nazisterne begynder at få vind i sejlene ved valgene</a:t>
            </a:r>
          </a:p>
          <a:p>
            <a:pPr lvl="1"/>
            <a:r>
              <a:rPr lang="da-DK" dirty="0"/>
              <a:t>Goebbels bliver Propagandachef – Der holdes mange valgmøder, taler og aviserne trykker på livet løs alle nazisternes ideer.</a:t>
            </a:r>
          </a:p>
          <a:p>
            <a:pPr lvl="1"/>
            <a:r>
              <a:rPr lang="da-DK" dirty="0"/>
              <a:t>Inspireret af moderne medieteori har historikere påpeget, at nazisterne med </a:t>
            </a:r>
            <a:r>
              <a:rPr lang="da-DK" dirty="0" err="1"/>
              <a:t>SA’s</a:t>
            </a:r>
            <a:r>
              <a:rPr lang="da-DK" dirty="0"/>
              <a:t> aktioner, de mange politiske taler og deres partipresse skabte ekkokamre i den offentlige debat. Dette gjorde det vanskeligt at få det parlamentariske arbejde til at fungere og legitimerede brugen af politisk vold mod politiske modstandere.</a:t>
            </a:r>
          </a:p>
          <a:p>
            <a:pPr lvl="1"/>
            <a:r>
              <a:rPr lang="da-DK" dirty="0"/>
              <a:t>Efter nazisterne får flertal i 1933 bliver alle andre partier gjort forbudt eller opløste sig selv.</a:t>
            </a:r>
          </a:p>
          <a:p>
            <a:pPr lvl="1"/>
            <a:r>
              <a:rPr lang="da-DK" dirty="0"/>
              <a:t>Nazisterne har nu al magten i samfundet</a:t>
            </a:r>
          </a:p>
          <a:p>
            <a:endParaRPr lang="da-DK" b="1" dirty="0"/>
          </a:p>
          <a:p>
            <a:endParaRPr lang="da-DK" dirty="0"/>
          </a:p>
        </p:txBody>
      </p:sp>
    </p:spTree>
    <p:extLst>
      <p:ext uri="{BB962C8B-B14F-4D97-AF65-F5344CB8AC3E}">
        <p14:creationId xmlns:p14="http://schemas.microsoft.com/office/powerpoint/2010/main" val="736470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B193BF-E4B5-47FD-8B16-D75DAFF6F3B6}"/>
              </a:ext>
            </a:extLst>
          </p:cNvPr>
          <p:cNvSpPr>
            <a:spLocks noGrp="1"/>
          </p:cNvSpPr>
          <p:nvPr>
            <p:ph type="title"/>
          </p:nvPr>
        </p:nvSpPr>
        <p:spPr/>
        <p:txBody>
          <a:bodyPr/>
          <a:lstStyle/>
          <a:p>
            <a:pPr algn="ctr"/>
            <a:r>
              <a:rPr lang="da-DK" dirty="0"/>
              <a:t>Medlemmer og vælgere</a:t>
            </a:r>
          </a:p>
        </p:txBody>
      </p:sp>
      <p:sp>
        <p:nvSpPr>
          <p:cNvPr id="3" name="Pladsholder til indhold 2">
            <a:extLst>
              <a:ext uri="{FF2B5EF4-FFF2-40B4-BE49-F238E27FC236}">
                <a16:creationId xmlns:a16="http://schemas.microsoft.com/office/drawing/2014/main" id="{FB93F2CF-95AB-41C2-BEE5-294F5FEA3E06}"/>
              </a:ext>
            </a:extLst>
          </p:cNvPr>
          <p:cNvSpPr>
            <a:spLocks noGrp="1"/>
          </p:cNvSpPr>
          <p:nvPr>
            <p:ph idx="1"/>
          </p:nvPr>
        </p:nvSpPr>
        <p:spPr/>
        <p:txBody>
          <a:bodyPr/>
          <a:lstStyle/>
          <a:p>
            <a:r>
              <a:rPr lang="da-DK" dirty="0"/>
              <a:t>I </a:t>
            </a:r>
            <a:r>
              <a:rPr lang="da-DK" dirty="0" err="1"/>
              <a:t>Mein</a:t>
            </a:r>
            <a:r>
              <a:rPr lang="da-DK" dirty="0"/>
              <a:t> Kampf skelnede Hitler mellem tilhængere og medlemmer af en bevægelse: "En tilhænger af en bevægelse erklærer sig enig i dens mål. Et medlem kæmper for bevægelsen.”</a:t>
            </a:r>
          </a:p>
          <a:p>
            <a:endParaRPr lang="da-DK" dirty="0"/>
          </a:p>
        </p:txBody>
      </p:sp>
      <p:pic>
        <p:nvPicPr>
          <p:cNvPr id="5" name="Billede 4" descr="Et billede, der indeholder tekst, skærmbillede, Font/skrifttype, nummer/tal&#10;&#10;Automatisk genereret beskrivelse">
            <a:extLst>
              <a:ext uri="{FF2B5EF4-FFF2-40B4-BE49-F238E27FC236}">
                <a16:creationId xmlns:a16="http://schemas.microsoft.com/office/drawing/2014/main" id="{974BF088-ED9F-4AF5-A7C6-C5788A16E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804" y="3429000"/>
            <a:ext cx="10646241" cy="3166169"/>
          </a:xfrm>
          <a:prstGeom prst="rect">
            <a:avLst/>
          </a:prstGeom>
        </p:spPr>
      </p:pic>
    </p:spTree>
    <p:extLst>
      <p:ext uri="{BB962C8B-B14F-4D97-AF65-F5344CB8AC3E}">
        <p14:creationId xmlns:p14="http://schemas.microsoft.com/office/powerpoint/2010/main" val="2861154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7277EB-A3C9-4EC3-A986-21713E1177A2}"/>
              </a:ext>
            </a:extLst>
          </p:cNvPr>
          <p:cNvSpPr>
            <a:spLocks noGrp="1"/>
          </p:cNvSpPr>
          <p:nvPr>
            <p:ph type="title"/>
          </p:nvPr>
        </p:nvSpPr>
        <p:spPr/>
        <p:txBody>
          <a:bodyPr/>
          <a:lstStyle/>
          <a:p>
            <a:pPr algn="ctr"/>
            <a:r>
              <a:rPr lang="da-DK" dirty="0"/>
              <a:t>Medlemmer og vælgere</a:t>
            </a:r>
          </a:p>
        </p:txBody>
      </p:sp>
      <p:sp>
        <p:nvSpPr>
          <p:cNvPr id="3" name="Pladsholder til indhold 2">
            <a:extLst>
              <a:ext uri="{FF2B5EF4-FFF2-40B4-BE49-F238E27FC236}">
                <a16:creationId xmlns:a16="http://schemas.microsoft.com/office/drawing/2014/main" id="{A00EE06D-1C7B-4609-861D-72C65B1AC4DC}"/>
              </a:ext>
            </a:extLst>
          </p:cNvPr>
          <p:cNvSpPr>
            <a:spLocks noGrp="1"/>
          </p:cNvSpPr>
          <p:nvPr>
            <p:ph idx="1"/>
          </p:nvPr>
        </p:nvSpPr>
        <p:spPr/>
        <p:txBody>
          <a:bodyPr/>
          <a:lstStyle/>
          <a:p>
            <a:r>
              <a:rPr lang="da-DK" dirty="0"/>
              <a:t>Ifølge </a:t>
            </a:r>
            <a:r>
              <a:rPr lang="da-DK" dirty="0" err="1"/>
              <a:t>NSDAP’s</a:t>
            </a:r>
            <a:r>
              <a:rPr lang="da-DK" dirty="0"/>
              <a:t> regler kunne enhver ustraffet tysk statsborger af arisk afstamning blive medlem af partiet. Jøder, </a:t>
            </a:r>
            <a:r>
              <a:rPr lang="da-DK" dirty="0" err="1"/>
              <a:t>sintier</a:t>
            </a:r>
            <a:r>
              <a:rPr lang="da-DK" dirty="0"/>
              <a:t>, romaer samt udlændinge var dermed automatisk udelukket fra partiet</a:t>
            </a:r>
          </a:p>
          <a:p>
            <a:r>
              <a:rPr lang="da-DK" dirty="0"/>
              <a:t>Der var status i at have et lavt partinummer, altså være blandt de første dr var med.</a:t>
            </a:r>
          </a:p>
          <a:p>
            <a:r>
              <a:rPr lang="da-DK" dirty="0"/>
              <a:t>Typisk havde NSDAP godt fat i de unge og knap så religiøse</a:t>
            </a:r>
          </a:p>
          <a:p>
            <a:r>
              <a:rPr lang="da-DK" dirty="0"/>
              <a:t>De appellerede til middelklassen og arbejderklassen</a:t>
            </a:r>
          </a:p>
        </p:txBody>
      </p:sp>
    </p:spTree>
    <p:extLst>
      <p:ext uri="{BB962C8B-B14F-4D97-AF65-F5344CB8AC3E}">
        <p14:creationId xmlns:p14="http://schemas.microsoft.com/office/powerpoint/2010/main" val="298483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9F80B-893D-418D-BE29-168DDE2F0CAC}"/>
              </a:ext>
            </a:extLst>
          </p:cNvPr>
          <p:cNvSpPr>
            <a:spLocks noGrp="1"/>
          </p:cNvSpPr>
          <p:nvPr>
            <p:ph type="title"/>
          </p:nvPr>
        </p:nvSpPr>
        <p:spPr/>
        <p:txBody>
          <a:bodyPr/>
          <a:lstStyle/>
          <a:p>
            <a:pPr algn="ctr"/>
            <a:r>
              <a:rPr lang="da-DK" dirty="0"/>
              <a:t>Hvem stemte på nazisterne?</a:t>
            </a:r>
          </a:p>
        </p:txBody>
      </p:sp>
      <p:sp>
        <p:nvSpPr>
          <p:cNvPr id="3" name="Pladsholder til indhold 2">
            <a:extLst>
              <a:ext uri="{FF2B5EF4-FFF2-40B4-BE49-F238E27FC236}">
                <a16:creationId xmlns:a16="http://schemas.microsoft.com/office/drawing/2014/main" id="{57A23976-9243-4A7C-BD92-BD32B1168483}"/>
              </a:ext>
            </a:extLst>
          </p:cNvPr>
          <p:cNvSpPr>
            <a:spLocks noGrp="1"/>
          </p:cNvSpPr>
          <p:nvPr>
            <p:ph idx="1"/>
          </p:nvPr>
        </p:nvSpPr>
        <p:spPr/>
        <p:txBody>
          <a:bodyPr>
            <a:normAutofit lnSpcReduction="10000"/>
          </a:bodyPr>
          <a:lstStyle/>
          <a:p>
            <a:r>
              <a:rPr lang="da-DK" dirty="0"/>
              <a:t>Der er to forklaringer på hvem der endte med at stemme på nazisterne</a:t>
            </a:r>
          </a:p>
          <a:p>
            <a:r>
              <a:rPr lang="da-DK" b="1" dirty="0"/>
              <a:t>Den klasseteoretiske tilgang</a:t>
            </a:r>
          </a:p>
          <a:p>
            <a:pPr lvl="1"/>
            <a:r>
              <a:rPr lang="da-DK" dirty="0"/>
              <a:t>lægger vægt på materielle motiver og hævder, at </a:t>
            </a:r>
            <a:r>
              <a:rPr lang="da-DK" dirty="0" err="1"/>
              <a:t>NSDAP’s</a:t>
            </a:r>
            <a:r>
              <a:rPr lang="da-DK" dirty="0"/>
              <a:t> vælgere især kom fra de erhvervsgrupper i middelklassen, som blev ramt af samfundets modernisering og særligt led økonomisk under verdenskrisen</a:t>
            </a:r>
          </a:p>
          <a:p>
            <a:r>
              <a:rPr lang="da-DK" b="1" dirty="0"/>
              <a:t>Den konfessionsteoretiske tilgang</a:t>
            </a:r>
          </a:p>
          <a:p>
            <a:pPr lvl="1"/>
            <a:r>
              <a:rPr lang="da-DK" dirty="0"/>
              <a:t>Her lægges der vægt på, at grupper, som på forhånd havde en sammenhængende verdensforståelse som katolikker eller marxister, var mindre tilbøjelige til at vende sig mod nazismen. Ifølge denne opfattelse blev partiets vælgere tiltalt af nazismens enkle budskab om at skabe et samlet nationalt fællesskab i en krisetid, mens de økonomiske motiver tillægges mindre vægt.</a:t>
            </a:r>
          </a:p>
        </p:txBody>
      </p:sp>
    </p:spTree>
    <p:extLst>
      <p:ext uri="{BB962C8B-B14F-4D97-AF65-F5344CB8AC3E}">
        <p14:creationId xmlns:p14="http://schemas.microsoft.com/office/powerpoint/2010/main" val="108668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7C11B5-88AB-4E1F-B337-AB5CD5550FB0}"/>
              </a:ext>
            </a:extLst>
          </p:cNvPr>
          <p:cNvSpPr>
            <a:spLocks noGrp="1"/>
          </p:cNvSpPr>
          <p:nvPr>
            <p:ph type="title"/>
          </p:nvPr>
        </p:nvSpPr>
        <p:spPr/>
        <p:txBody>
          <a:bodyPr/>
          <a:lstStyle/>
          <a:p>
            <a:pPr algn="ctr"/>
            <a:r>
              <a:rPr lang="da-DK" dirty="0"/>
              <a:t>Vandpause</a:t>
            </a:r>
          </a:p>
        </p:txBody>
      </p:sp>
      <p:sp>
        <p:nvSpPr>
          <p:cNvPr id="3" name="Pladsholder til indhold 2">
            <a:extLst>
              <a:ext uri="{FF2B5EF4-FFF2-40B4-BE49-F238E27FC236}">
                <a16:creationId xmlns:a16="http://schemas.microsoft.com/office/drawing/2014/main" id="{E52C2F9D-DCF8-40EA-B07D-939E4B6F667D}"/>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110553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F4E8B5-EFD4-430F-AA77-16B85583DBFF}"/>
              </a:ext>
            </a:extLst>
          </p:cNvPr>
          <p:cNvSpPr>
            <a:spLocks noGrp="1"/>
          </p:cNvSpPr>
          <p:nvPr>
            <p:ph type="title"/>
          </p:nvPr>
        </p:nvSpPr>
        <p:spPr/>
        <p:txBody>
          <a:bodyPr/>
          <a:lstStyle/>
          <a:p>
            <a:pPr algn="ctr"/>
            <a:r>
              <a:rPr lang="da-DK" dirty="0"/>
              <a:t>Historisk metode</a:t>
            </a:r>
          </a:p>
        </p:txBody>
      </p:sp>
      <p:sp>
        <p:nvSpPr>
          <p:cNvPr id="3" name="Pladsholder til indhold 2">
            <a:extLst>
              <a:ext uri="{FF2B5EF4-FFF2-40B4-BE49-F238E27FC236}">
                <a16:creationId xmlns:a16="http://schemas.microsoft.com/office/drawing/2014/main" id="{E9E1B402-CFE8-438C-AACB-325EC19E6778}"/>
              </a:ext>
            </a:extLst>
          </p:cNvPr>
          <p:cNvSpPr>
            <a:spLocks noGrp="1"/>
          </p:cNvSpPr>
          <p:nvPr>
            <p:ph idx="1"/>
          </p:nvPr>
        </p:nvSpPr>
        <p:spPr/>
        <p:txBody>
          <a:bodyPr/>
          <a:lstStyle/>
          <a:p>
            <a:r>
              <a:rPr lang="da-DK" dirty="0"/>
              <a:t>Alle plejer at kunne sige kildekritik er en historisk metode</a:t>
            </a:r>
          </a:p>
          <a:p>
            <a:r>
              <a:rPr lang="da-DK" dirty="0"/>
              <a:t>Men….</a:t>
            </a:r>
          </a:p>
          <a:p>
            <a:r>
              <a:rPr lang="da-DK" dirty="0"/>
              <a:t>Der er meget mere.</a:t>
            </a:r>
          </a:p>
          <a:p>
            <a:r>
              <a:rPr lang="da-DK" dirty="0"/>
              <a:t>Vi skal arbejde med mange forskellige metoder og vi starter IKKE med kildekritisk</a:t>
            </a:r>
          </a:p>
          <a:p>
            <a:r>
              <a:rPr lang="da-DK" dirty="0"/>
              <a:t>Vi starter med hvordan vi i historie skal analysere billeder og fotografier</a:t>
            </a:r>
          </a:p>
          <a:p>
            <a:r>
              <a:rPr lang="da-DK" dirty="0"/>
              <a:t>Det er vigtigt at have noter til metoden, da det er sådan man analyserer i historie. </a:t>
            </a:r>
          </a:p>
        </p:txBody>
      </p:sp>
    </p:spTree>
    <p:extLst>
      <p:ext uri="{BB962C8B-B14F-4D97-AF65-F5344CB8AC3E}">
        <p14:creationId xmlns:p14="http://schemas.microsoft.com/office/powerpoint/2010/main" val="85684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C1BD3D-4716-4C51-8D36-DF2ECC97B137}"/>
              </a:ext>
            </a:extLst>
          </p:cNvPr>
          <p:cNvSpPr>
            <a:spLocks noGrp="1"/>
          </p:cNvSpPr>
          <p:nvPr>
            <p:ph type="title"/>
          </p:nvPr>
        </p:nvSpPr>
        <p:spPr/>
        <p:txBody>
          <a:bodyPr/>
          <a:lstStyle/>
          <a:p>
            <a:pPr algn="ctr"/>
            <a:r>
              <a:rPr lang="da-DK" dirty="0"/>
              <a:t>Visuel analyse i historie</a:t>
            </a:r>
          </a:p>
        </p:txBody>
      </p:sp>
      <p:sp>
        <p:nvSpPr>
          <p:cNvPr id="3" name="Pladsholder til indhold 2">
            <a:extLst>
              <a:ext uri="{FF2B5EF4-FFF2-40B4-BE49-F238E27FC236}">
                <a16:creationId xmlns:a16="http://schemas.microsoft.com/office/drawing/2014/main" id="{68A396A3-0602-482B-BE57-BD0653AB25A8}"/>
              </a:ext>
            </a:extLst>
          </p:cNvPr>
          <p:cNvSpPr>
            <a:spLocks noGrp="1"/>
          </p:cNvSpPr>
          <p:nvPr>
            <p:ph idx="1"/>
          </p:nvPr>
        </p:nvSpPr>
        <p:spPr/>
        <p:txBody>
          <a:bodyPr/>
          <a:lstStyle/>
          <a:p>
            <a:r>
              <a:rPr lang="da-DK" dirty="0"/>
              <a:t>Billeder skal placeres i deres historiske kontekst. Et billede er skabt under særlige forudsætninger, og det er her vigtigt at kende samtidens billedkonventioner for at forstå et billede.</a:t>
            </a:r>
          </a:p>
          <a:p>
            <a:r>
              <a:rPr lang="da-DK" dirty="0"/>
              <a:t>Billeder har ikke bare et budskab, men kan også indeholde ubevidste oplysninger. Det er derfor vigtigt at være detaljeorienteret i sin omgang med billeder for at forstå både budskaber og skjulte aspekter i et billede.</a:t>
            </a:r>
          </a:p>
          <a:p>
            <a:endParaRPr lang="da-DK" dirty="0"/>
          </a:p>
          <a:p>
            <a:endParaRPr lang="da-DK" dirty="0"/>
          </a:p>
        </p:txBody>
      </p:sp>
    </p:spTree>
    <p:extLst>
      <p:ext uri="{BB962C8B-B14F-4D97-AF65-F5344CB8AC3E}">
        <p14:creationId xmlns:p14="http://schemas.microsoft.com/office/powerpoint/2010/main" val="42916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30FFD-CD42-4E5A-8156-5AF35BF6D2DF}"/>
              </a:ext>
            </a:extLst>
          </p:cNvPr>
          <p:cNvSpPr>
            <a:spLocks noGrp="1"/>
          </p:cNvSpPr>
          <p:nvPr>
            <p:ph type="title"/>
          </p:nvPr>
        </p:nvSpPr>
        <p:spPr/>
        <p:txBody>
          <a:bodyPr/>
          <a:lstStyle/>
          <a:p>
            <a:pPr algn="ctr"/>
            <a:r>
              <a:rPr lang="da-DK" dirty="0"/>
              <a:t>Hvordan skal vi analysere billeder?</a:t>
            </a:r>
          </a:p>
        </p:txBody>
      </p:sp>
      <p:pic>
        <p:nvPicPr>
          <p:cNvPr id="5" name="Pladsholder til indhold 4" descr="Et billede, der indeholder tekst, Font/skrifttype, skærmbillede, dokument&#10;&#10;Automatisk genereret beskrivelse">
            <a:extLst>
              <a:ext uri="{FF2B5EF4-FFF2-40B4-BE49-F238E27FC236}">
                <a16:creationId xmlns:a16="http://schemas.microsoft.com/office/drawing/2014/main" id="{62F34357-34EF-4442-BD23-F0CED42079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828" y="2348880"/>
            <a:ext cx="9986638" cy="3766082"/>
          </a:xfrm>
        </p:spPr>
      </p:pic>
    </p:spTree>
    <p:extLst>
      <p:ext uri="{BB962C8B-B14F-4D97-AF65-F5344CB8AC3E}">
        <p14:creationId xmlns:p14="http://schemas.microsoft.com/office/powerpoint/2010/main" val="273040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900EC2-3870-4631-80EF-125948456E75}"/>
              </a:ext>
            </a:extLst>
          </p:cNvPr>
          <p:cNvSpPr>
            <a:spLocks noGrp="1"/>
          </p:cNvSpPr>
          <p:nvPr>
            <p:ph type="title"/>
          </p:nvPr>
        </p:nvSpPr>
        <p:spPr/>
        <p:txBody>
          <a:bodyPr/>
          <a:lstStyle/>
          <a:p>
            <a:pPr algn="ctr"/>
            <a:r>
              <a:rPr lang="da-DK" dirty="0"/>
              <a:t>Hvordan skal vi analysere billeder?</a:t>
            </a:r>
          </a:p>
        </p:txBody>
      </p:sp>
      <p:pic>
        <p:nvPicPr>
          <p:cNvPr id="5" name="Pladsholder til indhold 4" descr="Et billede, der indeholder tekst, Font/skrifttype, skærmbillede, kvittering&#10;&#10;Automatisk genereret beskrivelse">
            <a:extLst>
              <a:ext uri="{FF2B5EF4-FFF2-40B4-BE49-F238E27FC236}">
                <a16:creationId xmlns:a16="http://schemas.microsoft.com/office/drawing/2014/main" id="{5DD092E5-9D0B-4432-8292-FF2FF93640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775" y="2636912"/>
            <a:ext cx="11190322" cy="2645446"/>
          </a:xfrm>
        </p:spPr>
      </p:pic>
    </p:spTree>
    <p:extLst>
      <p:ext uri="{BB962C8B-B14F-4D97-AF65-F5344CB8AC3E}">
        <p14:creationId xmlns:p14="http://schemas.microsoft.com/office/powerpoint/2010/main" val="51182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DC58D36-E47B-467A-8599-BD34EEBA6A22}"/>
              </a:ext>
            </a:extLst>
          </p:cNvPr>
          <p:cNvSpPr>
            <a:spLocks noGrp="1"/>
          </p:cNvSpPr>
          <p:nvPr>
            <p:ph type="title"/>
          </p:nvPr>
        </p:nvSpPr>
        <p:spPr/>
        <p:txBody>
          <a:bodyPr/>
          <a:lstStyle/>
          <a:p>
            <a:pPr algn="ctr"/>
            <a:r>
              <a:rPr lang="da-DK" dirty="0"/>
              <a:t>Nu skal vi prøve</a:t>
            </a:r>
          </a:p>
        </p:txBody>
      </p:sp>
      <p:pic>
        <p:nvPicPr>
          <p:cNvPr id="5" name="Pladsholder til indhold 4" descr="Et billede, der indeholder tekst, Ansigt, plakat, menneske&#10;&#10;Automatisk genereret beskrivelse">
            <a:extLst>
              <a:ext uri="{FF2B5EF4-FFF2-40B4-BE49-F238E27FC236}">
                <a16:creationId xmlns:a16="http://schemas.microsoft.com/office/drawing/2014/main" id="{65D5DF6F-B9EE-4192-B3C6-387D66B8706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55051" y="1828800"/>
            <a:ext cx="2865398" cy="4343400"/>
          </a:xfrm>
        </p:spPr>
      </p:pic>
      <p:sp>
        <p:nvSpPr>
          <p:cNvPr id="9" name="Pladsholder til indhold 8">
            <a:extLst>
              <a:ext uri="{FF2B5EF4-FFF2-40B4-BE49-F238E27FC236}">
                <a16:creationId xmlns:a16="http://schemas.microsoft.com/office/drawing/2014/main" id="{35392D53-9715-444A-99CD-740021D809EC}"/>
              </a:ext>
            </a:extLst>
          </p:cNvPr>
          <p:cNvSpPr>
            <a:spLocks noGrp="1"/>
          </p:cNvSpPr>
          <p:nvPr>
            <p:ph sz="half" idx="2"/>
          </p:nvPr>
        </p:nvSpPr>
        <p:spPr/>
        <p:txBody>
          <a:bodyPr/>
          <a:lstStyle/>
          <a:p>
            <a:endParaRPr lang="da-DK"/>
          </a:p>
        </p:txBody>
      </p:sp>
      <p:pic>
        <p:nvPicPr>
          <p:cNvPr id="7" name="Billede 6" descr="Et billede, der indeholder tekst, plakat, grafisk design, propaganda&#10;&#10;Automatisk genereret beskrivelse">
            <a:extLst>
              <a:ext uri="{FF2B5EF4-FFF2-40B4-BE49-F238E27FC236}">
                <a16:creationId xmlns:a16="http://schemas.microsoft.com/office/drawing/2014/main" id="{2B66F9AF-D0A0-4337-9900-9500B5C45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812" y="1828800"/>
            <a:ext cx="2923185" cy="4503125"/>
          </a:xfrm>
          <a:prstGeom prst="rect">
            <a:avLst/>
          </a:prstGeom>
        </p:spPr>
      </p:pic>
    </p:spTree>
    <p:extLst>
      <p:ext uri="{BB962C8B-B14F-4D97-AF65-F5344CB8AC3E}">
        <p14:creationId xmlns:p14="http://schemas.microsoft.com/office/powerpoint/2010/main" val="211238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49</TotalTime>
  <Words>725</Words>
  <Application>Microsoft Office PowerPoint</Application>
  <PresentationFormat>Brugerdefineret</PresentationFormat>
  <Paragraphs>68</Paragraphs>
  <Slides>18</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18</vt:i4>
      </vt:variant>
    </vt:vector>
  </HeadingPairs>
  <TitlesOfParts>
    <vt:vector size="21" baseType="lpstr">
      <vt:lpstr>Arial</vt:lpstr>
      <vt:lpstr>Century Gothic</vt:lpstr>
      <vt:lpstr>Præsentation med verden 16x9</vt:lpstr>
      <vt:lpstr>Nazisme: ideologi</vt:lpstr>
      <vt:lpstr>Dagens program</vt:lpstr>
      <vt:lpstr>Opsamling fra sidst</vt:lpstr>
      <vt:lpstr>Hvad forbinder vi nazisme med?</vt:lpstr>
      <vt:lpstr>Nazisme</vt:lpstr>
      <vt:lpstr>PArtiprogrammet</vt:lpstr>
      <vt:lpstr>Nazisternes strategi</vt:lpstr>
      <vt:lpstr>SA-March i Berlin</vt:lpstr>
      <vt:lpstr>Nazisternes Strategi</vt:lpstr>
      <vt:lpstr>Medlemmer og vælgere</vt:lpstr>
      <vt:lpstr>Medlemmer og vælgere</vt:lpstr>
      <vt:lpstr>Hvem stemte på nazisterne?</vt:lpstr>
      <vt:lpstr>Vandpause</vt:lpstr>
      <vt:lpstr>Historisk metode</vt:lpstr>
      <vt:lpstr>Visuel analyse i historie</vt:lpstr>
      <vt:lpstr>Hvordan skal vi analysere billeder?</vt:lpstr>
      <vt:lpstr>Hvordan skal vi analysere billeder?</vt:lpstr>
      <vt:lpstr>Nu skal vi prøve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Nazisme: ideologi</dc:title>
  <dc:creator>Lennart Keller</dc:creator>
  <cp:lastModifiedBy>Lennart Keller</cp:lastModifiedBy>
  <cp:revision>1</cp:revision>
  <dcterms:created xsi:type="dcterms:W3CDTF">2023-08-24T06:16:54Z</dcterms:created>
  <dcterms:modified xsi:type="dcterms:W3CDTF">2023-08-24T07:06:14Z</dcterms:modified>
</cp:coreProperties>
</file>