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05E031A1-A6F3-4BF8-9A22-2648318E74E2}"/>
    <pc:docChg chg="modSld">
      <pc:chgData name="Lennart Keller" userId="f5b96269-a306-4382-93d9-827cd03ffe50" providerId="ADAL" clId="{05E031A1-A6F3-4BF8-9A22-2648318E74E2}" dt="2023-08-10T07:37:00.527" v="30" actId="20577"/>
      <pc:docMkLst>
        <pc:docMk/>
      </pc:docMkLst>
      <pc:sldChg chg="modSp mod">
        <pc:chgData name="Lennart Keller" userId="f5b96269-a306-4382-93d9-827cd03ffe50" providerId="ADAL" clId="{05E031A1-A6F3-4BF8-9A22-2648318E74E2}" dt="2023-08-10T07:37:00.527" v="30" actId="20577"/>
        <pc:sldMkLst>
          <pc:docMk/>
          <pc:sldMk cId="2458531402" sldId="258"/>
        </pc:sldMkLst>
        <pc:spChg chg="mod">
          <ac:chgData name="Lennart Keller" userId="f5b96269-a306-4382-93d9-827cd03ffe50" providerId="ADAL" clId="{05E031A1-A6F3-4BF8-9A22-2648318E74E2}" dt="2023-08-10T07:37:00.527" v="30" actId="20577"/>
          <ac:spMkLst>
            <pc:docMk/>
            <pc:sldMk cId="2458531402" sldId="258"/>
            <ac:spMk id="2" creationId="{6F3EDB40-83BE-40C5-89A8-966C13F9709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10-08-2023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10-08-2023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10-08-2023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Løbende (årets) priser og faste priser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Pris og mængdeændringer i produktionen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D10E4-063A-4918-A757-F806EF8C3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DA79C1B-05FD-43EC-8CA9-EFC700BA9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Det økonomiske kredsløb</a:t>
            </a:r>
          </a:p>
          <a:p>
            <a:r>
              <a:rPr lang="da-DK" dirty="0"/>
              <a:t>2) Løbende og faste priser</a:t>
            </a:r>
          </a:p>
          <a:p>
            <a:r>
              <a:rPr lang="da-DK" dirty="0"/>
              <a:t>3) Opgave</a:t>
            </a:r>
          </a:p>
          <a:p>
            <a:r>
              <a:rPr lang="da-DK" dirty="0"/>
              <a:t>4) Fælles opsamling</a:t>
            </a:r>
          </a:p>
          <a:p>
            <a:pPr marL="4572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505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3EDB40-83BE-40C5-89A8-966C13F97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økonomiske kredsløb</a:t>
            </a:r>
          </a:p>
        </p:txBody>
      </p:sp>
      <p:pic>
        <p:nvPicPr>
          <p:cNvPr id="5" name="Pladsholder til indhold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839969A3-6AD7-428F-A012-9A20C92F7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700" y="2420888"/>
            <a:ext cx="7535424" cy="3435267"/>
          </a:xfrm>
        </p:spPr>
      </p:pic>
    </p:spTree>
    <p:extLst>
      <p:ext uri="{BB962C8B-B14F-4D97-AF65-F5344CB8AC3E}">
        <p14:creationId xmlns:p14="http://schemas.microsoft.com/office/powerpoint/2010/main" val="245853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D9158B-FBDA-4D9C-97BE-FC106FFFB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Priserne svinger!</a:t>
            </a:r>
          </a:p>
        </p:txBody>
      </p:sp>
      <p:pic>
        <p:nvPicPr>
          <p:cNvPr id="1026" name="Picture 2" descr="Lige nu tanker du til 2009-pris, men pas på lige efter kl. 10 - politiken.dk">
            <a:extLst>
              <a:ext uri="{FF2B5EF4-FFF2-40B4-BE49-F238E27FC236}">
                <a16:creationId xmlns:a16="http://schemas.microsoft.com/office/drawing/2014/main" id="{ECBE1D50-8D1C-406E-950E-1783338F75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924" y="1690560"/>
            <a:ext cx="4724895" cy="265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orgerforslag om at skrotte afgift på brændstof møder uenighed | TV2  ØSTJYLLAND">
            <a:extLst>
              <a:ext uri="{FF2B5EF4-FFF2-40B4-BE49-F238E27FC236}">
                <a16:creationId xmlns:a16="http://schemas.microsoft.com/office/drawing/2014/main" id="{F3935FEC-D59E-4EA4-8D47-8C6A6687A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4438674"/>
            <a:ext cx="4300855" cy="24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12 OK-tanke i Randers og Norddjurs får et problem, hvis benzinpriserne når  de 20 kroner: Her er de to løsningsmuligheder | amtsavisen.dk">
            <a:extLst>
              <a:ext uri="{FF2B5EF4-FFF2-40B4-BE49-F238E27FC236}">
                <a16:creationId xmlns:a16="http://schemas.microsoft.com/office/drawing/2014/main" id="{CF91FAF9-EC17-41E3-9FD4-B52D96974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276" y="4365104"/>
            <a:ext cx="3628989" cy="24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980-1989 Arkiv - Gamle Danske Tankstationer">
            <a:extLst>
              <a:ext uri="{FF2B5EF4-FFF2-40B4-BE49-F238E27FC236}">
                <a16:creationId xmlns:a16="http://schemas.microsoft.com/office/drawing/2014/main" id="{9972C599-7DB7-4B31-ACA1-34E250FD8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595" y="1812092"/>
            <a:ext cx="3520202" cy="265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83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EF97E3-3F61-44BE-924A-ABC4B7CB8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BNP genbesøgt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BB7E73-31EA-484D-BDEC-1E3969763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BNP = et lands </a:t>
            </a:r>
            <a:r>
              <a:rPr lang="da-DK" b="0" i="1" dirty="0">
                <a:solidFill>
                  <a:srgbClr val="333333"/>
                </a:solidFill>
                <a:effectLst/>
                <a:latin typeface="+mj-lt"/>
              </a:rPr>
              <a:t>samlede erhvervsmæssige </a:t>
            </a:r>
            <a:r>
              <a:rPr lang="da-DK" b="0" i="1" u="none" strike="noStrike" dirty="0">
                <a:solidFill>
                  <a:srgbClr val="333333"/>
                </a:solidFill>
                <a:effectLst/>
                <a:latin typeface="+mj-lt"/>
              </a:rPr>
              <a:t>produktion</a:t>
            </a:r>
            <a:r>
              <a:rPr lang="da-DK" b="0" i="1" dirty="0">
                <a:solidFill>
                  <a:srgbClr val="333333"/>
                </a:solidFill>
                <a:effectLst/>
                <a:latin typeface="+mj-lt"/>
              </a:rPr>
              <a:t> af varer og tjenesteydelser i et år</a:t>
            </a:r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. </a:t>
            </a:r>
          </a:p>
          <a:p>
            <a:r>
              <a:rPr lang="da-DK" dirty="0">
                <a:solidFill>
                  <a:srgbClr val="333333"/>
                </a:solidFill>
                <a:latin typeface="+mj-lt"/>
              </a:rPr>
              <a:t>Opgjort i markeds</a:t>
            </a:r>
            <a:r>
              <a:rPr lang="da-DK" b="1" u="sng" dirty="0">
                <a:solidFill>
                  <a:srgbClr val="333333"/>
                </a:solidFill>
                <a:latin typeface="+mj-lt"/>
              </a:rPr>
              <a:t>priser</a:t>
            </a:r>
            <a:r>
              <a:rPr lang="da-DK" dirty="0">
                <a:solidFill>
                  <a:srgbClr val="333333"/>
                </a:solidFill>
                <a:latin typeface="+mj-lt"/>
              </a:rPr>
              <a:t>. Det vil sige samlede produktionsværdi</a:t>
            </a:r>
          </a:p>
          <a:p>
            <a:pPr lvl="1"/>
            <a:r>
              <a:rPr lang="da-DK" dirty="0">
                <a:solidFill>
                  <a:srgbClr val="333333"/>
                </a:solidFill>
                <a:latin typeface="+mj-lt"/>
              </a:rPr>
              <a:t> + moms og afgifter</a:t>
            </a:r>
          </a:p>
          <a:p>
            <a:pPr lvl="1"/>
            <a:r>
              <a:rPr lang="da-DK" dirty="0">
                <a:solidFill>
                  <a:srgbClr val="333333"/>
                </a:solidFill>
                <a:latin typeface="+mj-lt"/>
              </a:rPr>
              <a:t>- Tilskud i produktionen</a:t>
            </a:r>
          </a:p>
          <a:p>
            <a:pPr lvl="1"/>
            <a:endParaRPr lang="da-DK" dirty="0">
              <a:solidFill>
                <a:srgbClr val="333333"/>
              </a:solidFill>
              <a:latin typeface="+mj-lt"/>
            </a:endParaRPr>
          </a:p>
          <a:p>
            <a:r>
              <a:rPr lang="da-DK" dirty="0">
                <a:solidFill>
                  <a:srgbClr val="333333"/>
                </a:solidFill>
                <a:latin typeface="+mj-lt"/>
              </a:rPr>
              <a:t>Pris * Mængde = Værdi (BNP)</a:t>
            </a:r>
          </a:p>
          <a:p>
            <a:pPr lvl="1"/>
            <a:endParaRPr lang="da-DK" dirty="0">
              <a:solidFill>
                <a:srgbClr val="333333"/>
              </a:solidFill>
              <a:latin typeface="+mj-lt"/>
            </a:endParaRPr>
          </a:p>
          <a:p>
            <a:r>
              <a:rPr lang="da-DK" dirty="0">
                <a:solidFill>
                  <a:srgbClr val="333333"/>
                </a:solidFill>
                <a:latin typeface="+mj-lt"/>
              </a:rPr>
              <a:t>Der er altså to faktorer der kan få vores BNP til at stige:</a:t>
            </a:r>
          </a:p>
          <a:p>
            <a:pPr lvl="1"/>
            <a:r>
              <a:rPr lang="da-DK" dirty="0">
                <a:solidFill>
                  <a:srgbClr val="333333"/>
                </a:solidFill>
                <a:latin typeface="+mj-lt"/>
              </a:rPr>
              <a:t>Stigning i produktion (Mængde)</a:t>
            </a:r>
          </a:p>
          <a:p>
            <a:pPr lvl="1"/>
            <a:r>
              <a:rPr lang="da-DK" dirty="0">
                <a:solidFill>
                  <a:srgbClr val="333333"/>
                </a:solidFill>
                <a:latin typeface="+mj-lt"/>
              </a:rPr>
              <a:t>Stigning i priser</a:t>
            </a:r>
          </a:p>
          <a:p>
            <a:endParaRPr lang="da-D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240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76A71-AF49-4DD6-9EA9-C54CEB60A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Løbende (Årets) og faste priser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B7B5241-0197-472F-9E73-78893A81A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a-DK" dirty="0"/>
              <a:t>Løbende Priser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E6B297A7-798D-4FBE-AFE3-057F50C7E02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BNP opgjort i </a:t>
            </a:r>
            <a:r>
              <a:rPr lang="da-DK" b="0" i="1" dirty="0">
                <a:solidFill>
                  <a:srgbClr val="333333"/>
                </a:solidFill>
                <a:effectLst/>
                <a:latin typeface="+mj-lt"/>
              </a:rPr>
              <a:t>årets </a:t>
            </a:r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priser angiver værdien af et givet års 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+mj-lt"/>
              </a:rPr>
              <a:t>BNP</a:t>
            </a:r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 udtrykt i netop dette års priser. Ændringer i BNP over tid udtrykker således både ændringer i mængder og priser.</a:t>
            </a:r>
            <a:endParaRPr lang="da-DK" dirty="0">
              <a:latin typeface="+mj-lt"/>
            </a:endParaRP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3A4CECD3-A1BF-4FCD-9FE7-636ED5F07A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a-DK" dirty="0"/>
              <a:t>Faste priser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17BB5323-1D35-4D4E-AB3E-4BDE5B592A5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BNP opgjort i </a:t>
            </a:r>
            <a:r>
              <a:rPr lang="da-DK" b="0" i="1" dirty="0">
                <a:solidFill>
                  <a:srgbClr val="333333"/>
                </a:solidFill>
                <a:effectLst/>
                <a:latin typeface="+mj-lt"/>
              </a:rPr>
              <a:t>faste </a:t>
            </a:r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priser udtrykker kun mængdeændringer, da eventuelle prisændringer er 'siet fra'. Man har her beregnet BNP med et givet års priser anvendt på alle de betragtede år.</a:t>
            </a:r>
            <a:endParaRPr lang="da-DK" dirty="0">
              <a:latin typeface="+mj-lt"/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AD8BDDDD-7E25-4CE6-9A69-A887F73EB384}"/>
              </a:ext>
            </a:extLst>
          </p:cNvPr>
          <p:cNvSpPr txBox="1"/>
          <p:nvPr/>
        </p:nvSpPr>
        <p:spPr>
          <a:xfrm>
            <a:off x="1413892" y="5301208"/>
            <a:ext cx="1015312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1000 kroners spørgsmålet: Når vi skal undersøge væksten i BNP, hvilken af de to opgørelser er så bedst, og hvorfor?</a:t>
            </a:r>
          </a:p>
        </p:txBody>
      </p:sp>
    </p:spTree>
    <p:extLst>
      <p:ext uri="{BB962C8B-B14F-4D97-AF65-F5344CB8AC3E}">
        <p14:creationId xmlns:p14="http://schemas.microsoft.com/office/powerpoint/2010/main" val="374555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8878F5-C0D2-47F5-A40C-0D9272A71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717220-228A-4DD9-A8ED-C541B7CBF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Opgavetid 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Fælles opsamling til sidst</a:t>
            </a: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Vi træner dataindsamling, </a:t>
            </a:r>
            <a:r>
              <a:rPr lang="da-DK" dirty="0" err="1">
                <a:sym typeface="Wingdings" panose="05000000000000000000" pitchFamily="2" charset="2"/>
              </a:rPr>
              <a:t>excel</a:t>
            </a:r>
            <a:r>
              <a:rPr lang="da-DK" dirty="0">
                <a:sym typeface="Wingdings" panose="05000000000000000000" pitchFamily="2" charset="2"/>
              </a:rPr>
              <a:t> </a:t>
            </a:r>
            <a:r>
              <a:rPr lang="da-DK">
                <a:sym typeface="Wingdings" panose="05000000000000000000" pitchFamily="2" charset="2"/>
              </a:rPr>
              <a:t>og fortolkning 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949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291</TotalTime>
  <Words>222</Words>
  <Application>Microsoft Office PowerPoint</Application>
  <PresentationFormat>Brugerdefineret</PresentationFormat>
  <Paragraphs>33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Præsentation med verden 16x9</vt:lpstr>
      <vt:lpstr>Løbende (årets) priser og faste priser</vt:lpstr>
      <vt:lpstr>Dagens program</vt:lpstr>
      <vt:lpstr>Det økonomiske kredsløb</vt:lpstr>
      <vt:lpstr>Priserne svinger!</vt:lpstr>
      <vt:lpstr>BNP genbesøgt </vt:lpstr>
      <vt:lpstr>Løbende (Årets) og faste priser</vt:lpstr>
      <vt:lpstr>Opgave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Løbende (årets) priser og faste priser</dc:title>
  <dc:creator>Lennart Keller</dc:creator>
  <cp:lastModifiedBy>Lennart Keller</cp:lastModifiedBy>
  <cp:revision>2</cp:revision>
  <dcterms:created xsi:type="dcterms:W3CDTF">2022-08-12T08:30:54Z</dcterms:created>
  <dcterms:modified xsi:type="dcterms:W3CDTF">2023-08-10T07:37:03Z</dcterms:modified>
</cp:coreProperties>
</file>