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0" r:id="rId13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12-03-2024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12-03-2024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12-03-2024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12-03-2024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12-03-2024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12-03-2024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12-03-2024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12-03-2024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12-03-2024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12-03-2024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12-03-2024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12-03-2024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12-03-2024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Kildekritik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Det funktionelle kildebegreb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935ED1-5663-46E6-A887-C99D2576E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3B7F2A7-3D8B-4C58-A95B-5CE3D90B9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Opdeling</a:t>
            </a:r>
          </a:p>
          <a:p>
            <a:r>
              <a:rPr lang="da-DK" dirty="0"/>
              <a:t>2) Kildekritik</a:t>
            </a:r>
          </a:p>
          <a:p>
            <a:r>
              <a:rPr lang="da-DK" dirty="0"/>
              <a:t>3) Analyse af kilde</a:t>
            </a:r>
          </a:p>
          <a:p>
            <a:r>
              <a:rPr lang="da-DK" dirty="0"/>
              <a:t>4</a:t>
            </a:r>
            <a:r>
              <a:rPr lang="da-DK"/>
              <a:t>) Gennemgang af kilde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1528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C11565-4001-4FD5-AEE4-15E1B9701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Opdeling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14202A-2DCF-4DDD-834A-72781DA44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Hold 1: Clara, Freja A, Laura, Liv, Mille, Lærke, Minna, Line, Amalie</a:t>
            </a:r>
          </a:p>
          <a:p>
            <a:r>
              <a:rPr lang="da-DK" dirty="0"/>
              <a:t>Hold 2: Anna, Ditte, Freja D, Julie, Naya, Naja, Nanna, Nicoline, Victoria, Victoria</a:t>
            </a:r>
          </a:p>
          <a:p>
            <a:r>
              <a:rPr lang="da-DK" dirty="0"/>
              <a:t>Hold 3: ”Boys </a:t>
            </a:r>
            <a:r>
              <a:rPr lang="da-DK" dirty="0" err="1"/>
              <a:t>Boys</a:t>
            </a:r>
            <a:r>
              <a:rPr lang="da-DK" dirty="0"/>
              <a:t> </a:t>
            </a:r>
            <a:r>
              <a:rPr lang="da-DK" dirty="0" err="1"/>
              <a:t>Boys</a:t>
            </a:r>
            <a:r>
              <a:rPr lang="da-DK" dirty="0"/>
              <a:t>”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0537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AE6794-7A6E-4E7F-8CD0-9A2DF8BAB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Udeholdene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7972A6-6B20-465A-B55D-B5F2B40F2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Løser opgaven der ligger på modulet der hedder ”udeopgave”</a:t>
            </a:r>
          </a:p>
          <a:p>
            <a:r>
              <a:rPr lang="da-DK" dirty="0"/>
              <a:t>I har 70 minutter og det betyder at undervisningen afhænger af i har arbejdet grundigt med opgaven til næste gang.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5213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BC7B0F-6C17-4C6B-95CD-4299AA1CB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Den funktionelle kildebegreb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68B41C-21B0-4141-B404-31EE2B40A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Kildekritik handler ikke blot om at kigge på en kilde med kritiske øjne og erklære den for enten troværdig eller utroværdig.</a:t>
            </a:r>
          </a:p>
          <a:p>
            <a:r>
              <a:rPr lang="da-DK" dirty="0"/>
              <a:t>Kildekritik er i højere grad et redskab, man bruger til at undersøge, hvordan en kilde kan bruges til at besvare en eller flere problemstillinger. Samme kilde kan være yderst informativ i én sammenhæng og uanvendelig i en anden sammenhæng.</a:t>
            </a:r>
          </a:p>
          <a:p>
            <a:r>
              <a:rPr lang="da-DK" dirty="0"/>
              <a:t>Enhver kildes værdi skal ses i lyset af den problemstilling, man arbejder med</a:t>
            </a:r>
          </a:p>
          <a:p>
            <a:pPr marL="45720" indent="0">
              <a:buNone/>
            </a:pPr>
            <a:endParaRPr lang="da-DK" dirty="0">
              <a:solidFill>
                <a:srgbClr val="333333"/>
              </a:solidFill>
              <a:latin typeface="Noto Sans" panose="020B0502040504020204" pitchFamily="34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9013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9BEBF1-86F0-4DA4-8E76-3435C59CD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Vores rolle i forhold til kilderne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3A939A-25D0-4B7E-ADAD-B48B01BCE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Kilderne skal altså have en funktion for os og det er at besvare det spørgsmål vi stiller dem</a:t>
            </a:r>
          </a:p>
          <a:p>
            <a:r>
              <a:rPr lang="da-DK" dirty="0"/>
              <a:t>Det er det vi i skolen kalder problemstillinger</a:t>
            </a:r>
          </a:p>
          <a:p>
            <a:r>
              <a:rPr lang="da-DK" dirty="0"/>
              <a:t>Med andre ord bliver kilder vores dør ind til fortiden for at vi i nutiden kan forstå hvad der foregik</a:t>
            </a:r>
          </a:p>
          <a:p>
            <a:r>
              <a:rPr lang="da-DK" dirty="0"/>
              <a:t>Vores grundbog er skrevet udelukkende på baggrund af kilder</a:t>
            </a:r>
          </a:p>
          <a:p>
            <a:r>
              <a:rPr lang="da-DK" b="1" dirty="0"/>
              <a:t>Læringsmål: </a:t>
            </a:r>
            <a:r>
              <a:rPr lang="da-DK" dirty="0"/>
              <a:t>Til eksamen skal i på baggrund af et kildesæt stille spørgsmål til fortiden og besvare dem i nutiden.</a:t>
            </a:r>
          </a:p>
          <a:p>
            <a:r>
              <a:rPr lang="da-DK" dirty="0"/>
              <a:t>Hvordan skal vi gå til kilderne?</a:t>
            </a:r>
          </a:p>
        </p:txBody>
      </p:sp>
    </p:spTree>
    <p:extLst>
      <p:ext uri="{BB962C8B-B14F-4D97-AF65-F5344CB8AC3E}">
        <p14:creationId xmlns:p14="http://schemas.microsoft.com/office/powerpoint/2010/main" val="227400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1206A7-EFA1-47BD-96BC-FC7E836A6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Nyttige spørgsmål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F58330-CA1B-4C4B-AFFD-4CEFAB8AA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b="1" dirty="0"/>
              <a:t>Ophavssituationen:</a:t>
            </a:r>
          </a:p>
          <a:p>
            <a:r>
              <a:rPr lang="da-DK" dirty="0"/>
              <a:t>Hvornår er kilden fra? Her er det vigtigt at placere kilden i den historiske kontekst og ikke bare kun skrive et årstal og dato.</a:t>
            </a:r>
          </a:p>
          <a:p>
            <a:r>
              <a:rPr lang="da-DK" dirty="0"/>
              <a:t>Hvem er afsenderen?</a:t>
            </a:r>
          </a:p>
          <a:p>
            <a:r>
              <a:rPr lang="da-DK" dirty="0"/>
              <a:t>Hvem er modtagerne?</a:t>
            </a:r>
          </a:p>
          <a:p>
            <a:r>
              <a:rPr lang="da-DK" dirty="0"/>
              <a:t>Disse tre spørgsmål er helt grundlæggende og skal altid besvares</a:t>
            </a:r>
          </a:p>
          <a:p>
            <a:r>
              <a:rPr lang="da-DK" b="1" dirty="0"/>
              <a:t>Første eller </a:t>
            </a:r>
            <a:r>
              <a:rPr lang="da-DK" b="1" dirty="0" err="1"/>
              <a:t>andenhåndskilde</a:t>
            </a:r>
            <a:endParaRPr lang="da-DK" b="1" dirty="0"/>
          </a:p>
          <a:p>
            <a:r>
              <a:rPr lang="da-DK" dirty="0"/>
              <a:t>Det er vigtigt at fastslå om kilden er af den ene eller anden slags. Men det kan også være trivielt.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451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1D517F-62DA-43CB-A013-BEE0F794A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Nyttige begreber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AEFCBA-9D10-48B4-B714-F0AA329B1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Tendens – Dette er et fagbegreb i historie</a:t>
            </a:r>
          </a:p>
          <a:p>
            <a:pPr lvl="1"/>
            <a:r>
              <a:rPr lang="da-DK" dirty="0"/>
              <a:t>En kildes tendens er et udtryk for ophavsmandens mere eller mindre bevidste manipulation med sproget og informationerne i kilden – herunder nedprioriteringer eller opprioriteringer af informationer, udeladelser eller tilføjelser. Derfor har tendensen stor indflydelse på kildens troværdighed.</a:t>
            </a:r>
          </a:p>
          <a:p>
            <a:r>
              <a:rPr lang="da-DK" dirty="0"/>
              <a:t>Tendens er altså en undersøgelse af afsenderens ståsted – Har han eller hun nogle motiver for at sige som han eller hun gør.</a:t>
            </a:r>
          </a:p>
          <a:p>
            <a:r>
              <a:rPr lang="da-DK" dirty="0"/>
              <a:t>Kilder vi rigtig godt kan lide som historikere er hvis en kilde egentlig burde have et motiv for at sige en ting, men siger noget der går i mod det.</a:t>
            </a:r>
          </a:p>
          <a:p>
            <a:r>
              <a:rPr lang="da-DK" dirty="0"/>
              <a:t>”Hvis en fodboldspiller får et rødt kort i en fodboldkamp og selv fans af fodboldspillerens klub mener der også er rødt kort, så er der nok noget om det. ”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3355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99CAA-1F5F-4D39-83B3-8B31E3C10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Kilden som beretning og levn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A8443BF-FDB8-4C9E-ADA2-6C8F3F286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En kilde er både et levn af en historisk fortid og en beretning</a:t>
            </a:r>
          </a:p>
          <a:p>
            <a:r>
              <a:rPr lang="da-DK" dirty="0"/>
              <a:t>Levn er det der foregår udenom kilden – altså ophavssituationen.</a:t>
            </a:r>
          </a:p>
          <a:p>
            <a:r>
              <a:rPr lang="da-DK" dirty="0"/>
              <a:t>Beretning er det kilden specifikt siger noget om.</a:t>
            </a:r>
          </a:p>
          <a:p>
            <a:r>
              <a:rPr lang="da-DK" dirty="0"/>
              <a:t>Det er oftest det vi skal stille spørgsmål til. </a:t>
            </a:r>
          </a:p>
          <a:p>
            <a:r>
              <a:rPr lang="da-DK" dirty="0"/>
              <a:t>Her skal vi læse kilden eller analysere billedet (som vi jo har gjort) og finde svar på de spørgsmål vi stiller kilden.</a:t>
            </a:r>
          </a:p>
          <a:p>
            <a:r>
              <a:rPr lang="da-DK" dirty="0"/>
              <a:t>Men hvordan kan man stille spørgsmål til noget man ikke kender indholdet af?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53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1B4045-F60B-4C03-A6D6-B97FD2421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Spørgsmål/problemstillinger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B1028B7-56B4-42FB-BD65-3436B51A9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dirty="0"/>
              <a:t>Det kan man ikke – derfor er det en omvendt proces. </a:t>
            </a:r>
            <a:r>
              <a:rPr lang="da-DK" dirty="0">
                <a:sym typeface="Wingdings" panose="05000000000000000000" pitchFamily="2" charset="2"/>
              </a:rPr>
              <a:t></a:t>
            </a:r>
          </a:p>
          <a:p>
            <a:r>
              <a:rPr lang="da-DK" dirty="0">
                <a:sym typeface="Wingdings" panose="05000000000000000000" pitchFamily="2" charset="2"/>
              </a:rPr>
              <a:t>Ja, det skal ikke være nemt.</a:t>
            </a:r>
            <a:endParaRPr lang="da-DK" dirty="0"/>
          </a:p>
          <a:p>
            <a:r>
              <a:rPr lang="da-DK" dirty="0"/>
              <a:t>Derfor skal vi øve os i den proces at gå til kilderne som er følgende: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Først skal vi læse kildeindledningen (den giver os tit svar på dele ophavssituationen)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Så skal vi læse kilden 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Så skal vi gøre ophavssituationen færdigt, hvis der er mere at tilføje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Så skal vi forstå indholdet – Hvad er det for nogle synspunkter, holdninger, informationer osv. vi får fra kilden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Så skal vi stille kilden et eller flere spørgsmål som kilden kan svare på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Så skal vi vurdere hvordan kilden svarer på dette. Her skal vi bruge tendens.</a:t>
            </a:r>
          </a:p>
        </p:txBody>
      </p:sp>
    </p:spTree>
    <p:extLst>
      <p:ext uri="{BB962C8B-B14F-4D97-AF65-F5344CB8AC3E}">
        <p14:creationId xmlns:p14="http://schemas.microsoft.com/office/powerpoint/2010/main" val="304092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6C381C-CF01-4495-8D70-66ECFB4F8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Kildekritik i hverdagen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549274A-D950-47E9-B3D1-10EFF4AF2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I gør det her hele tiden med al den information i fordøjer </a:t>
            </a:r>
          </a:p>
          <a:p>
            <a:r>
              <a:rPr lang="da-DK" dirty="0"/>
              <a:t>I gør det bare ubevidst</a:t>
            </a:r>
          </a:p>
          <a:p>
            <a:r>
              <a:rPr lang="da-DK" dirty="0"/>
              <a:t>Hver gang i læser en nyhed eller ser en nyhed i fjernsynet så er i ubevidste kildekritiske</a:t>
            </a:r>
          </a:p>
          <a:p>
            <a:r>
              <a:rPr lang="da-DK" dirty="0"/>
              <a:t>I har valgt en afsender, i er modtagere og nyheden er der fordi det er en nyhed</a:t>
            </a:r>
          </a:p>
          <a:p>
            <a:r>
              <a:rPr lang="da-DK" dirty="0"/>
              <a:t>I fordøjer nyheden og er nu klogere på nyheden og ved nu det nyheden har berettet</a:t>
            </a:r>
          </a:p>
          <a:p>
            <a:r>
              <a:rPr lang="da-DK" dirty="0"/>
              <a:t>Og hvis nogen skulle spørge, hvad handlede nyheden om? Så kan i jo godt svare på det. </a:t>
            </a:r>
          </a:p>
        </p:txBody>
      </p:sp>
    </p:spTree>
    <p:extLst>
      <p:ext uri="{BB962C8B-B14F-4D97-AF65-F5344CB8AC3E}">
        <p14:creationId xmlns:p14="http://schemas.microsoft.com/office/powerpoint/2010/main" val="300969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4BB542-DFBE-4461-AF7E-D17A72B61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Kildekritik i praksis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0FFDF73-EF74-45EE-A99E-085B191D4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skal læse kilden om den nye danske udenrigspolitik efter den kolde krig</a:t>
            </a:r>
          </a:p>
          <a:p>
            <a:r>
              <a:rPr lang="da-DK" dirty="0"/>
              <a:t>Vi læser den alle helt stille.</a:t>
            </a:r>
          </a:p>
          <a:p>
            <a:endParaRPr lang="da-DK" dirty="0"/>
          </a:p>
          <a:p>
            <a:r>
              <a:rPr lang="da-DK" dirty="0"/>
              <a:t>Bagefter gennemgår vi tag gerne noter undervejs til de elementer der udgør en kildekritisk analyse. </a:t>
            </a:r>
          </a:p>
        </p:txBody>
      </p:sp>
    </p:spTree>
    <p:extLst>
      <p:ext uri="{BB962C8B-B14F-4D97-AF65-F5344CB8AC3E}">
        <p14:creationId xmlns:p14="http://schemas.microsoft.com/office/powerpoint/2010/main" val="180638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608</TotalTime>
  <Words>834</Words>
  <Application>Microsoft Office PowerPoint</Application>
  <PresentationFormat>Brugerdefineret</PresentationFormat>
  <Paragraphs>69</Paragraphs>
  <Slides>12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Noto Sans</vt:lpstr>
      <vt:lpstr>Præsentation med verden 16x9</vt:lpstr>
      <vt:lpstr>Kildekritik</vt:lpstr>
      <vt:lpstr>Dagens program</vt:lpstr>
      <vt:lpstr>Opdeling</vt:lpstr>
      <vt:lpstr>Udeholdene</vt:lpstr>
      <vt:lpstr>Den funktionelle kildebegreb</vt:lpstr>
      <vt:lpstr>Vores rolle i forhold til kilderne</vt:lpstr>
      <vt:lpstr>Nyttige spørgsmål</vt:lpstr>
      <vt:lpstr>Nyttige begreber</vt:lpstr>
      <vt:lpstr>Kilden som beretning og levn</vt:lpstr>
      <vt:lpstr>Spørgsmål/problemstillinger</vt:lpstr>
      <vt:lpstr>Kildekritik i hverdagen</vt:lpstr>
      <vt:lpstr>Kildekritik i praksis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Kildekritik</dc:title>
  <dc:creator>Lennart Keller</dc:creator>
  <cp:lastModifiedBy>Lennart Keller</cp:lastModifiedBy>
  <cp:revision>1</cp:revision>
  <dcterms:created xsi:type="dcterms:W3CDTF">2024-03-12T07:48:24Z</dcterms:created>
  <dcterms:modified xsi:type="dcterms:W3CDTF">2024-03-12T17:57:09Z</dcterms:modified>
</cp:coreProperties>
</file>