
<file path=[Content_Types].xml><?xml version="1.0" encoding="utf-8"?>
<Types xmlns="http://schemas.openxmlformats.org/package/2006/content-types"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69" r:id="rId4"/>
    <p:sldId id="260" r:id="rId5"/>
    <p:sldId id="261" r:id="rId6"/>
    <p:sldId id="262" r:id="rId7"/>
    <p:sldId id="264" r:id="rId8"/>
    <p:sldId id="265" r:id="rId9"/>
    <p:sldId id="263" r:id="rId10"/>
    <p:sldId id="266" r:id="rId11"/>
    <p:sldId id="267" r:id="rId12"/>
    <p:sldId id="270" r:id="rId13"/>
    <p:sldId id="268" r:id="rId14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nnart Keller" initials="LK" lastIdx="1" clrIdx="0">
    <p:extLst>
      <p:ext uri="{19B8F6BF-5375-455C-9EA6-DF929625EA0E}">
        <p15:presenceInfo xmlns:p15="http://schemas.microsoft.com/office/powerpoint/2012/main" userId="S::leke@mercantec.dk::f5b96269-a306-4382-93d9-827cd03ffe5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0" autoAdjust="0"/>
    <p:restoredTop sz="94886" autoAdjust="0"/>
  </p:normalViewPr>
  <p:slideViewPr>
    <p:cSldViewPr>
      <p:cViewPr varScale="1">
        <p:scale>
          <a:sx n="67" d="100"/>
          <a:sy n="67" d="100"/>
        </p:scale>
        <p:origin x="644" y="4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Keller" userId="f5b96269-a306-4382-93d9-827cd03ffe50" providerId="ADAL" clId="{1FC26C3E-AD31-4A30-ADA5-D008319260A9}"/>
    <pc:docChg chg="undo custSel addSld delSld modSld">
      <pc:chgData name="Lennart Keller" userId="f5b96269-a306-4382-93d9-827cd03ffe50" providerId="ADAL" clId="{1FC26C3E-AD31-4A30-ADA5-D008319260A9}" dt="2023-10-30T12:07:37.173" v="173" actId="5793"/>
      <pc:docMkLst>
        <pc:docMk/>
      </pc:docMkLst>
      <pc:sldChg chg="modSp mod">
        <pc:chgData name="Lennart Keller" userId="f5b96269-a306-4382-93d9-827cd03ffe50" providerId="ADAL" clId="{1FC26C3E-AD31-4A30-ADA5-D008319260A9}" dt="2023-10-30T12:05:34.278" v="143" actId="20577"/>
        <pc:sldMkLst>
          <pc:docMk/>
          <pc:sldMk cId="3373342809" sldId="257"/>
        </pc:sldMkLst>
        <pc:spChg chg="mod">
          <ac:chgData name="Lennart Keller" userId="f5b96269-a306-4382-93d9-827cd03ffe50" providerId="ADAL" clId="{1FC26C3E-AD31-4A30-ADA5-D008319260A9}" dt="2023-10-30T12:05:34.278" v="143" actId="20577"/>
          <ac:spMkLst>
            <pc:docMk/>
            <pc:sldMk cId="3373342809" sldId="257"/>
            <ac:spMk id="3" creationId="{2BD55C13-7437-40C5-8E32-C157BA8DD555}"/>
          </ac:spMkLst>
        </pc:spChg>
      </pc:sldChg>
      <pc:sldChg chg="del">
        <pc:chgData name="Lennart Keller" userId="f5b96269-a306-4382-93d9-827cd03ffe50" providerId="ADAL" clId="{1FC26C3E-AD31-4A30-ADA5-D008319260A9}" dt="2023-10-30T11:51:27.438" v="0" actId="47"/>
        <pc:sldMkLst>
          <pc:docMk/>
          <pc:sldMk cId="3845434546" sldId="258"/>
        </pc:sldMkLst>
      </pc:sldChg>
      <pc:sldChg chg="del">
        <pc:chgData name="Lennart Keller" userId="f5b96269-a306-4382-93d9-827cd03ffe50" providerId="ADAL" clId="{1FC26C3E-AD31-4A30-ADA5-D008319260A9}" dt="2023-10-30T11:51:30.006" v="1" actId="47"/>
        <pc:sldMkLst>
          <pc:docMk/>
          <pc:sldMk cId="4177601253" sldId="259"/>
        </pc:sldMkLst>
      </pc:sldChg>
      <pc:sldChg chg="modSp new mod">
        <pc:chgData name="Lennart Keller" userId="f5b96269-a306-4382-93d9-827cd03ffe50" providerId="ADAL" clId="{1FC26C3E-AD31-4A30-ADA5-D008319260A9}" dt="2023-10-30T12:04:36.611" v="127" actId="20577"/>
        <pc:sldMkLst>
          <pc:docMk/>
          <pc:sldMk cId="776094797" sldId="269"/>
        </pc:sldMkLst>
        <pc:spChg chg="mod">
          <ac:chgData name="Lennart Keller" userId="f5b96269-a306-4382-93d9-827cd03ffe50" providerId="ADAL" clId="{1FC26C3E-AD31-4A30-ADA5-D008319260A9}" dt="2023-10-30T11:51:49.529" v="49" actId="20577"/>
          <ac:spMkLst>
            <pc:docMk/>
            <pc:sldMk cId="776094797" sldId="269"/>
            <ac:spMk id="2" creationId="{E324BFEF-B27B-4DD7-9C81-D9D41B6BC82E}"/>
          </ac:spMkLst>
        </pc:spChg>
        <pc:spChg chg="mod">
          <ac:chgData name="Lennart Keller" userId="f5b96269-a306-4382-93d9-827cd03ffe50" providerId="ADAL" clId="{1FC26C3E-AD31-4A30-ADA5-D008319260A9}" dt="2023-10-30T12:04:36.611" v="127" actId="20577"/>
          <ac:spMkLst>
            <pc:docMk/>
            <pc:sldMk cId="776094797" sldId="269"/>
            <ac:spMk id="3" creationId="{626B3D50-7BAF-4A67-9A56-D645A3A97900}"/>
          </ac:spMkLst>
        </pc:spChg>
      </pc:sldChg>
      <pc:sldChg chg="modSp new mod">
        <pc:chgData name="Lennart Keller" userId="f5b96269-a306-4382-93d9-827cd03ffe50" providerId="ADAL" clId="{1FC26C3E-AD31-4A30-ADA5-D008319260A9}" dt="2023-10-30T12:07:37.173" v="173" actId="5793"/>
        <pc:sldMkLst>
          <pc:docMk/>
          <pc:sldMk cId="2495870610" sldId="270"/>
        </pc:sldMkLst>
        <pc:spChg chg="mod">
          <ac:chgData name="Lennart Keller" userId="f5b96269-a306-4382-93d9-827cd03ffe50" providerId="ADAL" clId="{1FC26C3E-AD31-4A30-ADA5-D008319260A9}" dt="2023-10-30T12:07:35.171" v="170" actId="20577"/>
          <ac:spMkLst>
            <pc:docMk/>
            <pc:sldMk cId="2495870610" sldId="270"/>
            <ac:spMk id="2" creationId="{13CDC406-4FB9-4232-ACB1-BE592F47CC3D}"/>
          </ac:spMkLst>
        </pc:spChg>
        <pc:spChg chg="mod">
          <ac:chgData name="Lennart Keller" userId="f5b96269-a306-4382-93d9-827cd03ffe50" providerId="ADAL" clId="{1FC26C3E-AD31-4A30-ADA5-D008319260A9}" dt="2023-10-30T12:07:37.173" v="173" actId="5793"/>
          <ac:spMkLst>
            <pc:docMk/>
            <pc:sldMk cId="2495870610" sldId="270"/>
            <ac:spMk id="3" creationId="{609CF7D3-64C3-4ECE-8BB4-9397D38761D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30-10-2023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30-10-2023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30-10-2023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30-10-2023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30-10-2023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30-10-2023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30-10-2023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30-10-2023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30-10-2023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30-10-2023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30-10-2023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30-10-2023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30-10-2023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Betalingsbalancen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En grundigere forståelse!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A55D0F-3237-4FE3-9EC1-24072AA8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BD55C13-7437-40C5-8E32-C157BA8DD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Repetition</a:t>
            </a:r>
          </a:p>
          <a:p>
            <a:r>
              <a:rPr lang="da-DK" dirty="0"/>
              <a:t>2) Betalingsbalancen</a:t>
            </a:r>
          </a:p>
          <a:p>
            <a:r>
              <a:rPr lang="da-DK" dirty="0"/>
              <a:t>3) Kapitalbalancen</a:t>
            </a:r>
          </a:p>
          <a:p>
            <a:r>
              <a:rPr lang="da-DK" dirty="0"/>
              <a:t>4) IMF øvelse</a:t>
            </a:r>
          </a:p>
          <a:p>
            <a:r>
              <a:rPr lang="da-DK" dirty="0"/>
              <a:t>5) Opgave </a:t>
            </a:r>
          </a:p>
        </p:txBody>
      </p:sp>
    </p:spTree>
    <p:extLst>
      <p:ext uri="{BB962C8B-B14F-4D97-AF65-F5344CB8AC3E}">
        <p14:creationId xmlns:p14="http://schemas.microsoft.com/office/powerpoint/2010/main" val="3373342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24BFEF-B27B-4DD7-9C81-D9D41B6BC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Repetition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26B3D50-7BAF-4A67-9A56-D645A3A979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 samfundsøkonomiske mål</a:t>
            </a:r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Finanspolitik</a:t>
            </a:r>
          </a:p>
          <a:p>
            <a:endParaRPr lang="da-DK" dirty="0"/>
          </a:p>
          <a:p>
            <a:r>
              <a:rPr lang="da-DK" dirty="0"/>
              <a:t>Det økonomiske kredsløb</a:t>
            </a:r>
          </a:p>
        </p:txBody>
      </p:sp>
    </p:spTree>
    <p:extLst>
      <p:ext uri="{BB962C8B-B14F-4D97-AF65-F5344CB8AC3E}">
        <p14:creationId xmlns:p14="http://schemas.microsoft.com/office/powerpoint/2010/main" val="77609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328400-B5EF-4308-9800-8A08CC1D8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Betalingsbalancen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3EFC324-9E38-4972-A942-B4B629520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Når </a:t>
            </a:r>
            <a:r>
              <a:rPr lang="da-DK" b="1" u="sng" dirty="0"/>
              <a:t>udenlandske</a:t>
            </a:r>
            <a:r>
              <a:rPr lang="da-DK" dirty="0"/>
              <a:t> forbrugere eller virksomheder køber varer eller tjenesteydelser i DK skal de veksle deres valuta til Danske Kroner.</a:t>
            </a:r>
          </a:p>
          <a:p>
            <a:r>
              <a:rPr lang="da-DK" dirty="0"/>
              <a:t>Når </a:t>
            </a:r>
            <a:r>
              <a:rPr lang="da-DK" b="1" u="sng" dirty="0"/>
              <a:t>danske</a:t>
            </a:r>
            <a:r>
              <a:rPr lang="da-DK" dirty="0"/>
              <a:t> forbrugere eller virksomheder køber varer eller tjenesteydelser i DK skal de veksle deres valuta til Udenlandsk Valuta.</a:t>
            </a:r>
          </a:p>
          <a:p>
            <a:r>
              <a:rPr lang="da-DK" dirty="0"/>
              <a:t>Dette foregår i pengeinstitutterne, så de ligger inde med en masse forskellig valuta</a:t>
            </a:r>
          </a:p>
          <a:p>
            <a:r>
              <a:rPr lang="da-DK" dirty="0"/>
              <a:t>Overskud på betalingsbalancen giver altså et valutaoverskud, underskud på betalingsbalancen giver et valutaunderskud</a:t>
            </a:r>
          </a:p>
        </p:txBody>
      </p:sp>
    </p:spTree>
    <p:extLst>
      <p:ext uri="{BB962C8B-B14F-4D97-AF65-F5344CB8AC3E}">
        <p14:creationId xmlns:p14="http://schemas.microsoft.com/office/powerpoint/2010/main" val="327675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9AAA08-9B23-450D-937F-BB5EE8E72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Betalingsbalancen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F2EE468-D51E-4261-BC15-ABFFF0443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Betalingsbalancens </a:t>
            </a:r>
            <a:r>
              <a:rPr lang="da-DK" b="1" i="1" dirty="0"/>
              <a:t>løbende poster</a:t>
            </a:r>
            <a:r>
              <a:rPr lang="da-DK" dirty="0"/>
              <a:t> er dem vi har fundet nøgletal på.</a:t>
            </a:r>
          </a:p>
          <a:p>
            <a:r>
              <a:rPr lang="da-DK" dirty="0"/>
              <a:t>Kan sammenlignes med en virksomheds resultatopgørelse. </a:t>
            </a:r>
          </a:p>
          <a:p>
            <a:r>
              <a:rPr lang="da-DK" dirty="0"/>
              <a:t>Det er meget vigtigt vi ikke blander dette nøgletal sammen med statens finanser.</a:t>
            </a:r>
          </a:p>
        </p:txBody>
      </p:sp>
    </p:spTree>
    <p:extLst>
      <p:ext uri="{BB962C8B-B14F-4D97-AF65-F5344CB8AC3E}">
        <p14:creationId xmlns:p14="http://schemas.microsoft.com/office/powerpoint/2010/main" val="337744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F9528A-9C93-4C26-B0BC-E64767561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Betalingsbalancens løbende poster 2020</a:t>
            </a:r>
          </a:p>
        </p:txBody>
      </p:sp>
      <p:pic>
        <p:nvPicPr>
          <p:cNvPr id="5" name="Pladsholder til indhold 4" descr="Et billede, der indeholder bord&#10;&#10;Automatisk genereret beskrivelse">
            <a:extLst>
              <a:ext uri="{FF2B5EF4-FFF2-40B4-BE49-F238E27FC236}">
                <a16:creationId xmlns:a16="http://schemas.microsoft.com/office/drawing/2014/main" id="{04E48681-F7B1-440D-A915-FD215CD1CA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96" y="1916832"/>
            <a:ext cx="5380544" cy="4343400"/>
          </a:xfr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73B93C2A-77EF-423B-9B52-35B9A64FF4A7}"/>
              </a:ext>
            </a:extLst>
          </p:cNvPr>
          <p:cNvSpPr txBox="1"/>
          <p:nvPr/>
        </p:nvSpPr>
        <p:spPr>
          <a:xfrm>
            <a:off x="6166421" y="2546571"/>
            <a:ext cx="5472608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400" dirty="0"/>
              <a:t>Løn: Hvis en person sender sin løn hjem til det land vedkommende er fra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Formueindkomst: renteindtægter og udgifter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Løbende overførsler: Kontingent til EU, landbrugsstøtte osv.</a:t>
            </a:r>
          </a:p>
        </p:txBody>
      </p:sp>
    </p:spTree>
    <p:extLst>
      <p:ext uri="{BB962C8B-B14F-4D97-AF65-F5344CB8AC3E}">
        <p14:creationId xmlns:p14="http://schemas.microsoft.com/office/powerpoint/2010/main" val="4003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794E36-EB10-48DA-91E1-C24B53BE1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DK betalingsbalance 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8E5CDFC8-CC44-4CA6-9F86-76BF2ABB1C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56" y="1988840"/>
            <a:ext cx="7798201" cy="4115011"/>
          </a:xfr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26FF52B6-62F5-4623-9BB1-2E143D283B8F}"/>
              </a:ext>
            </a:extLst>
          </p:cNvPr>
          <p:cNvSpPr txBox="1"/>
          <p:nvPr/>
        </p:nvSpPr>
        <p:spPr>
          <a:xfrm>
            <a:off x="8254652" y="1988840"/>
            <a:ext cx="3744416" cy="408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400" dirty="0"/>
              <a:t>EU regler: Ikke for stort underskud – Ikke for stort overskud (6% af BNP).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Underskud skaber gæld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Overskud er et tegn på for lidt import, som dermed ikke skaber nok efterspørgsel i de andre EU lande</a:t>
            </a:r>
          </a:p>
        </p:txBody>
      </p:sp>
    </p:spTree>
    <p:extLst>
      <p:ext uri="{BB962C8B-B14F-4D97-AF65-F5344CB8AC3E}">
        <p14:creationId xmlns:p14="http://schemas.microsoft.com/office/powerpoint/2010/main" val="348851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3F567A-66B9-425B-80F0-13E60CEF4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Kapitalbalancen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E1925A0-F2E1-4874-BBF3-50201E3F8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Her er det vigtigt at vi ikke blander det sammen med statens budget.</a:t>
            </a:r>
          </a:p>
          <a:p>
            <a:r>
              <a:rPr lang="da-DK" dirty="0"/>
              <a:t>Som vi har set har stort set alle lande statsgæld. Nogle rigtig meget, nogle lidt mindre.</a:t>
            </a:r>
          </a:p>
          <a:p>
            <a:r>
              <a:rPr lang="da-DK" b="1" i="0" dirty="0">
                <a:solidFill>
                  <a:srgbClr val="333333"/>
                </a:solidFill>
                <a:effectLst/>
              </a:rPr>
              <a:t>Kapitalbalancen</a:t>
            </a:r>
            <a:r>
              <a:rPr lang="da-DK" b="0" i="0" dirty="0">
                <a:solidFill>
                  <a:srgbClr val="333333"/>
                </a:solidFill>
                <a:effectLst/>
              </a:rPr>
              <a:t> </a:t>
            </a:r>
            <a:r>
              <a:rPr lang="da-DK" b="0" i="1" dirty="0">
                <a:solidFill>
                  <a:srgbClr val="333333"/>
                </a:solidFill>
                <a:effectLst/>
              </a:rPr>
              <a:t>viser et lands aktiver (tilgodehavender) og passiver (gæld) på et bestemt tidspunkt</a:t>
            </a:r>
            <a:r>
              <a:rPr lang="da-DK" b="0" i="0" dirty="0">
                <a:solidFill>
                  <a:srgbClr val="333333"/>
                </a:solidFill>
                <a:effectLst/>
              </a:rPr>
              <a:t>. Danmarks kapitalbalance viser med andre ord, hvad vi alt i alt har til gode i udlandet – til hverdag kaldet for '</a:t>
            </a:r>
            <a:r>
              <a:rPr lang="da-DK" b="1" i="0" dirty="0">
                <a:solidFill>
                  <a:srgbClr val="333333"/>
                </a:solidFill>
                <a:effectLst/>
              </a:rPr>
              <a:t>udlandsformuen</a:t>
            </a:r>
            <a:r>
              <a:rPr lang="da-DK" b="0" i="0" dirty="0">
                <a:solidFill>
                  <a:srgbClr val="333333"/>
                </a:solidFill>
                <a:effectLst/>
              </a:rPr>
              <a:t>'. 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3425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F163A6-2C35-4181-8238-E8BCA42ED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Betalingsbalancen og kapitalposterne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DBEFED46-39F8-41E2-91B1-73C272FC53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996" y="2060848"/>
            <a:ext cx="7299237" cy="4009549"/>
          </a:xfrm>
        </p:spPr>
      </p:pic>
    </p:spTree>
    <p:extLst>
      <p:ext uri="{BB962C8B-B14F-4D97-AF65-F5344CB8AC3E}">
        <p14:creationId xmlns:p14="http://schemas.microsoft.com/office/powerpoint/2010/main" val="375606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93B51C-0306-49A1-BCF5-97CC4F368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Betalingsbalancen og kapitalbalancen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DF800EA0-D806-4995-9CF9-5E802D14A2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01" y="1421730"/>
            <a:ext cx="5775111" cy="2944884"/>
          </a:xfrm>
        </p:spPr>
      </p:pic>
      <p:pic>
        <p:nvPicPr>
          <p:cNvPr id="6" name="Pladsholder til indhold 4">
            <a:extLst>
              <a:ext uri="{FF2B5EF4-FFF2-40B4-BE49-F238E27FC236}">
                <a16:creationId xmlns:a16="http://schemas.microsoft.com/office/drawing/2014/main" id="{AA4E5F89-AEBE-41D6-9447-4A5A5943A5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2" y="1487455"/>
            <a:ext cx="5511579" cy="2908390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73E8FB1E-43A2-417A-9511-C2C80F053CF9}"/>
              </a:ext>
            </a:extLst>
          </p:cNvPr>
          <p:cNvSpPr txBox="1"/>
          <p:nvPr/>
        </p:nvSpPr>
        <p:spPr>
          <a:xfrm>
            <a:off x="405780" y="4653136"/>
            <a:ext cx="1130525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400" dirty="0"/>
              <a:t>Vi ser den tydelige sammenhæng her:</a:t>
            </a:r>
          </a:p>
          <a:p>
            <a:pPr>
              <a:lnSpc>
                <a:spcPct val="90000"/>
              </a:lnSpc>
            </a:pPr>
            <a:r>
              <a:rPr lang="da-DK" sz="2400" dirty="0"/>
              <a:t>Overskud på betalingsbalancen øger Danmarks formue over for udlandet.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Den danske udlandsformue er på ca. 60-65 af BNP. </a:t>
            </a:r>
          </a:p>
        </p:txBody>
      </p:sp>
    </p:spTree>
    <p:extLst>
      <p:ext uri="{BB962C8B-B14F-4D97-AF65-F5344CB8AC3E}">
        <p14:creationId xmlns:p14="http://schemas.microsoft.com/office/powerpoint/2010/main" val="319148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B956B1-3F6A-48C7-8325-DF3E9D6B6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Vigtige poster på kapitalbalancen</a:t>
            </a:r>
          </a:p>
        </p:txBody>
      </p:sp>
      <p:pic>
        <p:nvPicPr>
          <p:cNvPr id="5" name="Pladsholder til indhold 4" descr="Et billede, der indeholder bord&#10;&#10;Automatisk genereret beskrivelse">
            <a:extLst>
              <a:ext uri="{FF2B5EF4-FFF2-40B4-BE49-F238E27FC236}">
                <a16:creationId xmlns:a16="http://schemas.microsoft.com/office/drawing/2014/main" id="{DA1C6CAC-9FA3-4062-87EE-54CC21563D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88" y="2708920"/>
            <a:ext cx="5766096" cy="2330570"/>
          </a:xfr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6F688020-E702-4C93-9CFA-E842734BA985}"/>
              </a:ext>
            </a:extLst>
          </p:cNvPr>
          <p:cNvSpPr txBox="1"/>
          <p:nvPr/>
        </p:nvSpPr>
        <p:spPr>
          <a:xfrm>
            <a:off x="6886500" y="2724581"/>
            <a:ext cx="4896545" cy="2419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400" dirty="0"/>
              <a:t>Der er tre ting der kan påvirke den samlede formue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da-DK" sz="2400" dirty="0"/>
              <a:t>Betalingsbalancens løbende poster (Forrige slide)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da-DK" sz="2400" dirty="0"/>
              <a:t>Udviklingen i valutakurser 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da-DK" sz="2400" dirty="0"/>
              <a:t>Udviklingen i værdi af aktier og obligationer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95C678D5-1294-477A-974F-9BF0C154DED3}"/>
              </a:ext>
            </a:extLst>
          </p:cNvPr>
          <p:cNvSpPr txBox="1"/>
          <p:nvPr/>
        </p:nvSpPr>
        <p:spPr>
          <a:xfrm>
            <a:off x="483246" y="5661248"/>
            <a:ext cx="1152127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400" dirty="0"/>
              <a:t>Den danske nationalbank har omkring 400 mia. kr. liggende i valutareserve. Hvorfor det er særligt vigtigt for Danmark når vi til om et par gange. </a:t>
            </a:r>
            <a:r>
              <a:rPr lang="da-DK" sz="2400" dirty="0">
                <a:sym typeface="Wingdings" panose="05000000000000000000" pitchFamily="2" charset="2"/>
              </a:rPr>
              <a:t></a:t>
            </a:r>
            <a:r>
              <a:rPr lang="da-DK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0531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CDC406-4FB9-4232-ACB1-BE592F47C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Hvordan finder vi på IMF?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09CF7D3-64C3-4ECE-8BB4-9397D38761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95870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C8CC0B-1173-47AA-ABA5-AD6278C75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Opgave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C9C369F-B595-4EDF-82D0-534A8F345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Artikel </a:t>
            </a:r>
            <a:r>
              <a:rPr lang="da-DK"/>
              <a:t>+ arbejdsspørgsmål</a:t>
            </a:r>
          </a:p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8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661</TotalTime>
  <Words>393</Words>
  <Application>Microsoft Office PowerPoint</Application>
  <PresentationFormat>Brugerdefineret</PresentationFormat>
  <Paragraphs>57</Paragraphs>
  <Slides>13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6" baseType="lpstr">
      <vt:lpstr>Arial</vt:lpstr>
      <vt:lpstr>Century Gothic</vt:lpstr>
      <vt:lpstr>Præsentation med verden 16x9</vt:lpstr>
      <vt:lpstr>Betalingsbalancen</vt:lpstr>
      <vt:lpstr>Dagens program</vt:lpstr>
      <vt:lpstr>Repetition</vt:lpstr>
      <vt:lpstr>Betalingsbalancen</vt:lpstr>
      <vt:lpstr>Betalingsbalancen</vt:lpstr>
      <vt:lpstr>Betalingsbalancens løbende poster 2020</vt:lpstr>
      <vt:lpstr>DK betalingsbalance </vt:lpstr>
      <vt:lpstr>Kapitalbalancen</vt:lpstr>
      <vt:lpstr>Betalingsbalancen og kapitalposterne</vt:lpstr>
      <vt:lpstr>Betalingsbalancen og kapitalbalancen</vt:lpstr>
      <vt:lpstr>Vigtige poster på kapitalbalancen</vt:lpstr>
      <vt:lpstr>Hvordan finder vi på IMF?</vt:lpstr>
      <vt:lpstr>Opgave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Betalingsbalancen</dc:title>
  <dc:creator>Lennart Keller</dc:creator>
  <cp:lastModifiedBy>Lennart Keller</cp:lastModifiedBy>
  <cp:revision>3</cp:revision>
  <dcterms:created xsi:type="dcterms:W3CDTF">2022-12-27T07:31:49Z</dcterms:created>
  <dcterms:modified xsi:type="dcterms:W3CDTF">2023-10-30T12:07:46Z</dcterms:modified>
</cp:coreProperties>
</file>