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13-11-2023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13-11-2023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13-11-2023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13-11-2023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13-11-2023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13-11-2023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13-11-2023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13-11-2023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13-11-2023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13-11-2023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13-11-2023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13-11-2023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13-11-2023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21. Cubakrisen</a:t>
            </a:r>
          </a:p>
        </p:txBody>
      </p:sp>
      <p:sp>
        <p:nvSpPr>
          <p:cNvPr id="3" name="Undertitel 2"/>
          <p:cNvSpPr>
            <a:spLocks noGrp="1"/>
          </p:cNvSpPr>
          <p:nvPr>
            <p:ph type="subTitle" idx="1"/>
          </p:nvPr>
        </p:nvSpPr>
        <p:spPr/>
        <p:txBody>
          <a:bodyPr rtlCol="0"/>
          <a:lstStyle/>
          <a:p>
            <a:pPr rtl="0"/>
            <a:r>
              <a:rPr lang="da-DK" dirty="0"/>
              <a:t>Danmark og NATO. Blokdeling i Asien. Cubakrisen.</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40B048-833A-4BFF-99A5-4562D09335C7}"/>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3E847FA0-61A3-4F0B-ADE4-4BA71CBEF136}"/>
              </a:ext>
            </a:extLst>
          </p:cNvPr>
          <p:cNvSpPr>
            <a:spLocks noGrp="1"/>
          </p:cNvSpPr>
          <p:nvPr>
            <p:ph idx="1"/>
          </p:nvPr>
        </p:nvSpPr>
        <p:spPr/>
        <p:txBody>
          <a:bodyPr/>
          <a:lstStyle/>
          <a:p>
            <a:r>
              <a:rPr lang="da-DK" dirty="0"/>
              <a:t>1) Repetition fra sidste gang</a:t>
            </a:r>
          </a:p>
          <a:p>
            <a:r>
              <a:rPr lang="da-DK" dirty="0"/>
              <a:t>2) Danmark og NATO</a:t>
            </a:r>
          </a:p>
          <a:p>
            <a:r>
              <a:rPr lang="da-DK" dirty="0"/>
              <a:t>3) Blokdeling i Asien</a:t>
            </a:r>
          </a:p>
          <a:p>
            <a:r>
              <a:rPr lang="da-DK" dirty="0"/>
              <a:t>4) Cubakrisen</a:t>
            </a:r>
          </a:p>
          <a:p>
            <a:r>
              <a:rPr lang="da-DK" dirty="0"/>
              <a:t>5</a:t>
            </a:r>
            <a:r>
              <a:rPr lang="da-DK"/>
              <a:t>) Opsamling</a:t>
            </a:r>
            <a:endParaRPr lang="da-DK" dirty="0"/>
          </a:p>
        </p:txBody>
      </p:sp>
    </p:spTree>
    <p:extLst>
      <p:ext uri="{BB962C8B-B14F-4D97-AF65-F5344CB8AC3E}">
        <p14:creationId xmlns:p14="http://schemas.microsoft.com/office/powerpoint/2010/main" val="215620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24A390-A756-4CAE-9EEE-F75F5D9CF074}"/>
              </a:ext>
            </a:extLst>
          </p:cNvPr>
          <p:cNvSpPr>
            <a:spLocks noGrp="1"/>
          </p:cNvSpPr>
          <p:nvPr>
            <p:ph type="title"/>
          </p:nvPr>
        </p:nvSpPr>
        <p:spPr/>
        <p:txBody>
          <a:bodyPr/>
          <a:lstStyle/>
          <a:p>
            <a:pPr algn="ctr"/>
            <a:r>
              <a:rPr lang="da-DK" dirty="0"/>
              <a:t>Repetition</a:t>
            </a:r>
          </a:p>
        </p:txBody>
      </p:sp>
      <p:sp>
        <p:nvSpPr>
          <p:cNvPr id="3" name="Pladsholder til indhold 2">
            <a:extLst>
              <a:ext uri="{FF2B5EF4-FFF2-40B4-BE49-F238E27FC236}">
                <a16:creationId xmlns:a16="http://schemas.microsoft.com/office/drawing/2014/main" id="{73518DDD-31ED-48CB-91DB-16110AC17FD6}"/>
              </a:ext>
            </a:extLst>
          </p:cNvPr>
          <p:cNvSpPr>
            <a:spLocks noGrp="1"/>
          </p:cNvSpPr>
          <p:nvPr>
            <p:ph idx="1"/>
          </p:nvPr>
        </p:nvSpPr>
        <p:spPr/>
        <p:txBody>
          <a:bodyPr/>
          <a:lstStyle/>
          <a:p>
            <a:r>
              <a:rPr lang="da-DK" dirty="0"/>
              <a:t>Hvorfor blev Berlinmuren bygget?</a:t>
            </a:r>
          </a:p>
          <a:p>
            <a:pPr lvl="1"/>
            <a:r>
              <a:rPr lang="da-DK" dirty="0"/>
              <a:t>Der var mange der flygtede fra Øst til Vest -&gt; Dette kunne man gøre gennem Vestberlin</a:t>
            </a:r>
          </a:p>
          <a:p>
            <a:pPr lvl="1"/>
            <a:r>
              <a:rPr lang="da-DK" dirty="0"/>
              <a:t>Folk flygtede fordi økonomien udviklede sig dårligere i Østtyskland </a:t>
            </a:r>
          </a:p>
          <a:p>
            <a:pPr lvl="1"/>
            <a:r>
              <a:rPr lang="da-DK" dirty="0"/>
              <a:t>Uddannet arbejdskraft var træt af undertrykkelse</a:t>
            </a:r>
          </a:p>
          <a:p>
            <a:pPr lvl="1"/>
            <a:r>
              <a:rPr lang="da-DK" dirty="0"/>
              <a:t>Sovjetunionen mente at Vesten sendte spioner ind – dårlig forklaring da de nok selv gjorde det samme den anden vej.</a:t>
            </a:r>
          </a:p>
          <a:p>
            <a:pPr lvl="1"/>
            <a:r>
              <a:rPr lang="da-DK" dirty="0"/>
              <a:t>Generelt når nogen vil bygge en mur, så er det et dårligt tegn</a:t>
            </a:r>
          </a:p>
          <a:p>
            <a:pPr lvl="1"/>
            <a:r>
              <a:rPr lang="da-DK" dirty="0"/>
              <a:t>Private kilder er nok bedre til at afdække folks sande motiver end åbne erklæringer. </a:t>
            </a:r>
          </a:p>
          <a:p>
            <a:pPr lvl="1"/>
            <a:endParaRPr lang="da-DK" dirty="0"/>
          </a:p>
        </p:txBody>
      </p:sp>
    </p:spTree>
    <p:extLst>
      <p:ext uri="{BB962C8B-B14F-4D97-AF65-F5344CB8AC3E}">
        <p14:creationId xmlns:p14="http://schemas.microsoft.com/office/powerpoint/2010/main" val="317663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89B844-97EC-45DA-AF9D-24408EA1FA73}"/>
              </a:ext>
            </a:extLst>
          </p:cNvPr>
          <p:cNvSpPr>
            <a:spLocks noGrp="1"/>
          </p:cNvSpPr>
          <p:nvPr>
            <p:ph type="title"/>
          </p:nvPr>
        </p:nvSpPr>
        <p:spPr/>
        <p:txBody>
          <a:bodyPr/>
          <a:lstStyle/>
          <a:p>
            <a:pPr algn="ctr"/>
            <a:r>
              <a:rPr lang="da-DK" dirty="0"/>
              <a:t>Danmark og NATO</a:t>
            </a:r>
          </a:p>
        </p:txBody>
      </p:sp>
      <p:sp>
        <p:nvSpPr>
          <p:cNvPr id="3" name="Pladsholder til indhold 2">
            <a:extLst>
              <a:ext uri="{FF2B5EF4-FFF2-40B4-BE49-F238E27FC236}">
                <a16:creationId xmlns:a16="http://schemas.microsoft.com/office/drawing/2014/main" id="{4F1AD543-1EFC-4477-A59E-9CF41ABE7C71}"/>
              </a:ext>
            </a:extLst>
          </p:cNvPr>
          <p:cNvSpPr>
            <a:spLocks noGrp="1"/>
          </p:cNvSpPr>
          <p:nvPr>
            <p:ph idx="1"/>
          </p:nvPr>
        </p:nvSpPr>
        <p:spPr/>
        <p:txBody>
          <a:bodyPr/>
          <a:lstStyle/>
          <a:p>
            <a:r>
              <a:rPr lang="da-DK" dirty="0"/>
              <a:t>Den danske regering er som udgangspunkt parat til at fastholde sin neutralitetspolitik</a:t>
            </a:r>
          </a:p>
          <a:p>
            <a:r>
              <a:rPr lang="da-DK" dirty="0"/>
              <a:t>Men, USA har en militærbase på Grønland</a:t>
            </a:r>
          </a:p>
          <a:p>
            <a:r>
              <a:rPr lang="da-DK" dirty="0"/>
              <a:t>Danmark modtager Marshallhjælp og er en del af OEEC</a:t>
            </a:r>
          </a:p>
          <a:p>
            <a:r>
              <a:rPr lang="da-DK" dirty="0"/>
              <a:t>Derfor begynder man at orientere sig mod Vesten med USA i spidsen</a:t>
            </a:r>
          </a:p>
          <a:p>
            <a:r>
              <a:rPr lang="da-DK" dirty="0"/>
              <a:t>Danske politikere ser hvordan østlige lande et efter et domineres af </a:t>
            </a:r>
            <a:r>
              <a:rPr lang="da-DK" dirty="0" err="1"/>
              <a:t>Sovjetunioen</a:t>
            </a:r>
            <a:r>
              <a:rPr lang="da-DK" dirty="0"/>
              <a:t> – Dette får dem til at opgive neutralitet</a:t>
            </a:r>
          </a:p>
          <a:p>
            <a:endParaRPr lang="da-DK" dirty="0"/>
          </a:p>
        </p:txBody>
      </p:sp>
    </p:spTree>
    <p:extLst>
      <p:ext uri="{BB962C8B-B14F-4D97-AF65-F5344CB8AC3E}">
        <p14:creationId xmlns:p14="http://schemas.microsoft.com/office/powerpoint/2010/main" val="265091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43E6E-0E8A-4B11-9F01-1FDABC4BA904}"/>
              </a:ext>
            </a:extLst>
          </p:cNvPr>
          <p:cNvSpPr>
            <a:spLocks noGrp="1"/>
          </p:cNvSpPr>
          <p:nvPr>
            <p:ph type="title"/>
          </p:nvPr>
        </p:nvSpPr>
        <p:spPr/>
        <p:txBody>
          <a:bodyPr/>
          <a:lstStyle/>
          <a:p>
            <a:pPr algn="ctr"/>
            <a:r>
              <a:rPr lang="da-DK" dirty="0"/>
              <a:t>Danmark og NATO</a:t>
            </a:r>
          </a:p>
        </p:txBody>
      </p:sp>
      <p:sp>
        <p:nvSpPr>
          <p:cNvPr id="3" name="Pladsholder til indhold 2">
            <a:extLst>
              <a:ext uri="{FF2B5EF4-FFF2-40B4-BE49-F238E27FC236}">
                <a16:creationId xmlns:a16="http://schemas.microsoft.com/office/drawing/2014/main" id="{D7EE6A45-AE0C-456D-BED2-F512DB7CE12F}"/>
              </a:ext>
            </a:extLst>
          </p:cNvPr>
          <p:cNvSpPr>
            <a:spLocks noGrp="1"/>
          </p:cNvSpPr>
          <p:nvPr>
            <p:ph idx="1"/>
          </p:nvPr>
        </p:nvSpPr>
        <p:spPr/>
        <p:txBody>
          <a:bodyPr>
            <a:normAutofit lnSpcReduction="10000"/>
          </a:bodyPr>
          <a:lstStyle/>
          <a:p>
            <a:r>
              <a:rPr lang="da-DK" dirty="0"/>
              <a:t>At man søgte ind i Atlantpagten er utvivlsomt påvirket af erfaringerne fra besættelsen 1940. Slagordet "aldrig mere en 9. april" havde stor gennemslagskraft i befolkningen. </a:t>
            </a:r>
          </a:p>
          <a:p>
            <a:r>
              <a:rPr lang="da-DK" dirty="0"/>
              <a:t>Danmark havde dog visse forbehold i sit medlemskab. Danmark ville ikke have atomvåben stationeret på sit territorium. I praksis gjaldt dette dog ikke Grønland.</a:t>
            </a:r>
          </a:p>
          <a:p>
            <a:r>
              <a:rPr lang="da-DK" dirty="0"/>
              <a:t>Da Vesttyskland i 1955 blev medlem af Atlantpagten, blev den tidligere besættelsesmagt og største trussel mod Danmarks sikkerhed til en allieret.</a:t>
            </a:r>
          </a:p>
          <a:p>
            <a:r>
              <a:rPr lang="da-DK" dirty="0"/>
              <a:t>I sammenhæng hermed udstedte den danske og den tyske regering gensidigt erklæringer om de to mindretals rettigheder nord og syd for den dansk-tyske grænse. </a:t>
            </a:r>
          </a:p>
        </p:txBody>
      </p:sp>
    </p:spTree>
    <p:extLst>
      <p:ext uri="{BB962C8B-B14F-4D97-AF65-F5344CB8AC3E}">
        <p14:creationId xmlns:p14="http://schemas.microsoft.com/office/powerpoint/2010/main" val="405701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A0409-CEC7-47E9-9BCE-C16794DA21F5}"/>
              </a:ext>
            </a:extLst>
          </p:cNvPr>
          <p:cNvSpPr>
            <a:spLocks noGrp="1"/>
          </p:cNvSpPr>
          <p:nvPr>
            <p:ph type="title"/>
          </p:nvPr>
        </p:nvSpPr>
        <p:spPr/>
        <p:txBody>
          <a:bodyPr/>
          <a:lstStyle/>
          <a:p>
            <a:pPr algn="ctr"/>
            <a:r>
              <a:rPr lang="da-DK" dirty="0"/>
              <a:t>Blokdeling i Asien (Japan)</a:t>
            </a:r>
          </a:p>
        </p:txBody>
      </p:sp>
      <p:sp>
        <p:nvSpPr>
          <p:cNvPr id="3" name="Pladsholder til indhold 2">
            <a:extLst>
              <a:ext uri="{FF2B5EF4-FFF2-40B4-BE49-F238E27FC236}">
                <a16:creationId xmlns:a16="http://schemas.microsoft.com/office/drawing/2014/main" id="{608FC714-A95E-435F-87EF-73698C06CD35}"/>
              </a:ext>
            </a:extLst>
          </p:cNvPr>
          <p:cNvSpPr>
            <a:spLocks noGrp="1"/>
          </p:cNvSpPr>
          <p:nvPr>
            <p:ph idx="1"/>
          </p:nvPr>
        </p:nvSpPr>
        <p:spPr/>
        <p:txBody>
          <a:bodyPr/>
          <a:lstStyle/>
          <a:p>
            <a:r>
              <a:rPr lang="da-DK" dirty="0"/>
              <a:t>Efter de atombomber i Japan overtager USA Japan som besættelsesmagt</a:t>
            </a:r>
          </a:p>
          <a:p>
            <a:r>
              <a:rPr lang="da-DK" dirty="0"/>
              <a:t>Det betød, at genopbygningen af den japanske økonomi og skabelsen af et nyt politisk system i et og alt fulgte de amerikanske princippet. Allerede i 1946 fik Japan en demokratisk forfatning, men det fik ikke lov til at oprette et militær. Da der i 1951 blev underskrevet en fredstraktat mellem Japan og USA, blev der indgået en sikkerhedsaftale med USA, som påtog sig forsvaret af Japan.</a:t>
            </a:r>
          </a:p>
        </p:txBody>
      </p:sp>
    </p:spTree>
    <p:extLst>
      <p:ext uri="{BB962C8B-B14F-4D97-AF65-F5344CB8AC3E}">
        <p14:creationId xmlns:p14="http://schemas.microsoft.com/office/powerpoint/2010/main" val="244006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3C9416-70C8-467D-8FDF-AE588E412D62}"/>
              </a:ext>
            </a:extLst>
          </p:cNvPr>
          <p:cNvSpPr>
            <a:spLocks noGrp="1"/>
          </p:cNvSpPr>
          <p:nvPr>
            <p:ph type="title"/>
          </p:nvPr>
        </p:nvSpPr>
        <p:spPr/>
        <p:txBody>
          <a:bodyPr/>
          <a:lstStyle/>
          <a:p>
            <a:pPr algn="ctr"/>
            <a:r>
              <a:rPr lang="da-DK" dirty="0"/>
              <a:t>Blokdeling i Asien (KINA)</a:t>
            </a:r>
          </a:p>
        </p:txBody>
      </p:sp>
      <p:sp>
        <p:nvSpPr>
          <p:cNvPr id="3" name="Pladsholder til indhold 2">
            <a:extLst>
              <a:ext uri="{FF2B5EF4-FFF2-40B4-BE49-F238E27FC236}">
                <a16:creationId xmlns:a16="http://schemas.microsoft.com/office/drawing/2014/main" id="{1C608C16-AC8F-4BB1-9BA9-28E48E4A1D6E}"/>
              </a:ext>
            </a:extLst>
          </p:cNvPr>
          <p:cNvSpPr>
            <a:spLocks noGrp="1"/>
          </p:cNvSpPr>
          <p:nvPr>
            <p:ph idx="1"/>
          </p:nvPr>
        </p:nvSpPr>
        <p:spPr/>
        <p:txBody>
          <a:bodyPr/>
          <a:lstStyle/>
          <a:p>
            <a:r>
              <a:rPr lang="da-DK" dirty="0"/>
              <a:t>Borgerkrig mellem nationalister og Kommunister</a:t>
            </a:r>
          </a:p>
          <a:p>
            <a:r>
              <a:rPr lang="da-DK" dirty="0"/>
              <a:t>Nationalisterne taber kampen til kommunisterne – De flygter til Taiwan og der er stadig spændinger i dag mellem Kina og Taiwan</a:t>
            </a:r>
          </a:p>
          <a:p>
            <a:r>
              <a:rPr lang="da-DK" dirty="0"/>
              <a:t>kommunisterne vandt bøndernes støtte ved at udstykke godsejernes jord.</a:t>
            </a:r>
          </a:p>
          <a:p>
            <a:r>
              <a:rPr lang="da-DK" dirty="0"/>
              <a:t>Kommunisterne har nu taget magten i verdens mest folkerige land</a:t>
            </a:r>
          </a:p>
          <a:p>
            <a:r>
              <a:rPr lang="da-DK" dirty="0"/>
              <a:t>En stor sejr for kommunister i hele verden</a:t>
            </a:r>
          </a:p>
        </p:txBody>
      </p:sp>
    </p:spTree>
    <p:extLst>
      <p:ext uri="{BB962C8B-B14F-4D97-AF65-F5344CB8AC3E}">
        <p14:creationId xmlns:p14="http://schemas.microsoft.com/office/powerpoint/2010/main" val="325950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005F5-9873-45C5-9EE6-8A90A03D7FCE}"/>
              </a:ext>
            </a:extLst>
          </p:cNvPr>
          <p:cNvSpPr>
            <a:spLocks noGrp="1"/>
          </p:cNvSpPr>
          <p:nvPr>
            <p:ph type="title"/>
          </p:nvPr>
        </p:nvSpPr>
        <p:spPr/>
        <p:txBody>
          <a:bodyPr/>
          <a:lstStyle/>
          <a:p>
            <a:pPr algn="ctr"/>
            <a:r>
              <a:rPr lang="da-DK" dirty="0"/>
              <a:t>Blokdeling i asien (Korea)</a:t>
            </a:r>
          </a:p>
        </p:txBody>
      </p:sp>
      <p:sp>
        <p:nvSpPr>
          <p:cNvPr id="3" name="Pladsholder til indhold 2">
            <a:extLst>
              <a:ext uri="{FF2B5EF4-FFF2-40B4-BE49-F238E27FC236}">
                <a16:creationId xmlns:a16="http://schemas.microsoft.com/office/drawing/2014/main" id="{AE8437CD-7F42-4E86-B5AE-F187F1AE1CCB}"/>
              </a:ext>
            </a:extLst>
          </p:cNvPr>
          <p:cNvSpPr>
            <a:spLocks noGrp="1"/>
          </p:cNvSpPr>
          <p:nvPr>
            <p:ph idx="1"/>
          </p:nvPr>
        </p:nvSpPr>
        <p:spPr/>
        <p:txBody>
          <a:bodyPr>
            <a:normAutofit fontScale="92500" lnSpcReduction="20000"/>
          </a:bodyPr>
          <a:lstStyle/>
          <a:p>
            <a:r>
              <a:rPr lang="da-DK" dirty="0"/>
              <a:t>Efter Kina indgår en venskabsaftale med Sovjetunionen bliver USA nervøse for spredningen af kommunisme i Asien</a:t>
            </a:r>
          </a:p>
          <a:p>
            <a:r>
              <a:rPr lang="da-DK" dirty="0"/>
              <a:t>Korea havde indtil 1945 været japansk kontrolleret, men efter Japans nederlag blev landet besat af Sovjetunionen, der kontrollerede den nordlige del, og USA, der kontrollerede den sydlige. Som det skete i Tyskland, blev der også her oprettet to stater. Et kommunistisk Nordkorea under Kim il Sung og et kapitalistisk, autoritært Sydkorea under </a:t>
            </a:r>
            <a:r>
              <a:rPr lang="da-DK" dirty="0" err="1"/>
              <a:t>Syngman</a:t>
            </a:r>
            <a:r>
              <a:rPr lang="da-DK" dirty="0"/>
              <a:t> </a:t>
            </a:r>
            <a:r>
              <a:rPr lang="da-DK" dirty="0" err="1"/>
              <a:t>Rhee</a:t>
            </a:r>
            <a:r>
              <a:rPr lang="da-DK" dirty="0"/>
              <a:t>.</a:t>
            </a:r>
          </a:p>
          <a:p>
            <a:r>
              <a:rPr lang="da-DK" dirty="0"/>
              <a:t>I 1950 gik det kommunistiske Nordkorea til angreb mod Sydkorea for at forene de to stater under et kommunistisk styre. Invasionen var godkendt af den kommunistiske verdens to store ledere, Josef Stalin og Mao Zedong. USA kom Sydkorea til undsætning, og da </a:t>
            </a:r>
            <a:r>
              <a:rPr lang="da-DK" dirty="0" err="1"/>
              <a:t>FNs</a:t>
            </a:r>
            <a:r>
              <a:rPr lang="da-DK" dirty="0"/>
              <a:t> sikkerhedsråd vedtog en resolution, der opfordrede medlemslandene til at standse den nordkoreanske aggression, kunne de amerikanske tropper optræde som FN-tropper. </a:t>
            </a:r>
          </a:p>
        </p:txBody>
      </p:sp>
    </p:spTree>
    <p:extLst>
      <p:ext uri="{BB962C8B-B14F-4D97-AF65-F5344CB8AC3E}">
        <p14:creationId xmlns:p14="http://schemas.microsoft.com/office/powerpoint/2010/main" val="136868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ACF592-3A2A-43C2-AF77-D6443652FEA0}"/>
              </a:ext>
            </a:extLst>
          </p:cNvPr>
          <p:cNvSpPr>
            <a:spLocks noGrp="1"/>
          </p:cNvSpPr>
          <p:nvPr>
            <p:ph type="title"/>
          </p:nvPr>
        </p:nvSpPr>
        <p:spPr/>
        <p:txBody>
          <a:bodyPr/>
          <a:lstStyle/>
          <a:p>
            <a:pPr algn="ctr"/>
            <a:r>
              <a:rPr lang="da-DK" dirty="0"/>
              <a:t>Blokdeling i asien (Korea)</a:t>
            </a:r>
          </a:p>
        </p:txBody>
      </p:sp>
      <p:sp>
        <p:nvSpPr>
          <p:cNvPr id="3" name="Pladsholder til indhold 2">
            <a:extLst>
              <a:ext uri="{FF2B5EF4-FFF2-40B4-BE49-F238E27FC236}">
                <a16:creationId xmlns:a16="http://schemas.microsoft.com/office/drawing/2014/main" id="{6BD8B311-D83D-438F-9D3F-2227EC481CE3}"/>
              </a:ext>
            </a:extLst>
          </p:cNvPr>
          <p:cNvSpPr>
            <a:spLocks noGrp="1"/>
          </p:cNvSpPr>
          <p:nvPr>
            <p:ph idx="1"/>
          </p:nvPr>
        </p:nvSpPr>
        <p:spPr/>
        <p:txBody>
          <a:bodyPr/>
          <a:lstStyle/>
          <a:p>
            <a:r>
              <a:rPr lang="da-DK" dirty="0"/>
              <a:t>Resultatet blev en tre år lang krig, der først sluttede i 1953 med en våbenhvile. Grænsen mellem Nord- og Sydkorea forblev uændret.</a:t>
            </a:r>
          </a:p>
          <a:p>
            <a:r>
              <a:rPr lang="da-DK" dirty="0"/>
              <a:t>I dag er der stadig ”krig” mellem nord og syd</a:t>
            </a:r>
          </a:p>
          <a:p>
            <a:r>
              <a:rPr lang="da-DK" dirty="0"/>
              <a:t>Korea-krigen var medvirkende årsag til, at USA udbyggede sit alliancesystem i Asien. Som et sidestykke til NATO oprettedes SEATO i 1954, omfattende kolonimagterne Storbritannien og Frankrig samt Australien, New Zealand, Filippinerne, Thailand og Pakistan. (SEATO: South East </a:t>
            </a:r>
            <a:r>
              <a:rPr lang="da-DK" dirty="0" err="1"/>
              <a:t>Asian</a:t>
            </a:r>
            <a:r>
              <a:rPr lang="da-DK" dirty="0"/>
              <a:t> </a:t>
            </a:r>
            <a:r>
              <a:rPr lang="da-DK" dirty="0" err="1"/>
              <a:t>Treaty</a:t>
            </a:r>
            <a:r>
              <a:rPr lang="da-DK" dirty="0"/>
              <a:t> Organization). Denne alliance var dog langt fra så fast og stærk som NATO-alliancen.</a:t>
            </a:r>
          </a:p>
        </p:txBody>
      </p:sp>
    </p:spTree>
    <p:extLst>
      <p:ext uri="{BB962C8B-B14F-4D97-AF65-F5344CB8AC3E}">
        <p14:creationId xmlns:p14="http://schemas.microsoft.com/office/powerpoint/2010/main" val="239108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9E2505-C03E-444C-89B6-01FEEA205F1B}"/>
              </a:ext>
            </a:extLst>
          </p:cNvPr>
          <p:cNvSpPr>
            <a:spLocks noGrp="1"/>
          </p:cNvSpPr>
          <p:nvPr>
            <p:ph type="title"/>
          </p:nvPr>
        </p:nvSpPr>
        <p:spPr/>
        <p:txBody>
          <a:bodyPr/>
          <a:lstStyle/>
          <a:p>
            <a:pPr algn="ctr"/>
            <a:r>
              <a:rPr lang="da-DK" dirty="0"/>
              <a:t>Kina, Sovjet &amp; USA</a:t>
            </a:r>
          </a:p>
        </p:txBody>
      </p:sp>
      <p:sp>
        <p:nvSpPr>
          <p:cNvPr id="3" name="Pladsholder til indhold 2">
            <a:extLst>
              <a:ext uri="{FF2B5EF4-FFF2-40B4-BE49-F238E27FC236}">
                <a16:creationId xmlns:a16="http://schemas.microsoft.com/office/drawing/2014/main" id="{CB9F1697-2595-4CAA-8B5C-1759D9BDBB9B}"/>
              </a:ext>
            </a:extLst>
          </p:cNvPr>
          <p:cNvSpPr>
            <a:spLocks noGrp="1"/>
          </p:cNvSpPr>
          <p:nvPr>
            <p:ph idx="1"/>
          </p:nvPr>
        </p:nvSpPr>
        <p:spPr/>
        <p:txBody>
          <a:bodyPr>
            <a:normAutofit fontScale="92500" lnSpcReduction="20000"/>
          </a:bodyPr>
          <a:lstStyle/>
          <a:p>
            <a:r>
              <a:rPr lang="da-DK" dirty="0"/>
              <a:t>Kina og Sovjet rager uklar med hinanden i løbet af 1960erne</a:t>
            </a:r>
          </a:p>
          <a:p>
            <a:r>
              <a:rPr lang="da-DK" dirty="0"/>
              <a:t>Kineserne følte at Sovjetunionen behandlede det kinesiske kommunistparti nedladende og respektløst, og den sovjetiske økonomiske hjælp til Kina var beskeden, og den havde næsten kun form af lån.</a:t>
            </a:r>
          </a:p>
          <a:p>
            <a:r>
              <a:rPr lang="da-DK" dirty="0"/>
              <a:t>Spændingerne mellem de to partier førte til et regulært brud mellem Sovjetunionen og Kina i 1960, da Sovjetunionen trak alle sine tekniske eksperter hjem fra Kina. Fra da af var der tale om åbent fjendskab mellem de to partier og stater, som begge gjorde krav på lederskabet i den kommunistiske verdensbevægelse.</a:t>
            </a:r>
          </a:p>
          <a:p>
            <a:r>
              <a:rPr lang="da-DK" dirty="0"/>
              <a:t>Sikkerhedspolitisk var det en meget problematisk situation for Kina at stå i et decideret fjendtligt forhold til begge de to supermagter. Det var baggrunden for, at Kina, stik imod sin ideologi og sin retorik, søgte at forbedre forholdet til USA.</a:t>
            </a:r>
          </a:p>
        </p:txBody>
      </p:sp>
    </p:spTree>
    <p:extLst>
      <p:ext uri="{BB962C8B-B14F-4D97-AF65-F5344CB8AC3E}">
        <p14:creationId xmlns:p14="http://schemas.microsoft.com/office/powerpoint/2010/main" val="283064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F26E0F-4209-4E33-B414-BEFFDEFA2B4A}"/>
              </a:ext>
            </a:extLst>
          </p:cNvPr>
          <p:cNvSpPr>
            <a:spLocks noGrp="1"/>
          </p:cNvSpPr>
          <p:nvPr>
            <p:ph type="title"/>
          </p:nvPr>
        </p:nvSpPr>
        <p:spPr/>
        <p:txBody>
          <a:bodyPr/>
          <a:lstStyle/>
          <a:p>
            <a:pPr algn="ctr"/>
            <a:r>
              <a:rPr lang="da-DK" dirty="0"/>
              <a:t>Styrkeforholdet mellem Øst og Vest</a:t>
            </a:r>
          </a:p>
        </p:txBody>
      </p:sp>
      <p:sp>
        <p:nvSpPr>
          <p:cNvPr id="3" name="Pladsholder til indhold 2">
            <a:extLst>
              <a:ext uri="{FF2B5EF4-FFF2-40B4-BE49-F238E27FC236}">
                <a16:creationId xmlns:a16="http://schemas.microsoft.com/office/drawing/2014/main" id="{75F7DFA8-B5B7-47AE-BFCE-2C740C37FD18}"/>
              </a:ext>
            </a:extLst>
          </p:cNvPr>
          <p:cNvSpPr>
            <a:spLocks noGrp="1"/>
          </p:cNvSpPr>
          <p:nvPr>
            <p:ph idx="1"/>
          </p:nvPr>
        </p:nvSpPr>
        <p:spPr/>
        <p:txBody>
          <a:bodyPr/>
          <a:lstStyle/>
          <a:p>
            <a:r>
              <a:rPr lang="da-DK" dirty="0"/>
              <a:t>Arbejdsspørgsmål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91650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54</TotalTime>
  <Words>861</Words>
  <Application>Microsoft Office PowerPoint</Application>
  <PresentationFormat>Brugerdefineret</PresentationFormat>
  <Paragraphs>52</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Arial</vt:lpstr>
      <vt:lpstr>Century Gothic</vt:lpstr>
      <vt:lpstr>Præsentation med verden 16x9</vt:lpstr>
      <vt:lpstr>21. Cubakrisen</vt:lpstr>
      <vt:lpstr>Dagens program</vt:lpstr>
      <vt:lpstr>Repetition</vt:lpstr>
      <vt:lpstr>Danmark og NATO</vt:lpstr>
      <vt:lpstr>Danmark og NATO</vt:lpstr>
      <vt:lpstr>Blokdeling i Asien (Japan)</vt:lpstr>
      <vt:lpstr>Blokdeling i Asien (KINA)</vt:lpstr>
      <vt:lpstr>Blokdeling i asien (Korea)</vt:lpstr>
      <vt:lpstr>Blokdeling i asien (Korea)</vt:lpstr>
      <vt:lpstr>Kina, Sovjet &amp; USA</vt:lpstr>
      <vt:lpstr>Styrkeforholdet mellem Øst og Vest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Cubakrisen</dc:title>
  <dc:creator>Lennart Keller</dc:creator>
  <cp:lastModifiedBy>Lennart Keller</cp:lastModifiedBy>
  <cp:revision>1</cp:revision>
  <dcterms:created xsi:type="dcterms:W3CDTF">2023-11-13T07:19:12Z</dcterms:created>
  <dcterms:modified xsi:type="dcterms:W3CDTF">2023-11-13T08:13:13Z</dcterms:modified>
</cp:coreProperties>
</file>