
<file path=[Content_Types].xml><?xml version="1.0" encoding="utf-8"?>
<Types xmlns="http://schemas.openxmlformats.org/package/2006/content-types"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58" r:id="rId4"/>
    <p:sldId id="260" r:id="rId5"/>
    <p:sldId id="259" r:id="rId6"/>
    <p:sldId id="262" r:id="rId7"/>
    <p:sldId id="263" r:id="rId8"/>
    <p:sldId id="261" r:id="rId9"/>
    <p:sldId id="264" r:id="rId10"/>
    <p:sldId id="265" r:id="rId11"/>
    <p:sldId id="266" r:id="rId12"/>
    <p:sldId id="267" r:id="rId13"/>
  </p:sldIdLst>
  <p:sldSz cx="12188825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0" autoAdjust="0"/>
    <p:restoredTop sz="94886" autoAdjust="0"/>
  </p:normalViewPr>
  <p:slideViewPr>
    <p:cSldViewPr>
      <p:cViewPr varScale="1">
        <p:scale>
          <a:sx n="67" d="100"/>
          <a:sy n="67" d="100"/>
        </p:scale>
        <p:origin x="644" y="44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2958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B12C811-E921-4FDA-B1B6-7D95825DC33E}" type="datetime1">
              <a:rPr lang="da-DK" smtClean="0"/>
              <a:t>31-10-2023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da-DK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5B1A0-17BF-4B62-88BF-5EB76D35A279}" type="datetime1">
              <a:rPr lang="da-DK" smtClean="0"/>
              <a:pPr/>
              <a:t>31-10-2023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6359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mbinationstegning 6" descr="Verdenskort"/>
          <p:cNvSpPr>
            <a:spLocks noEditPoints="1"/>
          </p:cNvSpPr>
          <p:nvPr/>
        </p:nvSpPr>
        <p:spPr bwMode="gray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da-DK" noProof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0424E2-5020-4EC7-B0B7-C1315A438B9D}" type="datetime1">
              <a:rPr lang="da-DK" noProof="0" smtClean="0"/>
              <a:t>31-10-2023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9F6BA7-8AE6-4CE2-9759-98EA26E5787C}" type="datetime1">
              <a:rPr lang="da-DK" noProof="0" smtClean="0"/>
              <a:t>31-10-2023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89840D-4430-4FFF-BFDB-DC699827C6E2}" type="datetime1">
              <a:rPr lang="da-DK" noProof="0" smtClean="0"/>
              <a:t>31-10-2023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E185C9-7DAF-4EC7-9862-C99CF0502DE2}" type="datetime1">
              <a:rPr lang="da-DK" noProof="0" smtClean="0"/>
              <a:t>31-10-2023</a:t>
            </a:fld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CA46E8-8474-46AB-B428-DF6C998A80D9}" type="datetime1">
              <a:rPr lang="da-DK" noProof="0" smtClean="0"/>
              <a:t>31-10-2023</a:t>
            </a:fld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889A71-9BC3-47C4-88AD-1C71AA111534}" type="datetime1">
              <a:rPr lang="da-DK" noProof="0" smtClean="0"/>
              <a:t>31-10-2023</a:t>
            </a:fld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57BC53-5407-41B2-8C24-E8A908611EE1}" type="datetime1">
              <a:rPr lang="da-DK" noProof="0" smtClean="0"/>
              <a:t>31-10-2023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billede 2" descr="En tom pladsholder til at tilføje et billede. Klik på pladsholderen, og vælg det billede, du vil tilføje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B5756F-1A34-4EF2-A2D8-C7FC5F0CDCC6}" type="datetime1">
              <a:rPr lang="da-DK" noProof="0" smtClean="0"/>
              <a:t>31-10-2023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D839CF-EF64-4676-B748-7324FBA79A14}" type="datetime1">
              <a:rPr lang="da-DK" noProof="0" smtClean="0"/>
              <a:t>31-10-2023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38AC6B-5A42-491D-8FE2-CAC4F943ED23}" type="datetime1">
              <a:rPr lang="da-DK" noProof="0" smtClean="0"/>
              <a:t>31-10-2023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1092350D-C227-455A-B6FF-FBB29D68BE71}" type="datetime1">
              <a:rPr lang="da-DK" noProof="0" smtClean="0"/>
              <a:t>31-10-2023</a:t>
            </a:fld>
            <a:endParaRPr lang="da-DK" noProof="0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valutakurser.dk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a-DK" dirty="0"/>
              <a:t>Valutakurser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da-DK" dirty="0"/>
              <a:t>Hvad er valuta og hvad bestemmer valutakursen?</a:t>
            </a:r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B7DDB7-EE6D-4DFB-870F-60A57D09B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Dagens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1E77132-EA1A-4B6D-9D7B-2680162FFD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1) Repetition</a:t>
            </a:r>
          </a:p>
          <a:p>
            <a:r>
              <a:rPr lang="da-DK" dirty="0"/>
              <a:t>2) Valuta &amp; Valutakurser</a:t>
            </a:r>
          </a:p>
          <a:p>
            <a:r>
              <a:rPr lang="da-DK" dirty="0"/>
              <a:t>3) Hvordan bestemmes valutakursen?</a:t>
            </a:r>
          </a:p>
          <a:p>
            <a:r>
              <a:rPr lang="da-DK" dirty="0"/>
              <a:t>4) Hvad kan påvirke valutakursen?</a:t>
            </a:r>
          </a:p>
          <a:p>
            <a:pPr marL="731520" lvl="1" indent="-457200">
              <a:buFont typeface="+mj-lt"/>
              <a:buAutoNum type="arabicPeriod"/>
            </a:pPr>
            <a:r>
              <a:rPr lang="da-DK" dirty="0"/>
              <a:t>Højkonjunktur</a:t>
            </a:r>
          </a:p>
          <a:p>
            <a:pPr marL="731520" lvl="1" indent="-457200">
              <a:buFont typeface="+mj-lt"/>
              <a:buAutoNum type="arabicPeriod"/>
            </a:pPr>
            <a:r>
              <a:rPr lang="da-DK" dirty="0"/>
              <a:t>Rente</a:t>
            </a:r>
          </a:p>
          <a:p>
            <a:r>
              <a:rPr lang="da-DK" dirty="0"/>
              <a:t>5) Opgave</a:t>
            </a:r>
          </a:p>
        </p:txBody>
      </p:sp>
    </p:spTree>
    <p:extLst>
      <p:ext uri="{BB962C8B-B14F-4D97-AF65-F5344CB8AC3E}">
        <p14:creationId xmlns:p14="http://schemas.microsoft.com/office/powerpoint/2010/main" val="799670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370A6F-4C48-4E22-9378-CB0ED9E76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Repetition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734F9D7-40BC-4031-BBC8-DD8459259D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Hvad er betalingsbalancen?</a:t>
            </a:r>
          </a:p>
          <a:p>
            <a:r>
              <a:rPr lang="da-DK" dirty="0"/>
              <a:t>Hvordan skal vi fortolke betalingsbalancen?</a:t>
            </a:r>
          </a:p>
          <a:p>
            <a:r>
              <a:rPr lang="da-DK" dirty="0"/>
              <a:t>Hvordan virker finanspolitik på betalingsbalancen?</a:t>
            </a:r>
          </a:p>
        </p:txBody>
      </p:sp>
    </p:spTree>
    <p:extLst>
      <p:ext uri="{BB962C8B-B14F-4D97-AF65-F5344CB8AC3E}">
        <p14:creationId xmlns:p14="http://schemas.microsoft.com/office/powerpoint/2010/main" val="2829038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Valutakurser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Prisen for valuta kaldes valutakursen</a:t>
            </a:r>
          </a:p>
          <a:p>
            <a:r>
              <a:rPr lang="da-DK" dirty="0"/>
              <a:t>Derfor kan man sige valuta</a:t>
            </a:r>
            <a:r>
              <a:rPr lang="da-DK" i="1" dirty="0"/>
              <a:t>prisen </a:t>
            </a:r>
            <a:endParaRPr lang="da-DK" dirty="0"/>
          </a:p>
          <a:p>
            <a:r>
              <a:rPr lang="da-DK" dirty="0"/>
              <a:t> I Danmark fortæller </a:t>
            </a:r>
            <a:r>
              <a:rPr lang="da-DK" i="1" dirty="0"/>
              <a:t>valutakursen, hvor mange danske kroner der skal gives for 100 enheder af valutaen</a:t>
            </a:r>
          </a:p>
          <a:p>
            <a:r>
              <a:rPr lang="da-DK" dirty="0"/>
              <a:t>Kursen på dollar er måske angivet til 500. Det betyder, at der for 100 dollars skal betales 500 danske kroner.</a:t>
            </a:r>
          </a:p>
          <a:p>
            <a:r>
              <a:rPr lang="da-DK" dirty="0"/>
              <a:t>Ser man med amerikanske øjne på forholdet mellem dollar og kroner, ser situationen selvfølgelig anderledes ud. Her vil 100 danske kroner koste 20 dollars (100 kr. : 5 dollars pr. krone). Kronekursen i USA er altså 20 - man betaler 20 dollars for 100 kr.</a:t>
            </a:r>
          </a:p>
        </p:txBody>
      </p:sp>
    </p:spTree>
    <p:extLst>
      <p:ext uri="{BB962C8B-B14F-4D97-AF65-F5344CB8AC3E}">
        <p14:creationId xmlns:p14="http://schemas.microsoft.com/office/powerpoint/2010/main" val="3569020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F7BE4D-E086-459E-A375-609AB97B2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Valutakursudviklingen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5273D6A-E2AD-440A-A5F7-48DBB0C273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Valutakurser kan ændre sig – dette betyder at prisen for at købe udenlandsk valuta med danske kroner kan ændre sig.</a:t>
            </a:r>
          </a:p>
          <a:p>
            <a:r>
              <a:rPr lang="da-DK" dirty="0"/>
              <a:t>Det kan blive dyrere at købe en udenlandsk valuta – dette betegnes som at den danske krone er </a:t>
            </a:r>
            <a:r>
              <a:rPr lang="da-DK" b="1" dirty="0"/>
              <a:t>svækket</a:t>
            </a:r>
          </a:p>
          <a:p>
            <a:r>
              <a:rPr lang="da-DK" dirty="0"/>
              <a:t>Det kan blive billigere at købe en udenlandsk valuta – dette betegnes som at den danske krone er </a:t>
            </a:r>
            <a:r>
              <a:rPr lang="da-DK" b="1" dirty="0"/>
              <a:t>styrket</a:t>
            </a:r>
          </a:p>
          <a:p>
            <a:endParaRPr lang="da-DK" b="1" dirty="0"/>
          </a:p>
          <a:p>
            <a:r>
              <a:rPr lang="da-DK" dirty="0"/>
              <a:t>Man kan heldigvis tjekke valutakurserne her: </a:t>
            </a:r>
            <a:r>
              <a:rPr lang="da-DK" dirty="0">
                <a:hlinkClick r:id="rId2"/>
              </a:rPr>
              <a:t>https://www.valutakurser.dk/</a:t>
            </a:r>
            <a:endParaRPr lang="da-DK" dirty="0"/>
          </a:p>
          <a:p>
            <a:pPr marL="4572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68700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Valutakursudvikling</a:t>
            </a:r>
          </a:p>
        </p:txBody>
      </p:sp>
      <p:pic>
        <p:nvPicPr>
          <p:cNvPr id="4" name="Pladsholder til indhold 3" descr="Skærmklip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88" y="2060848"/>
            <a:ext cx="6161254" cy="4015017"/>
          </a:xfrm>
        </p:spPr>
      </p:pic>
      <p:sp>
        <p:nvSpPr>
          <p:cNvPr id="5" name="Tekstfelt 4"/>
          <p:cNvSpPr txBox="1"/>
          <p:nvPr/>
        </p:nvSpPr>
        <p:spPr>
          <a:xfrm>
            <a:off x="7174532" y="1916832"/>
            <a:ext cx="4320480" cy="4081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a-DK" sz="2400" dirty="0"/>
              <a:t>Tabellen viser hvor mange kroner vi skal bruge for at købe 100 enheder af det andet lands valuta</a:t>
            </a:r>
          </a:p>
          <a:p>
            <a:pPr>
              <a:lnSpc>
                <a:spcPct val="90000"/>
              </a:lnSpc>
            </a:pPr>
            <a:endParaRPr lang="da-DK" sz="2400" dirty="0"/>
          </a:p>
          <a:p>
            <a:pPr>
              <a:lnSpc>
                <a:spcPct val="90000"/>
              </a:lnSpc>
            </a:pPr>
            <a:endParaRPr lang="da-DK" sz="2400" dirty="0"/>
          </a:p>
          <a:p>
            <a:pPr>
              <a:lnSpc>
                <a:spcPct val="90000"/>
              </a:lnSpc>
            </a:pPr>
            <a:r>
              <a:rPr lang="da-DK" sz="2400" dirty="0"/>
              <a:t>To minutter med sidemakkeren: </a:t>
            </a:r>
          </a:p>
          <a:p>
            <a:pPr>
              <a:lnSpc>
                <a:spcPct val="90000"/>
              </a:lnSpc>
            </a:pPr>
            <a:endParaRPr lang="da-DK" sz="2400" dirty="0"/>
          </a:p>
          <a:p>
            <a:pPr>
              <a:lnSpc>
                <a:spcPct val="90000"/>
              </a:lnSpc>
            </a:pPr>
            <a:r>
              <a:rPr lang="da-DK" sz="2400" dirty="0"/>
              <a:t>Overfor hvilke valutaer er kronen svækket og overfor hvilke er den styrket?</a:t>
            </a:r>
          </a:p>
        </p:txBody>
      </p:sp>
    </p:spTree>
    <p:extLst>
      <p:ext uri="{BB962C8B-B14F-4D97-AF65-F5344CB8AC3E}">
        <p14:creationId xmlns:p14="http://schemas.microsoft.com/office/powerpoint/2010/main" val="254091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DFBC06-8A52-49C2-ABE3-5C2A19643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Valutakurser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B984DD9-A79F-4E13-A494-E3B0C6E7D9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Valutakurser er altid forholdet mellem to valutaer og kun de to valutaer vi undersøger</a:t>
            </a:r>
          </a:p>
          <a:p>
            <a:r>
              <a:rPr lang="da-DK" dirty="0"/>
              <a:t>Den ene vil altid være styrket og den anden vil altid være svækket</a:t>
            </a:r>
          </a:p>
          <a:p>
            <a:r>
              <a:rPr lang="da-DK" dirty="0"/>
              <a:t>Men…. Hvis kronen er svækket i forhold til Dollaren kan den godt være styrket i forhold til den svenske krone – Hvad tror i så forholdet er mellem Dollaren og Den svenske krone?</a:t>
            </a:r>
          </a:p>
          <a:p>
            <a:endParaRPr lang="da-DK" dirty="0"/>
          </a:p>
          <a:p>
            <a:r>
              <a:rPr lang="da-DK" dirty="0"/>
              <a:t>Spørgsmål???????? </a:t>
            </a:r>
            <a:r>
              <a:rPr lang="da-DK" dirty="0">
                <a:sym typeface="Wingdings" panose="05000000000000000000" pitchFamily="2" charset="2"/>
              </a:rPr>
              <a:t>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43181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Hvordan bestemmes valutakursen?</a:t>
            </a:r>
          </a:p>
        </p:txBody>
      </p:sp>
      <p:pic>
        <p:nvPicPr>
          <p:cNvPr id="4" name="Pladsholder til indhold 3" descr="Skærmklip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4" y="1988840"/>
            <a:ext cx="5147187" cy="3024336"/>
          </a:xfrm>
        </p:spPr>
      </p:pic>
      <p:pic>
        <p:nvPicPr>
          <p:cNvPr id="5" name="Billede 4" descr="Skærmkli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6460" y="1988840"/>
            <a:ext cx="5308907" cy="3024336"/>
          </a:xfrm>
          <a:prstGeom prst="rect">
            <a:avLst/>
          </a:prstGeom>
        </p:spPr>
      </p:pic>
      <p:sp>
        <p:nvSpPr>
          <p:cNvPr id="6" name="Tekstfelt 5"/>
          <p:cNvSpPr txBox="1"/>
          <p:nvPr/>
        </p:nvSpPr>
        <p:spPr>
          <a:xfrm>
            <a:off x="405780" y="5373216"/>
            <a:ext cx="11377264" cy="1255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a-DK" i="1" dirty="0"/>
              <a:t>Ved enhver veksling af valuta, efterspørges én valuta (fx euro) samtidig med, at der udbydes den valuta, som man betaler i</a:t>
            </a:r>
            <a:r>
              <a:rPr lang="da-DK" dirty="0"/>
              <a:t> (i Danmark vil det være kroner). </a:t>
            </a:r>
            <a:r>
              <a:rPr lang="da-DK" b="1" dirty="0"/>
              <a:t>Tit foregår det her usynligt.</a:t>
            </a:r>
          </a:p>
          <a:p>
            <a:pPr>
              <a:lnSpc>
                <a:spcPct val="90000"/>
              </a:lnSpc>
            </a:pPr>
            <a:endParaRPr lang="da-DK" sz="2400" b="1" dirty="0"/>
          </a:p>
          <a:p>
            <a:pPr>
              <a:lnSpc>
                <a:spcPct val="90000"/>
              </a:lnSpc>
            </a:pPr>
            <a:endParaRPr lang="da-DK" sz="2400" b="1" dirty="0"/>
          </a:p>
        </p:txBody>
      </p:sp>
    </p:spTree>
    <p:extLst>
      <p:ext uri="{BB962C8B-B14F-4D97-AF65-F5344CB8AC3E}">
        <p14:creationId xmlns:p14="http://schemas.microsoft.com/office/powerpoint/2010/main" val="472517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Hvad påvirker valutakursen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da-DK" dirty="0"/>
              <a:t>Renten</a:t>
            </a:r>
          </a:p>
        </p:txBody>
      </p:sp>
      <p:sp>
        <p:nvSpPr>
          <p:cNvPr id="6" name="Pladsholder til tekst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da-DK" dirty="0"/>
              <a:t>Højkonjunktur</a:t>
            </a:r>
          </a:p>
        </p:txBody>
      </p:sp>
      <p:pic>
        <p:nvPicPr>
          <p:cNvPr id="11" name="Pladsholder til indhold 10" descr="Skærmklip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3162" y="2811016"/>
            <a:ext cx="5552276" cy="2562200"/>
          </a:xfrm>
        </p:spPr>
      </p:pic>
      <p:pic>
        <p:nvPicPr>
          <p:cNvPr id="10" name="Pladsholder til indhold 9" descr="Skærmklip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4" y="2743200"/>
            <a:ext cx="5850928" cy="2630016"/>
          </a:xfrm>
        </p:spPr>
      </p:pic>
    </p:spTree>
    <p:extLst>
      <p:ext uri="{BB962C8B-B14F-4D97-AF65-F5344CB8AC3E}">
        <p14:creationId xmlns:p14="http://schemas.microsoft.com/office/powerpoint/2010/main" val="2578236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7D5201-3F29-4B4E-AF60-1F1DAE5B3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Højkonjunktur</a:t>
            </a:r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EC5EF51C-C59A-4DBF-B3C3-A469FF8DDF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Hvis et land har en højkonjunktur og det går rigtig godt økonomisk – Så vil folk fra andre lande med valuta gerne placere sin valuta i det land</a:t>
            </a:r>
          </a:p>
          <a:p>
            <a:r>
              <a:rPr lang="da-DK" dirty="0"/>
              <a:t>Det gier nemlig et godt afkast på sine penge fordi det går godt med aktierne i det land.</a:t>
            </a:r>
          </a:p>
          <a:p>
            <a:r>
              <a:rPr lang="da-DK" dirty="0"/>
              <a:t>Lavpraktisk: Det går godt i USA. Vi danskere vil derfor gerne investere i amerikanske aktier -&gt; For at købe amerikanske aktier kræver det Dollars -&gt; Vi veksler vores danske kroner til dollars -&gt; Efterspørgslen efter dollars stiger -&gt; prisen på dollars stiger -&gt; pris og kurs er det samme og derfor stiger kursen.</a:t>
            </a:r>
          </a:p>
          <a:p>
            <a:r>
              <a:rPr lang="da-DK" dirty="0"/>
              <a:t>Det er lidt den situation Danmark befinder sig i nu.</a:t>
            </a:r>
          </a:p>
        </p:txBody>
      </p:sp>
    </p:spTree>
    <p:extLst>
      <p:ext uri="{BB962C8B-B14F-4D97-AF65-F5344CB8AC3E}">
        <p14:creationId xmlns:p14="http://schemas.microsoft.com/office/powerpoint/2010/main" val="2562493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03D3E0-8441-413E-AD45-B7CC6F660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Renten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6609ABB-9C98-4B4A-886C-BC1BB3649D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da-DK" dirty="0"/>
              <a:t>Renten er defineret ved: Prisen på penge.</a:t>
            </a:r>
          </a:p>
          <a:p>
            <a:r>
              <a:rPr lang="da-DK" dirty="0"/>
              <a:t>Renten angiver hvor meget man tjener på at have penge (Opsparing) og hvor meget det koster at låne penge </a:t>
            </a:r>
          </a:p>
          <a:p>
            <a:r>
              <a:rPr lang="da-DK" dirty="0"/>
              <a:t>I eksemplet er renten 2% i USA og 6% i Danmark. Hvad vil man gøre hvis man henholdsvis har penge eller skal låne penge?</a:t>
            </a:r>
          </a:p>
          <a:p>
            <a:r>
              <a:rPr lang="da-DK" dirty="0"/>
              <a:t>Danskerne låner penge i USA fordi renten er lavere -&gt; det vil sige at de får dollars og veksler til danske kroner – Efterspørgsel efter danske kroner stiger</a:t>
            </a:r>
          </a:p>
          <a:p>
            <a:r>
              <a:rPr lang="da-DK" dirty="0"/>
              <a:t>Amerikanerne placerer deres opsparing i Danmark -&gt; Dette gøres i aktier og obligationer -&gt; Disse købes ved at veksle Dollars til danske kroner -&gt; Efterspørgsel efter danske kroner stiger</a:t>
            </a:r>
          </a:p>
          <a:p>
            <a:r>
              <a:rPr lang="da-DK" dirty="0"/>
              <a:t>Når efterspørgslen efter noget stiger, så stiger prisen og derfor fører en høj rente til en styrket valuta og en lav rente til en svækket valuta.</a:t>
            </a:r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94110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DF0471-E17F-4DAB-A1CA-76CEDD94C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Opgave valutakurser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FDF3847-8777-4542-B06B-80E482EED7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Opgave </a:t>
            </a:r>
            <a:r>
              <a:rPr lang="da-DK"/>
              <a:t>på modulet</a:t>
            </a:r>
          </a:p>
        </p:txBody>
      </p:sp>
    </p:spTree>
    <p:extLst>
      <p:ext uri="{BB962C8B-B14F-4D97-AF65-F5344CB8AC3E}">
        <p14:creationId xmlns:p14="http://schemas.microsoft.com/office/powerpoint/2010/main" val="1763725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æsentation med verden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61050750_TF02804891_Win32" id="{5E0787AD-4E53-4F80-BD43-5F7B8368E0DB}" vid="{9A6F8284-B721-4038-A656-90D74A7244FE}"/>
    </a:ext>
  </a:extLst>
</a:theme>
</file>

<file path=ppt/theme/theme2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Verdenskortserien, præsentation af verden (widescreen)</Template>
  <TotalTime>61</TotalTime>
  <Words>650</Words>
  <Application>Microsoft Office PowerPoint</Application>
  <PresentationFormat>Brugerdefineret</PresentationFormat>
  <Paragraphs>59</Paragraphs>
  <Slides>12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15" baseType="lpstr">
      <vt:lpstr>Arial</vt:lpstr>
      <vt:lpstr>Century Gothic</vt:lpstr>
      <vt:lpstr>Præsentation med verden 16x9</vt:lpstr>
      <vt:lpstr>Valutakurser</vt:lpstr>
      <vt:lpstr>Dagens program</vt:lpstr>
      <vt:lpstr>Repetition</vt:lpstr>
      <vt:lpstr>Valutakurser</vt:lpstr>
      <vt:lpstr>Valutakursudviklingen</vt:lpstr>
      <vt:lpstr>Valutakursudvikling</vt:lpstr>
      <vt:lpstr>Valutakurser</vt:lpstr>
      <vt:lpstr>Hvordan bestemmes valutakursen?</vt:lpstr>
      <vt:lpstr>Hvad påvirker valutakursen</vt:lpstr>
      <vt:lpstr>Højkonjunktur</vt:lpstr>
      <vt:lpstr>Renten</vt:lpstr>
      <vt:lpstr>Opgave valutakurser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Valutakurser</dc:title>
  <dc:creator>Lennart Keller</dc:creator>
  <cp:lastModifiedBy>Lennart Keller</cp:lastModifiedBy>
  <cp:revision>1</cp:revision>
  <dcterms:created xsi:type="dcterms:W3CDTF">2023-10-31T11:44:28Z</dcterms:created>
  <dcterms:modified xsi:type="dcterms:W3CDTF">2023-10-31T12:46:05Z</dcterms:modified>
</cp:coreProperties>
</file>