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886" autoAdjust="0"/>
  </p:normalViewPr>
  <p:slideViewPr>
    <p:cSldViewPr>
      <p:cViewPr varScale="1">
        <p:scale>
          <a:sx n="65" d="100"/>
          <a:sy n="65" d="100"/>
        </p:scale>
        <p:origin x="712" y="6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9CE81EBA-9BBD-4C2B-AF8D-3F88AE6829F1}"/>
    <pc:docChg chg="custSel modSld">
      <pc:chgData name="Lennart Keller" userId="f5b96269-a306-4382-93d9-827cd03ffe50" providerId="ADAL" clId="{9CE81EBA-9BBD-4C2B-AF8D-3F88AE6829F1}" dt="2023-08-29T08:04:17.039" v="69" actId="20577"/>
      <pc:docMkLst>
        <pc:docMk/>
      </pc:docMkLst>
      <pc:sldChg chg="modSp mod">
        <pc:chgData name="Lennart Keller" userId="f5b96269-a306-4382-93d9-827cd03ffe50" providerId="ADAL" clId="{9CE81EBA-9BBD-4C2B-AF8D-3F88AE6829F1}" dt="2023-08-29T08:04:17.039" v="69" actId="20577"/>
        <pc:sldMkLst>
          <pc:docMk/>
          <pc:sldMk cId="2907517402" sldId="257"/>
        </pc:sldMkLst>
        <pc:spChg chg="mod">
          <ac:chgData name="Lennart Keller" userId="f5b96269-a306-4382-93d9-827cd03ffe50" providerId="ADAL" clId="{9CE81EBA-9BBD-4C2B-AF8D-3F88AE6829F1}" dt="2023-08-29T08:04:17.039" v="69" actId="20577"/>
          <ac:spMkLst>
            <pc:docMk/>
            <pc:sldMk cId="2907517402" sldId="257"/>
            <ac:spMk id="3" creationId="{330F4811-6DF4-48C7-A042-0AD57A463BD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29-08-2023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29-08-2023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29-08-2023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29-08-2023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Den nazistiske stat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Metode fortsat, og organisering af staten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7A3E55-0F5C-47BD-9F96-16A1F275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0F4811-6DF4-48C7-A042-0AD57A46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jeres analyser</a:t>
            </a:r>
          </a:p>
          <a:p>
            <a:r>
              <a:rPr lang="da-DK" dirty="0"/>
              <a:t>2) Den nazistiske stat</a:t>
            </a:r>
          </a:p>
          <a:p>
            <a:r>
              <a:rPr lang="da-DK" dirty="0"/>
              <a:t>3) Tilslutningen til staten</a:t>
            </a:r>
          </a:p>
          <a:p>
            <a:r>
              <a:rPr lang="da-DK" dirty="0"/>
              <a:t>4) Opgave</a:t>
            </a:r>
          </a:p>
          <a:p>
            <a:r>
              <a:rPr lang="da-DK" dirty="0"/>
              <a:t>5</a:t>
            </a:r>
            <a:r>
              <a:rPr lang="da-DK"/>
              <a:t>) Opsamling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75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4" descr="Et billede, der indeholder tekst, Ansigt, plakat, menneske&#10;&#10;Automatisk genereret beskrivelse">
            <a:extLst>
              <a:ext uri="{FF2B5EF4-FFF2-40B4-BE49-F238E27FC236}">
                <a16:creationId xmlns:a16="http://schemas.microsoft.com/office/drawing/2014/main" id="{58447A96-7F67-4063-A8D8-337E700EC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148" y="-16663"/>
            <a:ext cx="4536504" cy="687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0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tekst, plakat, grafisk design, propaganda&#10;&#10;Automatisk genereret beskrivelse">
            <a:extLst>
              <a:ext uri="{FF2B5EF4-FFF2-40B4-BE49-F238E27FC236}">
                <a16:creationId xmlns:a16="http://schemas.microsoft.com/office/drawing/2014/main" id="{219A1585-98D2-4825-A4A3-8D110F76B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148" y="4088"/>
            <a:ext cx="4464496" cy="687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3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FECD8-83B7-421B-A78E-AFFDC424A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nazistiske 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9AA7BE-87EC-44F1-9775-3028D2B0C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Efter bemyndigelsesloven i 1933 er Hitler nu diktator i Tyskland (Bemyndigelsesloven kunne sagtens være en kilde til eksamen)</a:t>
            </a:r>
          </a:p>
          <a:p>
            <a:r>
              <a:rPr lang="da-DK" dirty="0"/>
              <a:t>Det nazistiske parti overtog kontrollen med lovgivning, politi og domstole. </a:t>
            </a:r>
          </a:p>
          <a:p>
            <a:r>
              <a:rPr lang="da-DK" dirty="0"/>
              <a:t>Staten indrettes hierarkisk</a:t>
            </a:r>
          </a:p>
          <a:p>
            <a:r>
              <a:rPr lang="da-DK" dirty="0"/>
              <a:t>Hitler er fører, rigskansler &amp; øverstbefalende i hæren</a:t>
            </a:r>
          </a:p>
          <a:p>
            <a:r>
              <a:rPr lang="da-DK" dirty="0"/>
              <a:t>Under Hitler var en række rigsledere der fik ansvar for et hovedområde og et geografisk område.</a:t>
            </a:r>
          </a:p>
        </p:txBody>
      </p:sp>
    </p:spTree>
    <p:extLst>
      <p:ext uri="{BB962C8B-B14F-4D97-AF65-F5344CB8AC3E}">
        <p14:creationId xmlns:p14="http://schemas.microsoft.com/office/powerpoint/2010/main" val="39491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09898-AF39-4C4C-AFF3-F790EEC5E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totalitære 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3C01ED-12EB-4877-B69C-D4D7C3DBA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totalitær stat er en stat der mener at de må bestemme alt over de andre medlemmer i staten og anerkender ikke privat ejendomsret.</a:t>
            </a:r>
          </a:p>
          <a:p>
            <a:r>
              <a:rPr lang="da-DK" dirty="0"/>
              <a:t>For at gøre dette kræver det en privat hær. Hitler har to: SA (</a:t>
            </a:r>
            <a:r>
              <a:rPr lang="da-DK" dirty="0" err="1"/>
              <a:t>Sturmabteilung</a:t>
            </a:r>
            <a:r>
              <a:rPr lang="da-DK" dirty="0"/>
              <a:t>) og SS (</a:t>
            </a:r>
            <a:r>
              <a:rPr lang="da-DK" dirty="0" err="1"/>
              <a:t>Schutzstaffel</a:t>
            </a:r>
            <a:r>
              <a:rPr lang="da-DK" dirty="0"/>
              <a:t>) </a:t>
            </a:r>
          </a:p>
          <a:p>
            <a:r>
              <a:rPr lang="da-DK" dirty="0"/>
              <a:t>Men SA har Hitler ikke kontrol over på samme måde som SS</a:t>
            </a:r>
          </a:p>
          <a:p>
            <a:r>
              <a:rPr lang="da-DK" dirty="0"/>
              <a:t>SS er hans private livgarde, mens SA er det mere offentlige politi</a:t>
            </a:r>
          </a:p>
        </p:txBody>
      </p:sp>
    </p:spTree>
    <p:extLst>
      <p:ext uri="{BB962C8B-B14F-4D97-AF65-F5344CB8AC3E}">
        <p14:creationId xmlns:p14="http://schemas.microsoft.com/office/powerpoint/2010/main" val="19212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1AFD9-CE9E-4A45-98F8-82797D6C0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lange knives nat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282BE-BF19-49AF-B4A9-7C68CE9E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Vigtig begivenhed i Hitlers tidlige år som fører, hvor rivaler skal ryddes af vejen</a:t>
            </a:r>
          </a:p>
          <a:p>
            <a:r>
              <a:rPr lang="da-DK" dirty="0"/>
              <a:t>”De lange knives nat”</a:t>
            </a:r>
          </a:p>
          <a:p>
            <a:r>
              <a:rPr lang="da-DK" dirty="0"/>
              <a:t>Alle dem der styrer SA og en række politikker tilfangetages og likvideres.</a:t>
            </a:r>
          </a:p>
          <a:p>
            <a:r>
              <a:rPr lang="da-DK" dirty="0"/>
              <a:t>Hitler siger det var fordi de planlagde et kup mod ham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6518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E31C6-DBA5-495E-BDE9-FB151599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GESTAPO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E9EB7A-BED1-49FE-B8D9-C92D746B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Bekæmpelsen af det, der blev betegnet som "statsfjendtlig virksomhed", tilfaldt det hemmelige statspoliti Gestapo, en forkortelse for </a:t>
            </a:r>
            <a:r>
              <a:rPr lang="da-DK" dirty="0" err="1"/>
              <a:t>Geheime</a:t>
            </a:r>
            <a:r>
              <a:rPr lang="da-DK" dirty="0"/>
              <a:t> </a:t>
            </a:r>
            <a:r>
              <a:rPr lang="da-DK" dirty="0" err="1"/>
              <a:t>Staatspolizei</a:t>
            </a:r>
            <a:r>
              <a:rPr lang="da-DK" dirty="0"/>
              <a:t>.</a:t>
            </a:r>
          </a:p>
          <a:p>
            <a:r>
              <a:rPr lang="da-DK" dirty="0"/>
              <a:t>Gestapo blev oprettet af Hermann </a:t>
            </a:r>
            <a:r>
              <a:rPr lang="da-DK" dirty="0" err="1"/>
              <a:t>Göring</a:t>
            </a:r>
            <a:r>
              <a:rPr lang="da-DK" dirty="0"/>
              <a:t> i slutningen af april 1933</a:t>
            </a:r>
          </a:p>
          <a:p>
            <a:r>
              <a:rPr lang="da-DK" dirty="0" err="1"/>
              <a:t>Göring</a:t>
            </a:r>
            <a:r>
              <a:rPr lang="da-DK" dirty="0"/>
              <a:t> var en af de mest magtfulde personer i det nazistiske Tyskland og fik senere flere vigtige poster, heriblandt øverstkommanderende for luftvåbnet, ligesom han i 1939 formelt blev udpeget til Hitlers efterfølger og dermed var nummer to i det nazistiske hierarki</a:t>
            </a:r>
          </a:p>
          <a:p>
            <a:r>
              <a:rPr lang="da-DK" dirty="0"/>
              <a:t>Det lykkedes ham dog ikke at bevare kontrollen med Gestapo, der i 1934 overgik til Himmler.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798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9CCA9-C784-4FF9-80F0-D1E5084F1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Tilslutningsdiktatur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CEEBC2-42EF-4174-A281-B37223F62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Diktaturer fungerer fordi folk er tvunget til at acceptere det</a:t>
            </a:r>
          </a:p>
          <a:p>
            <a:r>
              <a:rPr lang="da-DK" dirty="0"/>
              <a:t>Men nogle historikere peger på at befolkningen også var glade for den måde nazisterne gjorde det på</a:t>
            </a:r>
          </a:p>
          <a:p>
            <a:r>
              <a:rPr lang="da-DK" dirty="0"/>
              <a:t>Der foregik ikke valgsvindel (Men man kunne kun stemme på nazister, så de var selvfølgelig sikker på at vinde) Men mange deltog faktisk i afstemningerne.</a:t>
            </a:r>
          </a:p>
          <a:p>
            <a:r>
              <a:rPr lang="da-DK" dirty="0"/>
              <a:t>Mange så Hitler og nazismen som løsningen på krisen ”En frelserskikkelse”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68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CD33B-FB01-439C-9F72-51918D0E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Hitler som frelserskikkelse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61FC38-2302-4C09-B463-E1D0B36A1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Iscenesættelsen af Hitler som Tysklands frelser skete gennem anvendelsen af moderne propagandamidler </a:t>
            </a:r>
          </a:p>
          <a:p>
            <a:r>
              <a:rPr lang="da-DK" dirty="0"/>
              <a:t>Aviser, plakater, radio, billeder osv.</a:t>
            </a:r>
          </a:p>
          <a:p>
            <a:r>
              <a:rPr lang="da-DK" dirty="0"/>
              <a:t>Især film bliver dog afgørende da det er nyt og moderne på dette tidspunkt</a:t>
            </a:r>
          </a:p>
          <a:p>
            <a:r>
              <a:rPr lang="da-DK" dirty="0"/>
              <a:t>Der produceres film med Hitler i hovedrollen om hvor fantastisk han 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92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DFACF48-8A1D-49D5-A34C-B7596895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Billeder og plakat</a:t>
            </a:r>
          </a:p>
        </p:txBody>
      </p:sp>
      <p:pic>
        <p:nvPicPr>
          <p:cNvPr id="8" name="Pladsholder til indhold 7" descr="Et billede, der indeholder tøj, udendørs, menneske, Ansigt&#10;&#10;Automatisk genereret beskrivelse">
            <a:extLst>
              <a:ext uri="{FF2B5EF4-FFF2-40B4-BE49-F238E27FC236}">
                <a16:creationId xmlns:a16="http://schemas.microsoft.com/office/drawing/2014/main" id="{3401C4AF-268A-4D30-B3D1-480B11C229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6" y="1828800"/>
            <a:ext cx="5282767" cy="3917557"/>
          </a:xfrm>
        </p:spPr>
      </p:pic>
      <p:pic>
        <p:nvPicPr>
          <p:cNvPr id="1026" name="Picture 2" descr="Propaganda forvandlede tyskerne til nazister | historienet.dk">
            <a:extLst>
              <a:ext uri="{FF2B5EF4-FFF2-40B4-BE49-F238E27FC236}">
                <a16:creationId xmlns:a16="http://schemas.microsoft.com/office/drawing/2014/main" id="{E567275F-BBE3-4FA5-B974-1FCE72188B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540" y="1554044"/>
            <a:ext cx="4291685" cy="502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24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527F984-6B87-4492-A203-C93EE24D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opgave</a:t>
            </a:r>
          </a:p>
        </p:txBody>
      </p:sp>
      <p:pic>
        <p:nvPicPr>
          <p:cNvPr id="9" name="Pladsholder til indhold 4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CD7E8BBD-A9BD-45D0-9BD7-137D7A3C5F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0" y="4365104"/>
            <a:ext cx="6110268" cy="2304255"/>
          </a:xfrm>
        </p:spPr>
      </p:pic>
      <p:pic>
        <p:nvPicPr>
          <p:cNvPr id="10" name="Pladsholder til indhold 4" descr="Et billede, der indeholder tekst, Font/skrifttype, skærmbillede, kvittering&#10;&#10;Automatisk genereret beskrivelse">
            <a:extLst>
              <a:ext uri="{FF2B5EF4-FFF2-40B4-BE49-F238E27FC236}">
                <a16:creationId xmlns:a16="http://schemas.microsoft.com/office/drawing/2014/main" id="{03B532DB-4834-40E6-9603-43E514DD59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92" y="5064143"/>
            <a:ext cx="6599305" cy="1560106"/>
          </a:xfr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BA64D8AB-A4A9-426E-A267-B93874CD0537}"/>
              </a:ext>
            </a:extLst>
          </p:cNvPr>
          <p:cNvSpPr txBox="1"/>
          <p:nvPr/>
        </p:nvSpPr>
        <p:spPr>
          <a:xfrm>
            <a:off x="765820" y="1649759"/>
            <a:ext cx="11188169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I skal lave en nazistisk propagandaplakat. I skal tænke over at jeres plakat skal kunne analyseres af andre ud fra de spørgsmål herunder. I skal lave den på computeren.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Så husk at forsyne jeres plakat med en kort tekst der forklarer ophavsmand, årstal og kontekst.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Aflever i </a:t>
            </a:r>
            <a:r>
              <a:rPr lang="da-DK" sz="2400" dirty="0" err="1"/>
              <a:t>lectio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5181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28</TotalTime>
  <Words>500</Words>
  <Application>Microsoft Office PowerPoint</Application>
  <PresentationFormat>Brugerdefineret</PresentationFormat>
  <Paragraphs>47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Den nazistiske stat</vt:lpstr>
      <vt:lpstr>Dagens program </vt:lpstr>
      <vt:lpstr>PowerPoint-præsentation</vt:lpstr>
      <vt:lpstr>PowerPoint-præsentation</vt:lpstr>
      <vt:lpstr>Den nazistiske stat</vt:lpstr>
      <vt:lpstr>Den totalitære stat</vt:lpstr>
      <vt:lpstr>De lange knives nat</vt:lpstr>
      <vt:lpstr>GESTAPO</vt:lpstr>
      <vt:lpstr>Tilslutningsdiktatur</vt:lpstr>
      <vt:lpstr>Hitler som frelserskikkelse</vt:lpstr>
      <vt:lpstr>Billeder og plakat</vt:lpstr>
      <vt:lpstr>Dagens 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nazistiske stat</dc:title>
  <dc:creator>Lennart Keller</dc:creator>
  <cp:lastModifiedBy>Lennart Keller</cp:lastModifiedBy>
  <cp:revision>1</cp:revision>
  <dcterms:created xsi:type="dcterms:W3CDTF">2023-08-29T07:35:50Z</dcterms:created>
  <dcterms:modified xsi:type="dcterms:W3CDTF">2023-08-29T08:04:18Z</dcterms:modified>
</cp:coreProperties>
</file>