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63" r:id="rId5"/>
    <p:sldId id="264" r:id="rId6"/>
    <p:sldId id="265" r:id="rId7"/>
    <p:sldId id="266" r:id="rId8"/>
    <p:sldId id="267" r:id="rId9"/>
    <p:sldId id="268" r:id="rId10"/>
    <p:sldId id="269" r:id="rId11"/>
    <p:sldId id="270" r:id="rId12"/>
    <p:sldId id="271" r:id="rId13"/>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1D2930-21E2-4C00-B1AE-256DB64D1845}" v="8" dt="2023-09-18T09:17:54.47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Keller" userId="f5b96269-a306-4382-93d9-827cd03ffe50" providerId="ADAL" clId="{A71D2930-21E2-4C00-B1AE-256DB64D1845}"/>
    <pc:docChg chg="custSel addSld delSld modSld">
      <pc:chgData name="Lennart Keller" userId="f5b96269-a306-4382-93d9-827cd03ffe50" providerId="ADAL" clId="{A71D2930-21E2-4C00-B1AE-256DB64D1845}" dt="2023-09-18T09:19:39.474" v="422" actId="20577"/>
      <pc:docMkLst>
        <pc:docMk/>
      </pc:docMkLst>
      <pc:sldChg chg="modSp new mod">
        <pc:chgData name="Lennart Keller" userId="f5b96269-a306-4382-93d9-827cd03ffe50" providerId="ADAL" clId="{A71D2930-21E2-4C00-B1AE-256DB64D1845}" dt="2023-09-18T09:18:57.739" v="379" actId="20577"/>
        <pc:sldMkLst>
          <pc:docMk/>
          <pc:sldMk cId="4249281598" sldId="257"/>
        </pc:sldMkLst>
        <pc:spChg chg="mod">
          <ac:chgData name="Lennart Keller" userId="f5b96269-a306-4382-93d9-827cd03ffe50" providerId="ADAL" clId="{A71D2930-21E2-4C00-B1AE-256DB64D1845}" dt="2023-09-18T09:11:04.979" v="25" actId="20577"/>
          <ac:spMkLst>
            <pc:docMk/>
            <pc:sldMk cId="4249281598" sldId="257"/>
            <ac:spMk id="2" creationId="{EE8CE33B-8257-47C1-9E20-5F2E12E297AC}"/>
          </ac:spMkLst>
        </pc:spChg>
        <pc:spChg chg="mod">
          <ac:chgData name="Lennart Keller" userId="f5b96269-a306-4382-93d9-827cd03ffe50" providerId="ADAL" clId="{A71D2930-21E2-4C00-B1AE-256DB64D1845}" dt="2023-09-18T09:18:57.739" v="379" actId="20577"/>
          <ac:spMkLst>
            <pc:docMk/>
            <pc:sldMk cId="4249281598" sldId="257"/>
            <ac:spMk id="3" creationId="{7AC4932B-E327-4823-96F8-B77EAC7F1E45}"/>
          </ac:spMkLst>
        </pc:spChg>
      </pc:sldChg>
      <pc:sldChg chg="modSp new mod">
        <pc:chgData name="Lennart Keller" userId="f5b96269-a306-4382-93d9-827cd03ffe50" providerId="ADAL" clId="{A71D2930-21E2-4C00-B1AE-256DB64D1845}" dt="2023-09-18T09:11:22.131" v="81" actId="20577"/>
        <pc:sldMkLst>
          <pc:docMk/>
          <pc:sldMk cId="3521994225" sldId="258"/>
        </pc:sldMkLst>
        <pc:spChg chg="mod">
          <ac:chgData name="Lennart Keller" userId="f5b96269-a306-4382-93d9-827cd03ffe50" providerId="ADAL" clId="{A71D2930-21E2-4C00-B1AE-256DB64D1845}" dt="2023-09-18T09:11:22.131" v="81" actId="20577"/>
          <ac:spMkLst>
            <pc:docMk/>
            <pc:sldMk cId="3521994225" sldId="258"/>
            <ac:spMk id="2" creationId="{AF462BD6-7FE3-49E1-B1FE-559244AA3A2C}"/>
          </ac:spMkLst>
        </pc:spChg>
      </pc:sldChg>
      <pc:sldChg chg="modSp add mod">
        <pc:chgData name="Lennart Keller" userId="f5b96269-a306-4382-93d9-827cd03ffe50" providerId="ADAL" clId="{A71D2930-21E2-4C00-B1AE-256DB64D1845}" dt="2023-09-18T09:13:28.235" v="286" actId="20577"/>
        <pc:sldMkLst>
          <pc:docMk/>
          <pc:sldMk cId="3597986075" sldId="263"/>
        </pc:sldMkLst>
        <pc:spChg chg="mod">
          <ac:chgData name="Lennart Keller" userId="f5b96269-a306-4382-93d9-827cd03ffe50" providerId="ADAL" clId="{A71D2930-21E2-4C00-B1AE-256DB64D1845}" dt="2023-09-18T09:13:28.235" v="286" actId="20577"/>
          <ac:spMkLst>
            <pc:docMk/>
            <pc:sldMk cId="3597986075" sldId="263"/>
            <ac:spMk id="4" creationId="{D8474606-9774-4245-9CF7-A91F2DCFD2C0}"/>
          </ac:spMkLst>
        </pc:spChg>
      </pc:sldChg>
      <pc:sldChg chg="add">
        <pc:chgData name="Lennart Keller" userId="f5b96269-a306-4382-93d9-827cd03ffe50" providerId="ADAL" clId="{A71D2930-21E2-4C00-B1AE-256DB64D1845}" dt="2023-09-18T09:13:58.646" v="289"/>
        <pc:sldMkLst>
          <pc:docMk/>
          <pc:sldMk cId="694033382" sldId="264"/>
        </pc:sldMkLst>
      </pc:sldChg>
      <pc:sldChg chg="new del">
        <pc:chgData name="Lennart Keller" userId="f5b96269-a306-4382-93d9-827cd03ffe50" providerId="ADAL" clId="{A71D2930-21E2-4C00-B1AE-256DB64D1845}" dt="2023-09-18T09:13:54.988" v="288" actId="47"/>
        <pc:sldMkLst>
          <pc:docMk/>
          <pc:sldMk cId="2204764197" sldId="264"/>
        </pc:sldMkLst>
      </pc:sldChg>
      <pc:sldChg chg="add">
        <pc:chgData name="Lennart Keller" userId="f5b96269-a306-4382-93d9-827cd03ffe50" providerId="ADAL" clId="{A71D2930-21E2-4C00-B1AE-256DB64D1845}" dt="2023-09-18T09:14:57.738" v="290"/>
        <pc:sldMkLst>
          <pc:docMk/>
          <pc:sldMk cId="2637253049" sldId="265"/>
        </pc:sldMkLst>
      </pc:sldChg>
      <pc:sldChg chg="add">
        <pc:chgData name="Lennart Keller" userId="f5b96269-a306-4382-93d9-827cd03ffe50" providerId="ADAL" clId="{A71D2930-21E2-4C00-B1AE-256DB64D1845}" dt="2023-09-18T09:15:32.070" v="291"/>
        <pc:sldMkLst>
          <pc:docMk/>
          <pc:sldMk cId="519115323" sldId="266"/>
        </pc:sldMkLst>
      </pc:sldChg>
      <pc:sldChg chg="add">
        <pc:chgData name="Lennart Keller" userId="f5b96269-a306-4382-93d9-827cd03ffe50" providerId="ADAL" clId="{A71D2930-21E2-4C00-B1AE-256DB64D1845}" dt="2023-09-18T09:16:21.159" v="292"/>
        <pc:sldMkLst>
          <pc:docMk/>
          <pc:sldMk cId="3091256057" sldId="267"/>
        </pc:sldMkLst>
      </pc:sldChg>
      <pc:sldChg chg="add">
        <pc:chgData name="Lennart Keller" userId="f5b96269-a306-4382-93d9-827cd03ffe50" providerId="ADAL" clId="{A71D2930-21E2-4C00-B1AE-256DB64D1845}" dt="2023-09-18T09:16:32.402" v="293"/>
        <pc:sldMkLst>
          <pc:docMk/>
          <pc:sldMk cId="3893104827" sldId="268"/>
        </pc:sldMkLst>
      </pc:sldChg>
      <pc:sldChg chg="add">
        <pc:chgData name="Lennart Keller" userId="f5b96269-a306-4382-93d9-827cd03ffe50" providerId="ADAL" clId="{A71D2930-21E2-4C00-B1AE-256DB64D1845}" dt="2023-09-18T09:17:03.952" v="294"/>
        <pc:sldMkLst>
          <pc:docMk/>
          <pc:sldMk cId="58762958" sldId="269"/>
        </pc:sldMkLst>
      </pc:sldChg>
      <pc:sldChg chg="add">
        <pc:chgData name="Lennart Keller" userId="f5b96269-a306-4382-93d9-827cd03ffe50" providerId="ADAL" clId="{A71D2930-21E2-4C00-B1AE-256DB64D1845}" dt="2023-09-18T09:17:54.468" v="295"/>
        <pc:sldMkLst>
          <pc:docMk/>
          <pc:sldMk cId="3559905890" sldId="270"/>
        </pc:sldMkLst>
      </pc:sldChg>
      <pc:sldChg chg="modSp new mod">
        <pc:chgData name="Lennart Keller" userId="f5b96269-a306-4382-93d9-827cd03ffe50" providerId="ADAL" clId="{A71D2930-21E2-4C00-B1AE-256DB64D1845}" dt="2023-09-18T09:19:39.474" v="422" actId="20577"/>
        <pc:sldMkLst>
          <pc:docMk/>
          <pc:sldMk cId="3788605332" sldId="271"/>
        </pc:sldMkLst>
        <pc:spChg chg="mod">
          <ac:chgData name="Lennart Keller" userId="f5b96269-a306-4382-93d9-827cd03ffe50" providerId="ADAL" clId="{A71D2930-21E2-4C00-B1AE-256DB64D1845}" dt="2023-09-18T09:19:20.814" v="397" actId="20577"/>
          <ac:spMkLst>
            <pc:docMk/>
            <pc:sldMk cId="3788605332" sldId="271"/>
            <ac:spMk id="2" creationId="{D26D46DF-4006-4FB2-8260-7FFD717039C1}"/>
          </ac:spMkLst>
        </pc:spChg>
        <pc:spChg chg="mod">
          <ac:chgData name="Lennart Keller" userId="f5b96269-a306-4382-93d9-827cd03ffe50" providerId="ADAL" clId="{A71D2930-21E2-4C00-B1AE-256DB64D1845}" dt="2023-09-18T09:19:39.474" v="422" actId="20577"/>
          <ac:spMkLst>
            <pc:docMk/>
            <pc:sldMk cId="3788605332" sldId="271"/>
            <ac:spMk id="3" creationId="{5CA4B996-2DA6-475A-8A5D-C875644586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18-09-2023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18-09-2023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18-09-2023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18-09-2023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18-09-2023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18-09-2023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18-09-2023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18-09-2023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18-09-2023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18-09-2023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18-09-2023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18-09-2023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18-09-2023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Prisdannelse 1</a:t>
            </a:r>
          </a:p>
        </p:txBody>
      </p:sp>
      <p:sp>
        <p:nvSpPr>
          <p:cNvPr id="3" name="Undertitel 2"/>
          <p:cNvSpPr>
            <a:spLocks noGrp="1"/>
          </p:cNvSpPr>
          <p:nvPr>
            <p:ph type="subTitle" idx="1"/>
          </p:nvPr>
        </p:nvSpPr>
        <p:spPr/>
        <p:txBody>
          <a:bodyPr rtlCol="0"/>
          <a:lstStyle/>
          <a:p>
            <a:pPr rtl="0"/>
            <a:r>
              <a:rPr lang="da-DK" dirty="0"/>
              <a:t>Efterspørgsel, udbud &amp; Ligevægt</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8CE33B-8257-47C1-9E20-5F2E12E297AC}"/>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7AC4932B-E327-4823-96F8-B77EAC7F1E45}"/>
              </a:ext>
            </a:extLst>
          </p:cNvPr>
          <p:cNvSpPr>
            <a:spLocks noGrp="1"/>
          </p:cNvSpPr>
          <p:nvPr>
            <p:ph idx="1"/>
          </p:nvPr>
        </p:nvSpPr>
        <p:spPr/>
        <p:txBody>
          <a:bodyPr/>
          <a:lstStyle/>
          <a:p>
            <a:r>
              <a:rPr lang="da-DK" dirty="0"/>
              <a:t>1) Repetition Finanspolitik</a:t>
            </a:r>
          </a:p>
          <a:p>
            <a:r>
              <a:rPr lang="da-DK" dirty="0"/>
              <a:t>2) Intro til Case 1</a:t>
            </a:r>
          </a:p>
          <a:p>
            <a:r>
              <a:rPr lang="da-DK" dirty="0"/>
              <a:t>3) Efterspørgselskurven</a:t>
            </a:r>
          </a:p>
          <a:p>
            <a:r>
              <a:rPr lang="da-DK" dirty="0"/>
              <a:t>4) Udbudskurven</a:t>
            </a:r>
          </a:p>
          <a:p>
            <a:r>
              <a:rPr lang="da-DK" dirty="0"/>
              <a:t>5) Ligevægtsprisen</a:t>
            </a:r>
          </a:p>
          <a:p>
            <a:r>
              <a:rPr lang="da-DK" dirty="0"/>
              <a:t>6) </a:t>
            </a:r>
            <a:r>
              <a:rPr lang="da-DK" dirty="0" err="1"/>
              <a:t>Skabelonsøvelser</a:t>
            </a:r>
            <a:endParaRPr lang="da-DK" dirty="0"/>
          </a:p>
          <a:p>
            <a:endParaRPr lang="da-DK" dirty="0"/>
          </a:p>
        </p:txBody>
      </p:sp>
    </p:spTree>
    <p:extLst>
      <p:ext uri="{BB962C8B-B14F-4D97-AF65-F5344CB8AC3E}">
        <p14:creationId xmlns:p14="http://schemas.microsoft.com/office/powerpoint/2010/main" val="424928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62BD6-7FE3-49E1-B1FE-559244AA3A2C}"/>
              </a:ext>
            </a:extLst>
          </p:cNvPr>
          <p:cNvSpPr>
            <a:spLocks noGrp="1"/>
          </p:cNvSpPr>
          <p:nvPr>
            <p:ph type="title"/>
          </p:nvPr>
        </p:nvSpPr>
        <p:spPr/>
        <p:txBody>
          <a:bodyPr/>
          <a:lstStyle/>
          <a:p>
            <a:pPr algn="ctr"/>
            <a:r>
              <a:rPr lang="da-DK" dirty="0"/>
              <a:t>Repetition finanspolitik</a:t>
            </a:r>
          </a:p>
        </p:txBody>
      </p:sp>
      <p:sp>
        <p:nvSpPr>
          <p:cNvPr id="3" name="Pladsholder til indhold 2">
            <a:extLst>
              <a:ext uri="{FF2B5EF4-FFF2-40B4-BE49-F238E27FC236}">
                <a16:creationId xmlns:a16="http://schemas.microsoft.com/office/drawing/2014/main" id="{02B96106-1EDA-440C-B7D0-6322087B7FEC}"/>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52199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2A8799-7A04-4EAB-8E78-DCB53A583C01}"/>
              </a:ext>
            </a:extLst>
          </p:cNvPr>
          <p:cNvSpPr>
            <a:spLocks noGrp="1"/>
          </p:cNvSpPr>
          <p:nvPr>
            <p:ph type="title"/>
          </p:nvPr>
        </p:nvSpPr>
        <p:spPr/>
        <p:txBody>
          <a:bodyPr/>
          <a:lstStyle/>
          <a:p>
            <a:pPr algn="ctr"/>
            <a:r>
              <a:rPr lang="da-DK" dirty="0"/>
              <a:t>Prisdannelse Og inflation</a:t>
            </a:r>
          </a:p>
        </p:txBody>
      </p:sp>
      <p:sp>
        <p:nvSpPr>
          <p:cNvPr id="4" name="Pladsholder til indhold 3">
            <a:extLst>
              <a:ext uri="{FF2B5EF4-FFF2-40B4-BE49-F238E27FC236}">
                <a16:creationId xmlns:a16="http://schemas.microsoft.com/office/drawing/2014/main" id="{D8474606-9774-4245-9CF7-A91F2DCFD2C0}"/>
              </a:ext>
            </a:extLst>
          </p:cNvPr>
          <p:cNvSpPr>
            <a:spLocks noGrp="1"/>
          </p:cNvSpPr>
          <p:nvPr>
            <p:ph idx="1"/>
          </p:nvPr>
        </p:nvSpPr>
        <p:spPr/>
        <p:txBody>
          <a:bodyPr/>
          <a:lstStyle/>
          <a:p>
            <a:r>
              <a:rPr lang="da-DK" dirty="0"/>
              <a:t>De næste fire moduler skal vi arbejde med prisdannelse og inflation. </a:t>
            </a:r>
          </a:p>
          <a:p>
            <a:r>
              <a:rPr lang="da-DK" dirty="0"/>
              <a:t>Derefter er der 3*2 moduler, hvor i skal arbejde </a:t>
            </a:r>
            <a:r>
              <a:rPr lang="da-DK" dirty="0" err="1"/>
              <a:t>casebaseret</a:t>
            </a:r>
            <a:r>
              <a:rPr lang="da-DK" dirty="0"/>
              <a:t> med emnet. (På samme tid med alle andre klasser)</a:t>
            </a:r>
          </a:p>
          <a:p>
            <a:r>
              <a:rPr lang="da-DK" dirty="0"/>
              <a:t>Jeg er ikke til stede til de to dobbeltmoduler i næste uge. I skal bruge de andre lærere som vejledere. </a:t>
            </a:r>
          </a:p>
          <a:p>
            <a:r>
              <a:rPr lang="da-DK" dirty="0"/>
              <a:t>I får casen på fredag</a:t>
            </a:r>
          </a:p>
          <a:p>
            <a:r>
              <a:rPr lang="da-DK" dirty="0"/>
              <a:t>I skal arbejde i grupper af 3-4 personer. Jeg blander. </a:t>
            </a:r>
          </a:p>
        </p:txBody>
      </p:sp>
    </p:spTree>
    <p:extLst>
      <p:ext uri="{BB962C8B-B14F-4D97-AF65-F5344CB8AC3E}">
        <p14:creationId xmlns:p14="http://schemas.microsoft.com/office/powerpoint/2010/main" val="359798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A9CB07-F226-4A42-8E78-1A4ABA4CEE28}"/>
              </a:ext>
            </a:extLst>
          </p:cNvPr>
          <p:cNvSpPr>
            <a:spLocks noGrp="1"/>
          </p:cNvSpPr>
          <p:nvPr>
            <p:ph type="title"/>
          </p:nvPr>
        </p:nvSpPr>
        <p:spPr/>
        <p:txBody>
          <a:bodyPr/>
          <a:lstStyle/>
          <a:p>
            <a:pPr algn="ctr"/>
            <a:r>
              <a:rPr lang="da-DK" dirty="0"/>
              <a:t>Prisdannelse</a:t>
            </a:r>
          </a:p>
        </p:txBody>
      </p:sp>
      <p:sp>
        <p:nvSpPr>
          <p:cNvPr id="3" name="Pladsholder til indhold 2">
            <a:extLst>
              <a:ext uri="{FF2B5EF4-FFF2-40B4-BE49-F238E27FC236}">
                <a16:creationId xmlns:a16="http://schemas.microsoft.com/office/drawing/2014/main" id="{31A7F63E-9674-45F5-91AD-4CE46E02223C}"/>
              </a:ext>
            </a:extLst>
          </p:cNvPr>
          <p:cNvSpPr>
            <a:spLocks noGrp="1"/>
          </p:cNvSpPr>
          <p:nvPr>
            <p:ph idx="1"/>
          </p:nvPr>
        </p:nvSpPr>
        <p:spPr/>
        <p:txBody>
          <a:bodyPr/>
          <a:lstStyle/>
          <a:p>
            <a:r>
              <a:rPr lang="da-DK" b="0" i="0" dirty="0">
                <a:solidFill>
                  <a:srgbClr val="333333"/>
                </a:solidFill>
                <a:effectLst/>
              </a:rPr>
              <a:t>Den proces, hvorigennem prisen dannes. Sker i en markedsøkonomi ved et samspil mellem efterspørgsel og udbud.</a:t>
            </a:r>
          </a:p>
          <a:p>
            <a:endParaRPr lang="da-DK" dirty="0"/>
          </a:p>
          <a:p>
            <a:r>
              <a:rPr lang="da-DK" b="1" dirty="0"/>
              <a:t>Første vigtige pointe: </a:t>
            </a:r>
            <a:r>
              <a:rPr lang="da-DK" dirty="0"/>
              <a:t>Forsyningsbalancen (Udbud &amp; efterspørgsel) er makroøkonomi. Det vil sige et udtryk for den samlede økonomi. Prisdannelse vi arbejder med her er mikroøkonomi, det vil sige at vi udelukkende ser på enkelte varer eller tjenesteydelser (f.eks. Sko, El, flyrejser, klipning)</a:t>
            </a:r>
            <a:endParaRPr lang="da-DK" b="1" dirty="0"/>
          </a:p>
        </p:txBody>
      </p:sp>
    </p:spTree>
    <p:extLst>
      <p:ext uri="{BB962C8B-B14F-4D97-AF65-F5344CB8AC3E}">
        <p14:creationId xmlns:p14="http://schemas.microsoft.com/office/powerpoint/2010/main" val="694033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27B5CD-8E1A-435A-AD11-233B54302C20}"/>
              </a:ext>
            </a:extLst>
          </p:cNvPr>
          <p:cNvSpPr>
            <a:spLocks noGrp="1"/>
          </p:cNvSpPr>
          <p:nvPr>
            <p:ph type="title"/>
          </p:nvPr>
        </p:nvSpPr>
        <p:spPr/>
        <p:txBody>
          <a:bodyPr/>
          <a:lstStyle/>
          <a:p>
            <a:pPr algn="ctr"/>
            <a:r>
              <a:rPr lang="da-DK" dirty="0"/>
              <a:t>Efterspørgsel</a:t>
            </a:r>
          </a:p>
        </p:txBody>
      </p:sp>
      <p:sp>
        <p:nvSpPr>
          <p:cNvPr id="3" name="Pladsholder til indhold 2">
            <a:extLst>
              <a:ext uri="{FF2B5EF4-FFF2-40B4-BE49-F238E27FC236}">
                <a16:creationId xmlns:a16="http://schemas.microsoft.com/office/drawing/2014/main" id="{CE97ECE8-B2BE-4EFE-8EE8-6C03DD0071B8}"/>
              </a:ext>
            </a:extLst>
          </p:cNvPr>
          <p:cNvSpPr>
            <a:spLocks noGrp="1"/>
          </p:cNvSpPr>
          <p:nvPr>
            <p:ph idx="1"/>
          </p:nvPr>
        </p:nvSpPr>
        <p:spPr/>
        <p:txBody>
          <a:bodyPr/>
          <a:lstStyle/>
          <a:p>
            <a:r>
              <a:rPr lang="da-DK" dirty="0"/>
              <a:t>Efterspørgsel kan komme fra det offentlige, udlandet og husholdninger</a:t>
            </a:r>
          </a:p>
          <a:p>
            <a:r>
              <a:rPr lang="da-DK" dirty="0"/>
              <a:t>For nærværende forholder vi os bare til husholdningernes efterspørgsel.</a:t>
            </a:r>
          </a:p>
          <a:p>
            <a:endParaRPr lang="da-DK" dirty="0"/>
          </a:p>
        </p:txBody>
      </p:sp>
      <p:pic>
        <p:nvPicPr>
          <p:cNvPr id="5" name="Billede 4" descr="Et billede, der indeholder tekst&#10;&#10;Automatisk genereret beskrivelse">
            <a:extLst>
              <a:ext uri="{FF2B5EF4-FFF2-40B4-BE49-F238E27FC236}">
                <a16:creationId xmlns:a16="http://schemas.microsoft.com/office/drawing/2014/main" id="{5BB100A3-F143-4714-91BC-082DBFF46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4012" y="3671620"/>
            <a:ext cx="6556143" cy="2740987"/>
          </a:xfrm>
          <a:prstGeom prst="rect">
            <a:avLst/>
          </a:prstGeom>
        </p:spPr>
      </p:pic>
    </p:spTree>
    <p:extLst>
      <p:ext uri="{BB962C8B-B14F-4D97-AF65-F5344CB8AC3E}">
        <p14:creationId xmlns:p14="http://schemas.microsoft.com/office/powerpoint/2010/main" val="263725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E087AC-D96A-45D8-8E4F-716D3FE990BB}"/>
              </a:ext>
            </a:extLst>
          </p:cNvPr>
          <p:cNvSpPr>
            <a:spLocks noGrp="1"/>
          </p:cNvSpPr>
          <p:nvPr>
            <p:ph type="title"/>
          </p:nvPr>
        </p:nvSpPr>
        <p:spPr/>
        <p:txBody>
          <a:bodyPr/>
          <a:lstStyle/>
          <a:p>
            <a:pPr algn="ctr"/>
            <a:r>
              <a:rPr lang="da-DK" dirty="0"/>
              <a:t>Efterspørgselskurven</a:t>
            </a:r>
          </a:p>
        </p:txBody>
      </p:sp>
      <p:sp>
        <p:nvSpPr>
          <p:cNvPr id="3" name="Pladsholder til indhold 2">
            <a:extLst>
              <a:ext uri="{FF2B5EF4-FFF2-40B4-BE49-F238E27FC236}">
                <a16:creationId xmlns:a16="http://schemas.microsoft.com/office/drawing/2014/main" id="{25A9524B-D48A-42A5-87DE-4D3900ECAC8D}"/>
              </a:ext>
            </a:extLst>
          </p:cNvPr>
          <p:cNvSpPr>
            <a:spLocks noGrp="1"/>
          </p:cNvSpPr>
          <p:nvPr>
            <p:ph idx="1"/>
          </p:nvPr>
        </p:nvSpPr>
        <p:spPr/>
        <p:txBody>
          <a:bodyPr>
            <a:normAutofit fontScale="92500" lnSpcReduction="20000"/>
          </a:bodyPr>
          <a:lstStyle/>
          <a:p>
            <a:r>
              <a:rPr lang="da-DK" dirty="0"/>
              <a:t>I vores model antager vi prisen er det vigtigste, derfor er det den sammenhæng vi vil undersøge.</a:t>
            </a:r>
          </a:p>
          <a:p>
            <a:r>
              <a:rPr lang="da-DK" b="0" i="0" dirty="0">
                <a:solidFill>
                  <a:srgbClr val="333333"/>
                </a:solidFill>
                <a:effectLst/>
              </a:rPr>
              <a:t>Efterspørgselskurven for en vare viser de mængder, som køberne vil købe til forskellige priser </a:t>
            </a:r>
          </a:p>
          <a:p>
            <a:r>
              <a:rPr lang="da-DK" dirty="0">
                <a:solidFill>
                  <a:srgbClr val="333333"/>
                </a:solidFill>
              </a:rPr>
              <a:t>Jo højere pris des mindre efterspørgsel, det giver mening, men hvorfor?</a:t>
            </a:r>
          </a:p>
          <a:p>
            <a:r>
              <a:rPr lang="da-DK" b="1" dirty="0">
                <a:solidFill>
                  <a:srgbClr val="333333"/>
                </a:solidFill>
              </a:rPr>
              <a:t>Dagens anden vigtige pointe:</a:t>
            </a:r>
          </a:p>
          <a:p>
            <a:r>
              <a:rPr lang="da-DK" dirty="0">
                <a:solidFill>
                  <a:srgbClr val="333333"/>
                </a:solidFill>
              </a:rPr>
              <a:t>Indkomsteffekt: Købekraften falder, hvis de varer vi køber er dyre. (Her er især de stigende energipriser, fordi de fylder meget i budgettet og ikke kan erstattes) </a:t>
            </a:r>
          </a:p>
          <a:p>
            <a:r>
              <a:rPr lang="da-DK" dirty="0">
                <a:solidFill>
                  <a:srgbClr val="333333"/>
                </a:solidFill>
              </a:rPr>
              <a:t>Substitutionseffekt: Bliver en vare for dyr, skifter vi til at andet sammenligneligt produkt</a:t>
            </a:r>
            <a:endParaRPr lang="da-DK" dirty="0"/>
          </a:p>
        </p:txBody>
      </p:sp>
    </p:spTree>
    <p:extLst>
      <p:ext uri="{BB962C8B-B14F-4D97-AF65-F5344CB8AC3E}">
        <p14:creationId xmlns:p14="http://schemas.microsoft.com/office/powerpoint/2010/main" val="519115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18BE64-AA65-47BA-A2CE-045E6C7CCE6F}"/>
              </a:ext>
            </a:extLst>
          </p:cNvPr>
          <p:cNvSpPr>
            <a:spLocks noGrp="1"/>
          </p:cNvSpPr>
          <p:nvPr>
            <p:ph type="title"/>
          </p:nvPr>
        </p:nvSpPr>
        <p:spPr/>
        <p:txBody>
          <a:bodyPr/>
          <a:lstStyle/>
          <a:p>
            <a:pPr algn="ctr"/>
            <a:r>
              <a:rPr lang="da-DK" dirty="0"/>
              <a:t>Kurvegymnastik</a:t>
            </a:r>
          </a:p>
        </p:txBody>
      </p:sp>
      <p:pic>
        <p:nvPicPr>
          <p:cNvPr id="5" name="Pladsholder til indhold 4">
            <a:extLst>
              <a:ext uri="{FF2B5EF4-FFF2-40B4-BE49-F238E27FC236}">
                <a16:creationId xmlns:a16="http://schemas.microsoft.com/office/drawing/2014/main" id="{A6EEF7AE-8E98-46BC-AD6E-3EE21817C2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0902" y="1828800"/>
            <a:ext cx="7927021" cy="4343400"/>
          </a:xfrm>
        </p:spPr>
      </p:pic>
    </p:spTree>
    <p:extLst>
      <p:ext uri="{BB962C8B-B14F-4D97-AF65-F5344CB8AC3E}">
        <p14:creationId xmlns:p14="http://schemas.microsoft.com/office/powerpoint/2010/main" val="309125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A4041-D9E9-445A-B721-EA1FFB5FAA02}"/>
              </a:ext>
            </a:extLst>
          </p:cNvPr>
          <p:cNvSpPr>
            <a:spLocks noGrp="1"/>
          </p:cNvSpPr>
          <p:nvPr>
            <p:ph type="title"/>
          </p:nvPr>
        </p:nvSpPr>
        <p:spPr/>
        <p:txBody>
          <a:bodyPr/>
          <a:lstStyle/>
          <a:p>
            <a:pPr algn="ctr"/>
            <a:r>
              <a:rPr lang="da-DK" dirty="0"/>
              <a:t>Kurvegymnastik</a:t>
            </a:r>
          </a:p>
        </p:txBody>
      </p:sp>
      <p:pic>
        <p:nvPicPr>
          <p:cNvPr id="5" name="Pladsholder til indhold 4">
            <a:extLst>
              <a:ext uri="{FF2B5EF4-FFF2-40B4-BE49-F238E27FC236}">
                <a16:creationId xmlns:a16="http://schemas.microsoft.com/office/drawing/2014/main" id="{616935BD-9294-4547-9515-F1850BB345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1636" y="1828800"/>
            <a:ext cx="7825554" cy="4343400"/>
          </a:xfrm>
        </p:spPr>
      </p:pic>
    </p:spTree>
    <p:extLst>
      <p:ext uri="{BB962C8B-B14F-4D97-AF65-F5344CB8AC3E}">
        <p14:creationId xmlns:p14="http://schemas.microsoft.com/office/powerpoint/2010/main" val="389310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35D9BD-01BD-4916-AAB0-CD36ACB7B181}"/>
              </a:ext>
            </a:extLst>
          </p:cNvPr>
          <p:cNvSpPr>
            <a:spLocks noGrp="1"/>
          </p:cNvSpPr>
          <p:nvPr>
            <p:ph type="title"/>
          </p:nvPr>
        </p:nvSpPr>
        <p:spPr/>
        <p:txBody>
          <a:bodyPr/>
          <a:lstStyle/>
          <a:p>
            <a:pPr algn="ctr"/>
            <a:r>
              <a:rPr lang="da-DK" dirty="0"/>
              <a:t>Udbud</a:t>
            </a:r>
          </a:p>
        </p:txBody>
      </p:sp>
      <p:sp>
        <p:nvSpPr>
          <p:cNvPr id="3" name="Pladsholder til indhold 2">
            <a:extLst>
              <a:ext uri="{FF2B5EF4-FFF2-40B4-BE49-F238E27FC236}">
                <a16:creationId xmlns:a16="http://schemas.microsoft.com/office/drawing/2014/main" id="{6F127910-F7BA-480C-8367-AA4060EE8984}"/>
              </a:ext>
            </a:extLst>
          </p:cNvPr>
          <p:cNvSpPr>
            <a:spLocks noGrp="1"/>
          </p:cNvSpPr>
          <p:nvPr>
            <p:ph idx="1"/>
          </p:nvPr>
        </p:nvSpPr>
        <p:spPr/>
        <p:txBody>
          <a:bodyPr>
            <a:normAutofit fontScale="92500" lnSpcReduction="20000"/>
          </a:bodyPr>
          <a:lstStyle/>
          <a:p>
            <a:r>
              <a:rPr lang="da-DK" b="0" i="0" dirty="0">
                <a:solidFill>
                  <a:srgbClr val="333333"/>
                </a:solidFill>
                <a:effectLst/>
              </a:rPr>
              <a:t>Vi spørger producenterne, hvad de vil/kan udbyde til forskellige priser</a:t>
            </a:r>
          </a:p>
          <a:p>
            <a:r>
              <a:rPr lang="da-DK" b="0" i="0" dirty="0">
                <a:solidFill>
                  <a:srgbClr val="333333"/>
                </a:solidFill>
                <a:effectLst/>
              </a:rPr>
              <a:t>Umiddelbart er det nærliggende at sige, at jo højere markedsprisen på en vare er, jo større bliver udbuddet af varen.</a:t>
            </a:r>
          </a:p>
          <a:p>
            <a:r>
              <a:rPr lang="da-DK" dirty="0">
                <a:solidFill>
                  <a:srgbClr val="333333"/>
                </a:solidFill>
              </a:rPr>
              <a:t>Men hvorfor?</a:t>
            </a:r>
          </a:p>
          <a:p>
            <a:r>
              <a:rPr lang="da-DK" b="1" dirty="0">
                <a:solidFill>
                  <a:srgbClr val="333333"/>
                </a:solidFill>
              </a:rPr>
              <a:t>Dagens tredje vigtige pointe:</a:t>
            </a:r>
          </a:p>
          <a:p>
            <a:r>
              <a:rPr lang="da-DK" dirty="0">
                <a:solidFill>
                  <a:srgbClr val="333333"/>
                </a:solidFill>
              </a:rPr>
              <a:t>For det første: Virksomhederne har forskellige produktionsomkostninger, nogle er effektive, nogle er ineffektive, derfor er der først nogle producenter der kan udbyde en vare hvis prisen bliver høj nok.</a:t>
            </a:r>
          </a:p>
          <a:p>
            <a:r>
              <a:rPr lang="da-DK" b="0" dirty="0">
                <a:solidFill>
                  <a:srgbClr val="333333"/>
                </a:solidFill>
                <a:effectLst/>
              </a:rPr>
              <a:t>For det andet gælder for den enkelte producent det forhold, at på et tidspunkt vil en stadigt stigende </a:t>
            </a:r>
            <a:r>
              <a:rPr lang="da-DK" b="0" u="none" strike="noStrike" dirty="0">
                <a:solidFill>
                  <a:srgbClr val="333333"/>
                </a:solidFill>
                <a:effectLst/>
              </a:rPr>
              <a:t>produktion</a:t>
            </a:r>
            <a:r>
              <a:rPr lang="da-DK" b="0" dirty="0">
                <a:solidFill>
                  <a:srgbClr val="333333"/>
                </a:solidFill>
                <a:effectLst/>
              </a:rPr>
              <a:t> fordyre de sidst producerede enheder.</a:t>
            </a:r>
            <a:endParaRPr lang="da-DK" dirty="0">
              <a:solidFill>
                <a:srgbClr val="333333"/>
              </a:solidFill>
            </a:endParaRPr>
          </a:p>
          <a:p>
            <a:endParaRPr lang="da-DK" dirty="0"/>
          </a:p>
        </p:txBody>
      </p:sp>
    </p:spTree>
    <p:extLst>
      <p:ext uri="{BB962C8B-B14F-4D97-AF65-F5344CB8AC3E}">
        <p14:creationId xmlns:p14="http://schemas.microsoft.com/office/powerpoint/2010/main" val="5876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C13D5C-7D08-4DEC-AB40-0BD1A5B6B6B7}"/>
              </a:ext>
            </a:extLst>
          </p:cNvPr>
          <p:cNvSpPr>
            <a:spLocks noGrp="1"/>
          </p:cNvSpPr>
          <p:nvPr>
            <p:ph type="title"/>
          </p:nvPr>
        </p:nvSpPr>
        <p:spPr/>
        <p:txBody>
          <a:bodyPr/>
          <a:lstStyle/>
          <a:p>
            <a:pPr algn="ctr"/>
            <a:r>
              <a:rPr lang="da-DK" dirty="0"/>
              <a:t>Ligevægtsprisen</a:t>
            </a:r>
          </a:p>
        </p:txBody>
      </p:sp>
      <p:sp>
        <p:nvSpPr>
          <p:cNvPr id="3" name="Pladsholder til indhold 2">
            <a:extLst>
              <a:ext uri="{FF2B5EF4-FFF2-40B4-BE49-F238E27FC236}">
                <a16:creationId xmlns:a16="http://schemas.microsoft.com/office/drawing/2014/main" id="{CE5B2409-5966-429F-97D3-88488F77B499}"/>
              </a:ext>
            </a:extLst>
          </p:cNvPr>
          <p:cNvSpPr>
            <a:spLocks noGrp="1"/>
          </p:cNvSpPr>
          <p:nvPr>
            <p:ph idx="1"/>
          </p:nvPr>
        </p:nvSpPr>
        <p:spPr/>
        <p:txBody>
          <a:bodyPr/>
          <a:lstStyle/>
          <a:p>
            <a:r>
              <a:rPr lang="da-DK" dirty="0"/>
              <a:t>Som udgangspunkt vil der altid ske ”perfekt” prisdannelse på en vare eller tjenesteydelse</a:t>
            </a:r>
          </a:p>
          <a:p>
            <a:r>
              <a:rPr lang="da-DK" dirty="0"/>
              <a:t>Overskudsefterspørgsel</a:t>
            </a:r>
          </a:p>
          <a:p>
            <a:pPr lvl="1"/>
            <a:r>
              <a:rPr lang="da-DK" dirty="0"/>
              <a:t>Forbrugeren oplever en mangel på varer</a:t>
            </a:r>
          </a:p>
          <a:p>
            <a:pPr lvl="1"/>
            <a:r>
              <a:rPr lang="da-DK" dirty="0"/>
              <a:t>Og er villig til at betale mere</a:t>
            </a:r>
          </a:p>
          <a:p>
            <a:pPr lvl="1"/>
            <a:endParaRPr lang="da-DK" dirty="0"/>
          </a:p>
          <a:p>
            <a:r>
              <a:rPr lang="da-DK" dirty="0"/>
              <a:t>Overskudsudbud</a:t>
            </a:r>
          </a:p>
          <a:p>
            <a:pPr lvl="1"/>
            <a:r>
              <a:rPr lang="da-DK" dirty="0"/>
              <a:t>Producenterne får sikke solgt deres varer</a:t>
            </a:r>
          </a:p>
          <a:p>
            <a:pPr lvl="1"/>
            <a:r>
              <a:rPr lang="da-DK" dirty="0"/>
              <a:t>De må sætte prisen ned</a:t>
            </a:r>
          </a:p>
          <a:p>
            <a:pPr lvl="1"/>
            <a:endParaRPr lang="da-DK" dirty="0"/>
          </a:p>
          <a:p>
            <a:endParaRPr lang="da-DK" dirty="0"/>
          </a:p>
        </p:txBody>
      </p:sp>
      <p:pic>
        <p:nvPicPr>
          <p:cNvPr id="5" name="Billede 4">
            <a:extLst>
              <a:ext uri="{FF2B5EF4-FFF2-40B4-BE49-F238E27FC236}">
                <a16:creationId xmlns:a16="http://schemas.microsoft.com/office/drawing/2014/main" id="{3E3832C5-4B25-4824-AFAD-DAAECB95C7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8508" y="2636912"/>
            <a:ext cx="5112013" cy="4051508"/>
          </a:xfrm>
          <a:prstGeom prst="rect">
            <a:avLst/>
          </a:prstGeom>
        </p:spPr>
      </p:pic>
    </p:spTree>
    <p:extLst>
      <p:ext uri="{BB962C8B-B14F-4D97-AF65-F5344CB8AC3E}">
        <p14:creationId xmlns:p14="http://schemas.microsoft.com/office/powerpoint/2010/main" val="355990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6D46DF-4006-4FB2-8260-7FFD717039C1}"/>
              </a:ext>
            </a:extLst>
          </p:cNvPr>
          <p:cNvSpPr>
            <a:spLocks noGrp="1"/>
          </p:cNvSpPr>
          <p:nvPr>
            <p:ph type="title"/>
          </p:nvPr>
        </p:nvSpPr>
        <p:spPr/>
        <p:txBody>
          <a:bodyPr/>
          <a:lstStyle/>
          <a:p>
            <a:pPr algn="ctr"/>
            <a:r>
              <a:rPr lang="da-DK" dirty="0" err="1"/>
              <a:t>Skabelonsøvelser</a:t>
            </a:r>
            <a:endParaRPr lang="da-DK" dirty="0"/>
          </a:p>
        </p:txBody>
      </p:sp>
      <p:sp>
        <p:nvSpPr>
          <p:cNvPr id="3" name="Pladsholder til indhold 2">
            <a:extLst>
              <a:ext uri="{FF2B5EF4-FFF2-40B4-BE49-F238E27FC236}">
                <a16:creationId xmlns:a16="http://schemas.microsoft.com/office/drawing/2014/main" id="{5CA4B996-2DA6-475A-8A5D-C87564458635}"/>
              </a:ext>
            </a:extLst>
          </p:cNvPr>
          <p:cNvSpPr>
            <a:spLocks noGrp="1"/>
          </p:cNvSpPr>
          <p:nvPr>
            <p:ph idx="1"/>
          </p:nvPr>
        </p:nvSpPr>
        <p:spPr/>
        <p:txBody>
          <a:bodyPr/>
          <a:lstStyle/>
          <a:p>
            <a:r>
              <a:rPr lang="da-DK" dirty="0"/>
              <a:t>Vi laver dem i fællesskab</a:t>
            </a:r>
          </a:p>
        </p:txBody>
      </p:sp>
    </p:spTree>
    <p:extLst>
      <p:ext uri="{BB962C8B-B14F-4D97-AF65-F5344CB8AC3E}">
        <p14:creationId xmlns:p14="http://schemas.microsoft.com/office/powerpoint/2010/main" val="378860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9</TotalTime>
  <Words>464</Words>
  <Application>Microsoft Office PowerPoint</Application>
  <PresentationFormat>Brugerdefineret</PresentationFormat>
  <Paragraphs>51</Paragraphs>
  <Slides>12</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Century Gothic</vt:lpstr>
      <vt:lpstr>Præsentation med verden 16x9</vt:lpstr>
      <vt:lpstr>Prisdannelse 1</vt:lpstr>
      <vt:lpstr>Dagens program</vt:lpstr>
      <vt:lpstr>Repetition finanspolitik</vt:lpstr>
      <vt:lpstr>Prisdannelse Og inflation</vt:lpstr>
      <vt:lpstr>Prisdannelse</vt:lpstr>
      <vt:lpstr>Efterspørgsel</vt:lpstr>
      <vt:lpstr>Efterspørgselskurven</vt:lpstr>
      <vt:lpstr>Kurvegymnastik</vt:lpstr>
      <vt:lpstr>Kurvegymnastik</vt:lpstr>
      <vt:lpstr>Udbud</vt:lpstr>
      <vt:lpstr>Ligevægtsprisen</vt:lpstr>
      <vt:lpstr>Skabelonsøvelser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Prisdannelse 1</dc:title>
  <dc:creator>Lennart Keller</dc:creator>
  <cp:lastModifiedBy>Lennart Keller</cp:lastModifiedBy>
  <cp:revision>1</cp:revision>
  <dcterms:created xsi:type="dcterms:W3CDTF">2023-09-18T09:10:00Z</dcterms:created>
  <dcterms:modified xsi:type="dcterms:W3CDTF">2023-09-18T09:19:59Z</dcterms:modified>
</cp:coreProperties>
</file>