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5" r:id="rId10"/>
    <p:sldId id="264" r:id="rId11"/>
    <p:sldId id="267" r:id="rId12"/>
    <p:sldId id="268" r:id="rId13"/>
    <p:sldId id="266" r:id="rId14"/>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46E34C-ECD7-4F13-852A-29BB5BEBD216}" v="1" dt="2024-03-03T09:23:25.374"/>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886" autoAdjust="0"/>
  </p:normalViewPr>
  <p:slideViewPr>
    <p:cSldViewPr>
      <p:cViewPr varScale="1">
        <p:scale>
          <a:sx n="67" d="100"/>
          <a:sy n="67" d="100"/>
        </p:scale>
        <p:origin x="644" y="4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Keller" userId="f5b96269-a306-4382-93d9-827cd03ffe50" providerId="ADAL" clId="{4346E34C-ECD7-4F13-852A-29BB5BEBD216}"/>
    <pc:docChg chg="modSld">
      <pc:chgData name="Lennart Keller" userId="f5b96269-a306-4382-93d9-827cd03ffe50" providerId="ADAL" clId="{4346E34C-ECD7-4F13-852A-29BB5BEBD216}" dt="2024-03-03T09:25:04.267" v="314" actId="20577"/>
      <pc:docMkLst>
        <pc:docMk/>
      </pc:docMkLst>
      <pc:sldChg chg="modSp mod">
        <pc:chgData name="Lennart Keller" userId="f5b96269-a306-4382-93d9-827cd03ffe50" providerId="ADAL" clId="{4346E34C-ECD7-4F13-852A-29BB5BEBD216}" dt="2024-03-03T09:25:04.267" v="314" actId="20577"/>
        <pc:sldMkLst>
          <pc:docMk/>
          <pc:sldMk cId="2471670916" sldId="257"/>
        </pc:sldMkLst>
        <pc:spChg chg="mod">
          <ac:chgData name="Lennart Keller" userId="f5b96269-a306-4382-93d9-827cd03ffe50" providerId="ADAL" clId="{4346E34C-ECD7-4F13-852A-29BB5BEBD216}" dt="2024-03-03T09:25:04.267" v="314" actId="20577"/>
          <ac:spMkLst>
            <pc:docMk/>
            <pc:sldMk cId="2471670916" sldId="257"/>
            <ac:spMk id="3" creationId="{D9BA4080-8880-43BB-8519-DDA4A90FEB9C}"/>
          </ac:spMkLst>
        </pc:spChg>
      </pc:sldChg>
      <pc:sldChg chg="modSp mod">
        <pc:chgData name="Lennart Keller" userId="f5b96269-a306-4382-93d9-827cd03ffe50" providerId="ADAL" clId="{4346E34C-ECD7-4F13-852A-29BB5BEBD216}" dt="2024-03-03T09:24:57.477" v="307" actId="20577"/>
        <pc:sldMkLst>
          <pc:docMk/>
          <pc:sldMk cId="12254269" sldId="266"/>
        </pc:sldMkLst>
        <pc:spChg chg="mod">
          <ac:chgData name="Lennart Keller" userId="f5b96269-a306-4382-93d9-827cd03ffe50" providerId="ADAL" clId="{4346E34C-ECD7-4F13-852A-29BB5BEBD216}" dt="2024-03-03T09:23:22.985" v="19" actId="20577"/>
          <ac:spMkLst>
            <pc:docMk/>
            <pc:sldMk cId="12254269" sldId="266"/>
            <ac:spMk id="2" creationId="{DFF12F8F-3A40-4362-898A-228DFB2BFC8A}"/>
          </ac:spMkLst>
        </pc:spChg>
        <pc:spChg chg="mod">
          <ac:chgData name="Lennart Keller" userId="f5b96269-a306-4382-93d9-827cd03ffe50" providerId="ADAL" clId="{4346E34C-ECD7-4F13-852A-29BB5BEBD216}" dt="2024-03-03T09:24:57.477" v="307" actId="20577"/>
          <ac:spMkLst>
            <pc:docMk/>
            <pc:sldMk cId="12254269" sldId="266"/>
            <ac:spMk id="3" creationId="{27EC4BFC-620D-4957-AA60-D25A8B4AC53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03-03-2024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03-03-2024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03-03-2024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03-03-2024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03-03-2024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03-03-2024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03-03-2024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03-03-2024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03-03-2024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03-03-2024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03-03-2024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03-03-2024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03-03-2024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its.worldbank.org/countrystats.aspx?lang=e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Danmarks Handel</a:t>
            </a:r>
          </a:p>
        </p:txBody>
      </p:sp>
      <p:sp>
        <p:nvSpPr>
          <p:cNvPr id="3" name="Undertitel 2"/>
          <p:cNvSpPr>
            <a:spLocks noGrp="1"/>
          </p:cNvSpPr>
          <p:nvPr>
            <p:ph type="subTitle" idx="1"/>
          </p:nvPr>
        </p:nvSpPr>
        <p:spPr/>
        <p:txBody>
          <a:bodyPr rtlCol="0"/>
          <a:lstStyle/>
          <a:p>
            <a:pPr rtl="0"/>
            <a:r>
              <a:rPr lang="da-DK" dirty="0"/>
              <a:t>DK handel: et overblik, Styrkepositioner, faktorer der påvirker handel</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602346-6ABF-451C-A80C-B464C117B448}"/>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D9BA4080-8880-43BB-8519-DDA4A90FEB9C}"/>
              </a:ext>
            </a:extLst>
          </p:cNvPr>
          <p:cNvSpPr>
            <a:spLocks noGrp="1"/>
          </p:cNvSpPr>
          <p:nvPr>
            <p:ph idx="1"/>
          </p:nvPr>
        </p:nvSpPr>
        <p:spPr/>
        <p:txBody>
          <a:bodyPr/>
          <a:lstStyle/>
          <a:p>
            <a:r>
              <a:rPr lang="da-DK" dirty="0"/>
              <a:t>1) Intro til sidste forløb</a:t>
            </a:r>
          </a:p>
          <a:p>
            <a:r>
              <a:rPr lang="da-DK" dirty="0"/>
              <a:t>2) Overblik over Danmarks handel</a:t>
            </a:r>
          </a:p>
          <a:p>
            <a:r>
              <a:rPr lang="da-DK" dirty="0"/>
              <a:t>3) Faktorer der påvirker (Danmarks) Handel</a:t>
            </a:r>
          </a:p>
          <a:p>
            <a:r>
              <a:rPr lang="da-DK" dirty="0"/>
              <a:t>4</a:t>
            </a:r>
            <a:r>
              <a:rPr lang="da-DK"/>
              <a:t>) Opgave </a:t>
            </a:r>
            <a:endParaRPr lang="da-DK" dirty="0"/>
          </a:p>
          <a:p>
            <a:endParaRPr lang="da-DK" dirty="0"/>
          </a:p>
        </p:txBody>
      </p:sp>
    </p:spTree>
    <p:extLst>
      <p:ext uri="{BB962C8B-B14F-4D97-AF65-F5344CB8AC3E}">
        <p14:creationId xmlns:p14="http://schemas.microsoft.com/office/powerpoint/2010/main" val="247167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6066F0-068C-45BE-9765-8280A5A1E01F}"/>
              </a:ext>
            </a:extLst>
          </p:cNvPr>
          <p:cNvSpPr>
            <a:spLocks noGrp="1"/>
          </p:cNvSpPr>
          <p:nvPr>
            <p:ph type="title"/>
          </p:nvPr>
        </p:nvSpPr>
        <p:spPr/>
        <p:txBody>
          <a:bodyPr/>
          <a:lstStyle/>
          <a:p>
            <a:pPr algn="ctr"/>
            <a:r>
              <a:rPr lang="da-DK" dirty="0"/>
              <a:t>Intro til eksamensprojekt</a:t>
            </a:r>
          </a:p>
        </p:txBody>
      </p:sp>
      <p:sp>
        <p:nvSpPr>
          <p:cNvPr id="3" name="Pladsholder til indhold 2">
            <a:extLst>
              <a:ext uri="{FF2B5EF4-FFF2-40B4-BE49-F238E27FC236}">
                <a16:creationId xmlns:a16="http://schemas.microsoft.com/office/drawing/2014/main" id="{F9A4F411-BA56-4B52-9738-0EC2EE9197CD}"/>
              </a:ext>
            </a:extLst>
          </p:cNvPr>
          <p:cNvSpPr>
            <a:spLocks noGrp="1"/>
          </p:cNvSpPr>
          <p:nvPr>
            <p:ph idx="1"/>
          </p:nvPr>
        </p:nvSpPr>
        <p:spPr/>
        <p:txBody>
          <a:bodyPr>
            <a:normAutofit fontScale="92500"/>
          </a:bodyPr>
          <a:lstStyle/>
          <a:p>
            <a:r>
              <a:rPr lang="da-DK" dirty="0"/>
              <a:t>Til sommer har vi en mundtlig terminsprøve i IØ</a:t>
            </a:r>
          </a:p>
          <a:p>
            <a:r>
              <a:rPr lang="da-DK" dirty="0"/>
              <a:t>Den afvikler vi som en gruppeeksamen i de grupper i skriver case 3</a:t>
            </a:r>
          </a:p>
          <a:p>
            <a:r>
              <a:rPr lang="da-DK" dirty="0"/>
              <a:t>Case 3 fungerer som en øvelse i hvordan eksamen bliver i 3G. Her er er den endelig mundtlige eksamen dog individuel, men eksamensprojekt skrives i grupper.</a:t>
            </a:r>
          </a:p>
          <a:p>
            <a:r>
              <a:rPr lang="da-DK" dirty="0"/>
              <a:t>Derfor: Først en række undervisningsmoduler, og en prøve uden hjælpemidler, inden der er skrivetid som I kender fra de andre cases.</a:t>
            </a:r>
          </a:p>
          <a:p>
            <a:r>
              <a:rPr lang="da-DK" dirty="0"/>
              <a:t>I april begynder skriveperioden. I har 5*2 moduler til at skrive projektet. Det er en rapport som vi plejer. Dernæst får i et modul til at skrive synopsis.</a:t>
            </a:r>
          </a:p>
        </p:txBody>
      </p:sp>
    </p:spTree>
    <p:extLst>
      <p:ext uri="{BB962C8B-B14F-4D97-AF65-F5344CB8AC3E}">
        <p14:creationId xmlns:p14="http://schemas.microsoft.com/office/powerpoint/2010/main" val="375408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4779A5-C93B-4F41-9135-D142B907779B}"/>
              </a:ext>
            </a:extLst>
          </p:cNvPr>
          <p:cNvSpPr>
            <a:spLocks noGrp="1"/>
          </p:cNvSpPr>
          <p:nvPr>
            <p:ph type="title"/>
          </p:nvPr>
        </p:nvSpPr>
        <p:spPr/>
        <p:txBody>
          <a:bodyPr/>
          <a:lstStyle/>
          <a:p>
            <a:pPr algn="ctr"/>
            <a:r>
              <a:rPr lang="da-DK" dirty="0"/>
              <a:t>Intro til eksamensprojektet</a:t>
            </a:r>
          </a:p>
        </p:txBody>
      </p:sp>
      <p:sp>
        <p:nvSpPr>
          <p:cNvPr id="3" name="Pladsholder til indhold 2">
            <a:extLst>
              <a:ext uri="{FF2B5EF4-FFF2-40B4-BE49-F238E27FC236}">
                <a16:creationId xmlns:a16="http://schemas.microsoft.com/office/drawing/2014/main" id="{72F0F305-0A64-45FD-8DA4-C323F3E126E8}"/>
              </a:ext>
            </a:extLst>
          </p:cNvPr>
          <p:cNvSpPr>
            <a:spLocks noGrp="1"/>
          </p:cNvSpPr>
          <p:nvPr>
            <p:ph idx="1"/>
          </p:nvPr>
        </p:nvSpPr>
        <p:spPr/>
        <p:txBody>
          <a:bodyPr/>
          <a:lstStyle/>
          <a:p>
            <a:r>
              <a:rPr lang="da-DK" dirty="0"/>
              <a:t>Overemnet for forløbet er international handel og dets betydning for et lands økonomi</a:t>
            </a:r>
          </a:p>
          <a:p>
            <a:r>
              <a:rPr lang="da-DK" dirty="0"/>
              <a:t>Inden for dette overemne skal i selv finde på en problemformulering og problemstillinger på de taksonomiske niveauer</a:t>
            </a:r>
          </a:p>
          <a:p>
            <a:r>
              <a:rPr lang="da-DK" dirty="0"/>
              <a:t>I får udleveret selve opgaveformuleringen senere i forløbet.</a:t>
            </a:r>
          </a:p>
          <a:p>
            <a:endParaRPr lang="da-DK" dirty="0"/>
          </a:p>
        </p:txBody>
      </p:sp>
    </p:spTree>
    <p:extLst>
      <p:ext uri="{BB962C8B-B14F-4D97-AF65-F5344CB8AC3E}">
        <p14:creationId xmlns:p14="http://schemas.microsoft.com/office/powerpoint/2010/main" val="273045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4AA52B-9643-45F7-8061-D525FA75E32C}"/>
              </a:ext>
            </a:extLst>
          </p:cNvPr>
          <p:cNvSpPr>
            <a:spLocks noGrp="1"/>
          </p:cNvSpPr>
          <p:nvPr>
            <p:ph type="title"/>
          </p:nvPr>
        </p:nvSpPr>
        <p:spPr/>
        <p:txBody>
          <a:bodyPr/>
          <a:lstStyle/>
          <a:p>
            <a:pPr algn="ctr"/>
            <a:r>
              <a:rPr lang="da-DK" dirty="0"/>
              <a:t>Overblik over Danmarks Handel</a:t>
            </a:r>
          </a:p>
        </p:txBody>
      </p:sp>
      <p:pic>
        <p:nvPicPr>
          <p:cNvPr id="5" name="Pladsholder til indhold 4" descr="Et billede, der indeholder tekst, skærmbillede, nummer/tal, Font/skrifttype&#10;&#10;Automatisk genereret beskrivelse">
            <a:extLst>
              <a:ext uri="{FF2B5EF4-FFF2-40B4-BE49-F238E27FC236}">
                <a16:creationId xmlns:a16="http://schemas.microsoft.com/office/drawing/2014/main" id="{FAF9B238-2E7F-4720-B509-2821CA577A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10036" y="1600200"/>
            <a:ext cx="6480720" cy="5084014"/>
          </a:xfrm>
        </p:spPr>
      </p:pic>
    </p:spTree>
    <p:extLst>
      <p:ext uri="{BB962C8B-B14F-4D97-AF65-F5344CB8AC3E}">
        <p14:creationId xmlns:p14="http://schemas.microsoft.com/office/powerpoint/2010/main" val="9506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30F1D8-9199-4FFC-B49C-267D1CA50CEC}"/>
              </a:ext>
            </a:extLst>
          </p:cNvPr>
          <p:cNvSpPr>
            <a:spLocks noGrp="1"/>
          </p:cNvSpPr>
          <p:nvPr>
            <p:ph type="title"/>
          </p:nvPr>
        </p:nvSpPr>
        <p:spPr/>
        <p:txBody>
          <a:bodyPr/>
          <a:lstStyle/>
          <a:p>
            <a:pPr algn="ctr"/>
            <a:r>
              <a:rPr lang="da-DK" dirty="0"/>
              <a:t>Hvilke varer sælger vi?</a:t>
            </a:r>
          </a:p>
        </p:txBody>
      </p:sp>
      <p:pic>
        <p:nvPicPr>
          <p:cNvPr id="5" name="Pladsholder til indhold 4" descr="Et billede, der indeholder tekst, skærmbillede, nummer/tal, Font/skrifttype&#10;&#10;Automatisk genereret beskrivelse">
            <a:extLst>
              <a:ext uri="{FF2B5EF4-FFF2-40B4-BE49-F238E27FC236}">
                <a16:creationId xmlns:a16="http://schemas.microsoft.com/office/drawing/2014/main" id="{C9001B44-EB9F-432B-8344-52D2F9DE80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3772" y="2132856"/>
            <a:ext cx="5284366" cy="4343400"/>
          </a:xfrm>
        </p:spPr>
      </p:pic>
      <p:pic>
        <p:nvPicPr>
          <p:cNvPr id="7" name="Billede 6" descr="Et billede, der indeholder tekst, skærmbillede, Font/skrifttype, nummer/tal&#10;&#10;Automatisk genereret beskrivelse">
            <a:extLst>
              <a:ext uri="{FF2B5EF4-FFF2-40B4-BE49-F238E27FC236}">
                <a16:creationId xmlns:a16="http://schemas.microsoft.com/office/drawing/2014/main" id="{3B3E0809-9400-485F-95CF-274F6B496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2404" y="3599558"/>
            <a:ext cx="5594638" cy="2876698"/>
          </a:xfrm>
          <a:prstGeom prst="rect">
            <a:avLst/>
          </a:prstGeom>
        </p:spPr>
      </p:pic>
    </p:spTree>
    <p:extLst>
      <p:ext uri="{BB962C8B-B14F-4D97-AF65-F5344CB8AC3E}">
        <p14:creationId xmlns:p14="http://schemas.microsoft.com/office/powerpoint/2010/main" val="95801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E62A89-C27E-4FE4-A8D7-B6E70965AE79}"/>
              </a:ext>
            </a:extLst>
          </p:cNvPr>
          <p:cNvSpPr>
            <a:spLocks noGrp="1"/>
          </p:cNvSpPr>
          <p:nvPr>
            <p:ph type="title"/>
          </p:nvPr>
        </p:nvSpPr>
        <p:spPr/>
        <p:txBody>
          <a:bodyPr/>
          <a:lstStyle/>
          <a:p>
            <a:pPr algn="ctr"/>
            <a:r>
              <a:rPr lang="da-DK" dirty="0"/>
              <a:t>Hvilke varer køber vi?</a:t>
            </a:r>
          </a:p>
        </p:txBody>
      </p:sp>
      <p:pic>
        <p:nvPicPr>
          <p:cNvPr id="5" name="Pladsholder til indhold 4" descr="Et billede, der indeholder tekst, skærmbillede, Font/skrifttype, nummer/tal&#10;&#10;Automatisk genereret beskrivelse">
            <a:extLst>
              <a:ext uri="{FF2B5EF4-FFF2-40B4-BE49-F238E27FC236}">
                <a16:creationId xmlns:a16="http://schemas.microsoft.com/office/drawing/2014/main" id="{20AF28FA-EC8C-441A-A5B4-7CC56676B8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98068" y="1782627"/>
            <a:ext cx="6048532" cy="4800735"/>
          </a:xfrm>
        </p:spPr>
      </p:pic>
    </p:spTree>
    <p:extLst>
      <p:ext uri="{BB962C8B-B14F-4D97-AF65-F5344CB8AC3E}">
        <p14:creationId xmlns:p14="http://schemas.microsoft.com/office/powerpoint/2010/main" val="3222220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C7127C-20AA-479E-BE42-0D67433057F8}"/>
              </a:ext>
            </a:extLst>
          </p:cNvPr>
          <p:cNvSpPr>
            <a:spLocks noGrp="1"/>
          </p:cNvSpPr>
          <p:nvPr>
            <p:ph type="title"/>
          </p:nvPr>
        </p:nvSpPr>
        <p:spPr/>
        <p:txBody>
          <a:bodyPr/>
          <a:lstStyle/>
          <a:p>
            <a:pPr algn="ctr"/>
            <a:r>
              <a:rPr lang="da-DK" dirty="0"/>
              <a:t>Udenrigshandel</a:t>
            </a:r>
          </a:p>
        </p:txBody>
      </p:sp>
      <p:sp>
        <p:nvSpPr>
          <p:cNvPr id="3" name="Pladsholder til indhold 2">
            <a:extLst>
              <a:ext uri="{FF2B5EF4-FFF2-40B4-BE49-F238E27FC236}">
                <a16:creationId xmlns:a16="http://schemas.microsoft.com/office/drawing/2014/main" id="{D54DB72F-8C5F-409A-A2E0-E46900A4C8F1}"/>
              </a:ext>
            </a:extLst>
          </p:cNvPr>
          <p:cNvSpPr>
            <a:spLocks noGrp="1"/>
          </p:cNvSpPr>
          <p:nvPr>
            <p:ph idx="1"/>
          </p:nvPr>
        </p:nvSpPr>
        <p:spPr/>
        <p:txBody>
          <a:bodyPr/>
          <a:lstStyle/>
          <a:p>
            <a:r>
              <a:rPr lang="da-DK" dirty="0"/>
              <a:t>Vi fik et overblik over hvilke varer vi køber og sælger til udlandet, men vi handler også med tjenesteydelser</a:t>
            </a:r>
          </a:p>
          <a:p>
            <a:r>
              <a:rPr lang="da-DK" dirty="0"/>
              <a:t>Tjenesteydelser er alle de uhåndgribelige (ikke fysiske) produkter vi køber og sælger</a:t>
            </a:r>
          </a:p>
          <a:p>
            <a:r>
              <a:rPr lang="da-DK" dirty="0"/>
              <a:t>Denne del af eksporten er lige så stor som handlen med færdigvarer (Cirka </a:t>
            </a:r>
            <a:r>
              <a:rPr lang="da-DK" dirty="0">
                <a:sym typeface="Wingdings" panose="05000000000000000000" pitchFamily="2" charset="2"/>
              </a:rPr>
              <a:t>)</a:t>
            </a:r>
          </a:p>
          <a:p>
            <a:endParaRPr lang="da-DK" dirty="0">
              <a:sym typeface="Wingdings" panose="05000000000000000000" pitchFamily="2" charset="2"/>
            </a:endParaRPr>
          </a:p>
          <a:p>
            <a:r>
              <a:rPr lang="da-DK" dirty="0">
                <a:sym typeface="Wingdings" panose="05000000000000000000" pitchFamily="2" charset="2"/>
              </a:rPr>
              <a:t>Hvorfor er det vigtigt for små økonomier at klare sig godt i den internationale handel?</a:t>
            </a:r>
            <a:endParaRPr lang="da-DK" dirty="0"/>
          </a:p>
          <a:p>
            <a:endParaRPr lang="da-DK" dirty="0"/>
          </a:p>
          <a:p>
            <a:endParaRPr lang="da-DK" dirty="0"/>
          </a:p>
        </p:txBody>
      </p:sp>
    </p:spTree>
    <p:extLst>
      <p:ext uri="{BB962C8B-B14F-4D97-AF65-F5344CB8AC3E}">
        <p14:creationId xmlns:p14="http://schemas.microsoft.com/office/powerpoint/2010/main" val="300891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503939B-7745-4AB0-A995-831A51D60507}"/>
              </a:ext>
            </a:extLst>
          </p:cNvPr>
          <p:cNvSpPr>
            <a:spLocks noGrp="1"/>
          </p:cNvSpPr>
          <p:nvPr>
            <p:ph type="title"/>
          </p:nvPr>
        </p:nvSpPr>
        <p:spPr/>
        <p:txBody>
          <a:bodyPr/>
          <a:lstStyle/>
          <a:p>
            <a:pPr algn="ctr"/>
            <a:r>
              <a:rPr lang="da-DK" dirty="0"/>
              <a:t>Et overblik over Danmarks handel</a:t>
            </a:r>
          </a:p>
        </p:txBody>
      </p:sp>
      <p:sp>
        <p:nvSpPr>
          <p:cNvPr id="6" name="Pladsholder til indhold 5">
            <a:extLst>
              <a:ext uri="{FF2B5EF4-FFF2-40B4-BE49-F238E27FC236}">
                <a16:creationId xmlns:a16="http://schemas.microsoft.com/office/drawing/2014/main" id="{AA82089D-834B-44E6-ABB2-A41FBABBA4C6}"/>
              </a:ext>
            </a:extLst>
          </p:cNvPr>
          <p:cNvSpPr>
            <a:spLocks noGrp="1"/>
          </p:cNvSpPr>
          <p:nvPr>
            <p:ph idx="1"/>
          </p:nvPr>
        </p:nvSpPr>
        <p:spPr/>
        <p:txBody>
          <a:bodyPr>
            <a:normAutofit fontScale="92500"/>
          </a:bodyPr>
          <a:lstStyle/>
          <a:p>
            <a:r>
              <a:rPr lang="da-DK" dirty="0"/>
              <a:t>Danmark har et rekordstort overskud på Betalingsbalancen: Langt over det maksimale 6% overskud af BNP som EU har som grænse</a:t>
            </a:r>
          </a:p>
          <a:p>
            <a:r>
              <a:rPr lang="da-DK" dirty="0"/>
              <a:t>Danmark eksporterer mange nødvendighedsvarer, hvilket f.eks. Gjorde at under Corona var DK et af de lande hvor eksporten faldt mindst.</a:t>
            </a:r>
          </a:p>
          <a:p>
            <a:r>
              <a:rPr lang="da-DK" dirty="0"/>
              <a:t>Mad, Medicin, Transport er vigtigt for lande og verdensøkonomien, derfor for DK nogle gode områder at være specialiseret på</a:t>
            </a:r>
          </a:p>
          <a:p>
            <a:r>
              <a:rPr lang="da-DK" dirty="0"/>
              <a:t>Vindmøller er en del af fremtiden.</a:t>
            </a:r>
          </a:p>
          <a:p>
            <a:r>
              <a:rPr lang="da-DK" dirty="0"/>
              <a:t>Man taler her om at Danmarks eksport ikke er så konjunkturfølsom som andre landes</a:t>
            </a:r>
          </a:p>
        </p:txBody>
      </p:sp>
    </p:spTree>
    <p:extLst>
      <p:ext uri="{BB962C8B-B14F-4D97-AF65-F5344CB8AC3E}">
        <p14:creationId xmlns:p14="http://schemas.microsoft.com/office/powerpoint/2010/main" val="296194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70A818-3D91-4349-A9F1-1AD66B085F5E}"/>
              </a:ext>
            </a:extLst>
          </p:cNvPr>
          <p:cNvSpPr>
            <a:spLocks noGrp="1"/>
          </p:cNvSpPr>
          <p:nvPr>
            <p:ph type="title"/>
          </p:nvPr>
        </p:nvSpPr>
        <p:spPr/>
        <p:txBody>
          <a:bodyPr/>
          <a:lstStyle/>
          <a:p>
            <a:pPr algn="ctr"/>
            <a:r>
              <a:rPr lang="da-DK" dirty="0"/>
              <a:t>Et overblik over Danmarks handel</a:t>
            </a:r>
          </a:p>
        </p:txBody>
      </p:sp>
      <p:sp>
        <p:nvSpPr>
          <p:cNvPr id="3" name="Pladsholder til indhold 2">
            <a:extLst>
              <a:ext uri="{FF2B5EF4-FFF2-40B4-BE49-F238E27FC236}">
                <a16:creationId xmlns:a16="http://schemas.microsoft.com/office/drawing/2014/main" id="{C6DE2F6F-3F6B-4DDC-862A-1CEFD187623B}"/>
              </a:ext>
            </a:extLst>
          </p:cNvPr>
          <p:cNvSpPr>
            <a:spLocks noGrp="1"/>
          </p:cNvSpPr>
          <p:nvPr>
            <p:ph idx="1"/>
          </p:nvPr>
        </p:nvSpPr>
        <p:spPr/>
        <p:txBody>
          <a:bodyPr>
            <a:normAutofit lnSpcReduction="10000"/>
          </a:bodyPr>
          <a:lstStyle/>
          <a:p>
            <a:r>
              <a:rPr lang="da-DK" dirty="0"/>
              <a:t>Danmark har en dårlig priskonkurrenceevne. Det vil sige danske produkter typisk er dyrere end andre landes. Vi konkurrerer mere på kvalitet og design</a:t>
            </a:r>
          </a:p>
          <a:p>
            <a:r>
              <a:rPr lang="da-DK" b="1" u="sng" dirty="0"/>
              <a:t>Up market-produkter: </a:t>
            </a:r>
            <a:r>
              <a:rPr lang="da-DK" dirty="0"/>
              <a:t>en vare, som har så høj kvalitet, at eksportvirksomheden kan sælge den til en pris, der ligger over den gennemsnitlige pris for tilsvarende produkter på det europæiske marked. </a:t>
            </a:r>
          </a:p>
          <a:p>
            <a:r>
              <a:rPr lang="da-DK" dirty="0"/>
              <a:t>Danske up market-produkter er typisk medicin, mink, svinekød, enzymer, blodpræparater, designermøbler, vinduer og designertøj. Virksomheder som LEGO, Novo, Novozymes, Velux, Danish Crown og mange flere er storeksportører af danske up market-produkter.</a:t>
            </a:r>
          </a:p>
        </p:txBody>
      </p:sp>
    </p:spTree>
    <p:extLst>
      <p:ext uri="{BB962C8B-B14F-4D97-AF65-F5344CB8AC3E}">
        <p14:creationId xmlns:p14="http://schemas.microsoft.com/office/powerpoint/2010/main" val="224252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5FA797-7969-4869-B78C-30252254768C}"/>
              </a:ext>
            </a:extLst>
          </p:cNvPr>
          <p:cNvSpPr>
            <a:spLocks noGrp="1"/>
          </p:cNvSpPr>
          <p:nvPr>
            <p:ph type="title"/>
          </p:nvPr>
        </p:nvSpPr>
        <p:spPr/>
        <p:txBody>
          <a:bodyPr/>
          <a:lstStyle/>
          <a:p>
            <a:pPr algn="ctr"/>
            <a:r>
              <a:rPr lang="da-DK" dirty="0"/>
              <a:t>Et overblik over Danmarks handel</a:t>
            </a:r>
          </a:p>
        </p:txBody>
      </p:sp>
      <p:sp>
        <p:nvSpPr>
          <p:cNvPr id="3" name="Pladsholder til indhold 2">
            <a:extLst>
              <a:ext uri="{FF2B5EF4-FFF2-40B4-BE49-F238E27FC236}">
                <a16:creationId xmlns:a16="http://schemas.microsoft.com/office/drawing/2014/main" id="{80EEE405-1326-4856-A6F3-1DA67A9440E0}"/>
              </a:ext>
            </a:extLst>
          </p:cNvPr>
          <p:cNvSpPr>
            <a:spLocks noGrp="1"/>
          </p:cNvSpPr>
          <p:nvPr>
            <p:ph idx="1"/>
          </p:nvPr>
        </p:nvSpPr>
        <p:spPr/>
        <p:txBody>
          <a:bodyPr/>
          <a:lstStyle/>
          <a:p>
            <a:pPr algn="l"/>
            <a:r>
              <a:rPr lang="da-DK" b="1" u="sng" dirty="0" err="1"/>
              <a:t>Middle</a:t>
            </a:r>
            <a:r>
              <a:rPr lang="da-DK" b="1" u="sng" dirty="0"/>
              <a:t> market-produkter </a:t>
            </a:r>
            <a:r>
              <a:rPr lang="da-DK" dirty="0"/>
              <a:t>er varer, hvor prisen ligger lige omkring gennemsnitsprisen i EU. Den danske olieeksport finder vi her.</a:t>
            </a:r>
          </a:p>
          <a:p>
            <a:pPr algn="l"/>
            <a:r>
              <a:rPr lang="da-DK" b="1" u="sng" dirty="0"/>
              <a:t>Down market-produkter </a:t>
            </a:r>
            <a:r>
              <a:rPr lang="da-DK" dirty="0"/>
              <a:t>betegner man varer, hvor prisen ligger under EU's gennemsnitspris. En stor del af de danske møbler til eksport er placeret her. Det gælder også visse dele af fødevareindustrien, som også konkurrerer på prisen.</a:t>
            </a:r>
          </a:p>
          <a:p>
            <a:endParaRPr lang="da-DK" dirty="0"/>
          </a:p>
          <a:p>
            <a:endParaRPr lang="da-DK" dirty="0"/>
          </a:p>
        </p:txBody>
      </p:sp>
    </p:spTree>
    <p:extLst>
      <p:ext uri="{BB962C8B-B14F-4D97-AF65-F5344CB8AC3E}">
        <p14:creationId xmlns:p14="http://schemas.microsoft.com/office/powerpoint/2010/main" val="397774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974948-BACA-41DE-AB26-0258B28858C8}"/>
              </a:ext>
            </a:extLst>
          </p:cNvPr>
          <p:cNvSpPr>
            <a:spLocks noGrp="1"/>
          </p:cNvSpPr>
          <p:nvPr>
            <p:ph type="title"/>
          </p:nvPr>
        </p:nvSpPr>
        <p:spPr/>
        <p:txBody>
          <a:bodyPr/>
          <a:lstStyle/>
          <a:p>
            <a:pPr algn="ctr"/>
            <a:r>
              <a:rPr lang="da-DK" dirty="0"/>
              <a:t>Et overblik over Danmarks Handel</a:t>
            </a:r>
          </a:p>
        </p:txBody>
      </p:sp>
      <p:pic>
        <p:nvPicPr>
          <p:cNvPr id="5" name="Pladsholder til indhold 4" descr="Et billede, der indeholder diagram&#10;&#10;Automatisk genereret beskrivelse">
            <a:extLst>
              <a:ext uri="{FF2B5EF4-FFF2-40B4-BE49-F238E27FC236}">
                <a16:creationId xmlns:a16="http://schemas.microsoft.com/office/drawing/2014/main" id="{BC22FA86-B455-4CA9-B905-5A72169D97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3772" y="2276872"/>
            <a:ext cx="5851884" cy="3706662"/>
          </a:xfrm>
        </p:spPr>
      </p:pic>
      <p:sp>
        <p:nvSpPr>
          <p:cNvPr id="6" name="Tekstfelt 5">
            <a:extLst>
              <a:ext uri="{FF2B5EF4-FFF2-40B4-BE49-F238E27FC236}">
                <a16:creationId xmlns:a16="http://schemas.microsoft.com/office/drawing/2014/main" id="{BE0B6BB8-E71A-43F5-BA30-D78B2961F311}"/>
              </a:ext>
            </a:extLst>
          </p:cNvPr>
          <p:cNvSpPr txBox="1"/>
          <p:nvPr/>
        </p:nvSpPr>
        <p:spPr>
          <a:xfrm>
            <a:off x="6670476" y="1890106"/>
            <a:ext cx="5400600" cy="4093428"/>
          </a:xfrm>
          <a:prstGeom prst="rect">
            <a:avLst/>
          </a:prstGeom>
          <a:noFill/>
        </p:spPr>
        <p:txBody>
          <a:bodyPr wrap="square" rtlCol="0">
            <a:spAutoFit/>
          </a:bodyPr>
          <a:lstStyle/>
          <a:p>
            <a:pPr marL="342900" indent="-342900" algn="l">
              <a:buFont typeface="Arial" panose="020B0604020202020204" pitchFamily="34" charset="0"/>
              <a:buChar char="•"/>
            </a:pPr>
            <a:r>
              <a:rPr lang="da-DK" sz="2000" dirty="0"/>
              <a:t>At Danmark står så stærkt på up market-produkter har stor samfundsøkonomisk betydning. Det indebærer nemlig, at vi trods højt lønniveau alligevel opretholder en stor eksport, der i sidste ende er med til at skabe et pænt overskud på vores betalingsbalance.</a:t>
            </a:r>
          </a:p>
          <a:p>
            <a:pPr marL="342900" indent="-342900" algn="l">
              <a:buFont typeface="Arial" panose="020B0604020202020204" pitchFamily="34" charset="0"/>
              <a:buChar char="•"/>
            </a:pPr>
            <a:endParaRPr lang="da-DK" sz="2000" dirty="0"/>
          </a:p>
          <a:p>
            <a:pPr marL="342900" indent="-342900" algn="l">
              <a:buFont typeface="Arial" panose="020B0604020202020204" pitchFamily="34" charset="0"/>
              <a:buChar char="•"/>
            </a:pPr>
            <a:r>
              <a:rPr lang="da-DK" sz="2000" dirty="0"/>
              <a:t>Da vi samtidig på importsiden køber billigere industrivarer fra bl.a. Kina, kan man lidt populært sige, at vi køber billigt og sælger dyrt.</a:t>
            </a:r>
          </a:p>
        </p:txBody>
      </p:sp>
    </p:spTree>
    <p:extLst>
      <p:ext uri="{BB962C8B-B14F-4D97-AF65-F5344CB8AC3E}">
        <p14:creationId xmlns:p14="http://schemas.microsoft.com/office/powerpoint/2010/main" val="411197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F12F8F-3A40-4362-898A-228DFB2BFC8A}"/>
              </a:ext>
            </a:extLst>
          </p:cNvPr>
          <p:cNvSpPr>
            <a:spLocks noGrp="1"/>
          </p:cNvSpPr>
          <p:nvPr>
            <p:ph type="title"/>
          </p:nvPr>
        </p:nvSpPr>
        <p:spPr/>
        <p:txBody>
          <a:bodyPr/>
          <a:lstStyle/>
          <a:p>
            <a:pPr algn="ctr"/>
            <a:r>
              <a:rPr lang="da-DK" dirty="0"/>
              <a:t>Kilder til handel</a:t>
            </a:r>
          </a:p>
        </p:txBody>
      </p:sp>
      <p:sp>
        <p:nvSpPr>
          <p:cNvPr id="3" name="Pladsholder til indhold 2">
            <a:extLst>
              <a:ext uri="{FF2B5EF4-FFF2-40B4-BE49-F238E27FC236}">
                <a16:creationId xmlns:a16="http://schemas.microsoft.com/office/drawing/2014/main" id="{27EC4BFC-620D-4957-AA60-D25A8B4AC536}"/>
              </a:ext>
            </a:extLst>
          </p:cNvPr>
          <p:cNvSpPr>
            <a:spLocks noGrp="1"/>
          </p:cNvSpPr>
          <p:nvPr>
            <p:ph idx="1"/>
          </p:nvPr>
        </p:nvSpPr>
        <p:spPr/>
        <p:txBody>
          <a:bodyPr/>
          <a:lstStyle/>
          <a:p>
            <a:r>
              <a:rPr lang="da-DK" dirty="0">
                <a:hlinkClick r:id="rId2"/>
              </a:rPr>
              <a:t>https://wits.worldbank.org/countrystats.aspx?lang=en</a:t>
            </a:r>
            <a:endParaRPr lang="da-DK" dirty="0"/>
          </a:p>
          <a:p>
            <a:endParaRPr lang="da-DK" dirty="0"/>
          </a:p>
          <a:p>
            <a:r>
              <a:rPr lang="da-DK" dirty="0"/>
              <a:t>Gem ovenstående link i jeres noter som en god kilde til jeres opgave. </a:t>
            </a:r>
          </a:p>
          <a:p>
            <a:endParaRPr lang="da-DK" dirty="0"/>
          </a:p>
          <a:p>
            <a:endParaRPr lang="da-DK" dirty="0"/>
          </a:p>
          <a:p>
            <a:r>
              <a:rPr lang="da-DK" dirty="0"/>
              <a:t>Opgave: Gå sammen et par stykker. Find et europæisk land og forbered en kort præsentation (I PowerPoint) der givet et overblik over landets handel med omverdenen.</a:t>
            </a:r>
          </a:p>
        </p:txBody>
      </p:sp>
    </p:spTree>
    <p:extLst>
      <p:ext uri="{BB962C8B-B14F-4D97-AF65-F5344CB8AC3E}">
        <p14:creationId xmlns:p14="http://schemas.microsoft.com/office/powerpoint/2010/main" val="1225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27</TotalTime>
  <Words>685</Words>
  <Application>Microsoft Office PowerPoint</Application>
  <PresentationFormat>Brugerdefineret</PresentationFormat>
  <Paragraphs>51</Paragraphs>
  <Slides>13</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13</vt:i4>
      </vt:variant>
    </vt:vector>
  </HeadingPairs>
  <TitlesOfParts>
    <vt:vector size="16" baseType="lpstr">
      <vt:lpstr>Arial</vt:lpstr>
      <vt:lpstr>Century Gothic</vt:lpstr>
      <vt:lpstr>Præsentation med verden 16x9</vt:lpstr>
      <vt:lpstr>Danmarks Handel</vt:lpstr>
      <vt:lpstr>Dagens program</vt:lpstr>
      <vt:lpstr>Intro til eksamensprojekt</vt:lpstr>
      <vt:lpstr>Intro til eksamensprojektet</vt:lpstr>
      <vt:lpstr>Overblik over Danmarks Handel</vt:lpstr>
      <vt:lpstr>Hvilke varer sælger vi?</vt:lpstr>
      <vt:lpstr>Hvilke varer køber vi?</vt:lpstr>
      <vt:lpstr>Udenrigshandel</vt:lpstr>
      <vt:lpstr>Et overblik over Danmarks handel</vt:lpstr>
      <vt:lpstr>Et overblik over Danmarks handel</vt:lpstr>
      <vt:lpstr>Et overblik over Danmarks handel</vt:lpstr>
      <vt:lpstr>Et overblik over Danmarks Handel</vt:lpstr>
      <vt:lpstr>Kilder til handel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Danmarks Handel</dc:title>
  <dc:creator>Lennart Keller</dc:creator>
  <cp:lastModifiedBy>Lennart Keller</cp:lastModifiedBy>
  <cp:revision>1</cp:revision>
  <dcterms:created xsi:type="dcterms:W3CDTF">2024-03-03T08:49:00Z</dcterms:created>
  <dcterms:modified xsi:type="dcterms:W3CDTF">2024-03-03T09:25:04Z</dcterms:modified>
</cp:coreProperties>
</file>