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70" r:id="rId4"/>
    <p:sldId id="259" r:id="rId5"/>
    <p:sldId id="260" r:id="rId6"/>
    <p:sldId id="271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7603930A-E370-4C63-AFB7-08868487397D}"/>
    <pc:docChg chg="undo custSel addSld delSld modSld">
      <pc:chgData name="Lennart Keller" userId="f5b96269-a306-4382-93d9-827cd03ffe50" providerId="ADAL" clId="{7603930A-E370-4C63-AFB7-08868487397D}" dt="2024-01-15T09:21:43.079" v="705" actId="20577"/>
      <pc:docMkLst>
        <pc:docMk/>
      </pc:docMkLst>
      <pc:sldChg chg="modSp mod">
        <pc:chgData name="Lennart Keller" userId="f5b96269-a306-4382-93d9-827cd03ffe50" providerId="ADAL" clId="{7603930A-E370-4C63-AFB7-08868487397D}" dt="2024-01-15T09:21:43.079" v="705" actId="20577"/>
        <pc:sldMkLst>
          <pc:docMk/>
          <pc:sldMk cId="4025013544" sldId="256"/>
        </pc:sldMkLst>
        <pc:spChg chg="mod">
          <ac:chgData name="Lennart Keller" userId="f5b96269-a306-4382-93d9-827cd03ffe50" providerId="ADAL" clId="{7603930A-E370-4C63-AFB7-08868487397D}" dt="2024-01-15T09:21:43.079" v="705" actId="20577"/>
          <ac:spMkLst>
            <pc:docMk/>
            <pc:sldMk cId="4025013544" sldId="256"/>
            <ac:spMk id="3" creationId="{00000000-0000-0000-0000-000000000000}"/>
          </ac:spMkLst>
        </pc:spChg>
      </pc:sldChg>
      <pc:sldChg chg="modSp mod">
        <pc:chgData name="Lennart Keller" userId="f5b96269-a306-4382-93d9-827cd03ffe50" providerId="ADAL" clId="{7603930A-E370-4C63-AFB7-08868487397D}" dt="2024-01-15T09:21:10.009" v="629" actId="20577"/>
        <pc:sldMkLst>
          <pc:docMk/>
          <pc:sldMk cId="1225564554" sldId="257"/>
        </pc:sldMkLst>
        <pc:spChg chg="mod">
          <ac:chgData name="Lennart Keller" userId="f5b96269-a306-4382-93d9-827cd03ffe50" providerId="ADAL" clId="{7603930A-E370-4C63-AFB7-08868487397D}" dt="2024-01-15T09:21:10.009" v="629" actId="20577"/>
          <ac:spMkLst>
            <pc:docMk/>
            <pc:sldMk cId="1225564554" sldId="257"/>
            <ac:spMk id="3" creationId="{B76F0924-1F2F-40EE-B4F8-C1B289A6B6CA}"/>
          </ac:spMkLst>
        </pc:spChg>
      </pc:sldChg>
      <pc:sldChg chg="del">
        <pc:chgData name="Lennart Keller" userId="f5b96269-a306-4382-93d9-827cd03ffe50" providerId="ADAL" clId="{7603930A-E370-4C63-AFB7-08868487397D}" dt="2024-01-15T08:33:42.848" v="1" actId="2696"/>
        <pc:sldMkLst>
          <pc:docMk/>
          <pc:sldMk cId="2800242241" sldId="258"/>
        </pc:sldMkLst>
      </pc:sldChg>
      <pc:sldChg chg="del">
        <pc:chgData name="Lennart Keller" userId="f5b96269-a306-4382-93d9-827cd03ffe50" providerId="ADAL" clId="{7603930A-E370-4C63-AFB7-08868487397D}" dt="2024-01-15T08:33:04.340" v="0" actId="2696"/>
        <pc:sldMkLst>
          <pc:docMk/>
          <pc:sldMk cId="485772047" sldId="261"/>
        </pc:sldMkLst>
      </pc:sldChg>
      <pc:sldChg chg="del">
        <pc:chgData name="Lennart Keller" userId="f5b96269-a306-4382-93d9-827cd03ffe50" providerId="ADAL" clId="{7603930A-E370-4C63-AFB7-08868487397D}" dt="2024-01-15T08:34:25.079" v="9" actId="47"/>
        <pc:sldMkLst>
          <pc:docMk/>
          <pc:sldMk cId="2563986311" sldId="262"/>
        </pc:sldMkLst>
      </pc:sldChg>
      <pc:sldChg chg="del">
        <pc:chgData name="Lennart Keller" userId="f5b96269-a306-4382-93d9-827cd03ffe50" providerId="ADAL" clId="{7603930A-E370-4C63-AFB7-08868487397D}" dt="2024-01-15T08:34:24.170" v="8" actId="47"/>
        <pc:sldMkLst>
          <pc:docMk/>
          <pc:sldMk cId="954791093" sldId="263"/>
        </pc:sldMkLst>
      </pc:sldChg>
      <pc:sldChg chg="del">
        <pc:chgData name="Lennart Keller" userId="f5b96269-a306-4382-93d9-827cd03ffe50" providerId="ADAL" clId="{7603930A-E370-4C63-AFB7-08868487397D}" dt="2024-01-15T08:34:23.651" v="7" actId="47"/>
        <pc:sldMkLst>
          <pc:docMk/>
          <pc:sldMk cId="3650438689" sldId="264"/>
        </pc:sldMkLst>
      </pc:sldChg>
      <pc:sldChg chg="del">
        <pc:chgData name="Lennart Keller" userId="f5b96269-a306-4382-93d9-827cd03ffe50" providerId="ADAL" clId="{7603930A-E370-4C63-AFB7-08868487397D}" dt="2024-01-15T08:34:22.976" v="6" actId="47"/>
        <pc:sldMkLst>
          <pc:docMk/>
          <pc:sldMk cId="1489239235" sldId="265"/>
        </pc:sldMkLst>
      </pc:sldChg>
      <pc:sldChg chg="del">
        <pc:chgData name="Lennart Keller" userId="f5b96269-a306-4382-93d9-827cd03ffe50" providerId="ADAL" clId="{7603930A-E370-4C63-AFB7-08868487397D}" dt="2024-01-15T08:34:22.799" v="5" actId="47"/>
        <pc:sldMkLst>
          <pc:docMk/>
          <pc:sldMk cId="3224244308" sldId="266"/>
        </pc:sldMkLst>
      </pc:sldChg>
      <pc:sldChg chg="del">
        <pc:chgData name="Lennart Keller" userId="f5b96269-a306-4382-93d9-827cd03ffe50" providerId="ADAL" clId="{7603930A-E370-4C63-AFB7-08868487397D}" dt="2024-01-15T08:34:22.646" v="4" actId="47"/>
        <pc:sldMkLst>
          <pc:docMk/>
          <pc:sldMk cId="1656891039" sldId="267"/>
        </pc:sldMkLst>
      </pc:sldChg>
      <pc:sldChg chg="del">
        <pc:chgData name="Lennart Keller" userId="f5b96269-a306-4382-93d9-827cd03ffe50" providerId="ADAL" clId="{7603930A-E370-4C63-AFB7-08868487397D}" dt="2024-01-15T08:34:22.466" v="3" actId="47"/>
        <pc:sldMkLst>
          <pc:docMk/>
          <pc:sldMk cId="935336155" sldId="268"/>
        </pc:sldMkLst>
      </pc:sldChg>
      <pc:sldChg chg="del">
        <pc:chgData name="Lennart Keller" userId="f5b96269-a306-4382-93d9-827cd03ffe50" providerId="ADAL" clId="{7603930A-E370-4C63-AFB7-08868487397D}" dt="2024-01-15T08:34:21.434" v="2" actId="47"/>
        <pc:sldMkLst>
          <pc:docMk/>
          <pc:sldMk cId="3073620534" sldId="269"/>
        </pc:sldMkLst>
      </pc:sldChg>
      <pc:sldChg chg="modSp new mod">
        <pc:chgData name="Lennart Keller" userId="f5b96269-a306-4382-93d9-827cd03ffe50" providerId="ADAL" clId="{7603930A-E370-4C63-AFB7-08868487397D}" dt="2024-01-15T08:43:30.366" v="596" actId="20577"/>
        <pc:sldMkLst>
          <pc:docMk/>
          <pc:sldMk cId="1196545099" sldId="271"/>
        </pc:sldMkLst>
        <pc:spChg chg="mod">
          <ac:chgData name="Lennart Keller" userId="f5b96269-a306-4382-93d9-827cd03ffe50" providerId="ADAL" clId="{7603930A-E370-4C63-AFB7-08868487397D}" dt="2024-01-15T08:40:31.711" v="43" actId="20577"/>
          <ac:spMkLst>
            <pc:docMk/>
            <pc:sldMk cId="1196545099" sldId="271"/>
            <ac:spMk id="2" creationId="{1D127DC0-EB37-4813-B62A-465A57DF68E9}"/>
          </ac:spMkLst>
        </pc:spChg>
        <pc:spChg chg="mod">
          <ac:chgData name="Lennart Keller" userId="f5b96269-a306-4382-93d9-827cd03ffe50" providerId="ADAL" clId="{7603930A-E370-4C63-AFB7-08868487397D}" dt="2024-01-15T08:43:30.366" v="596" actId="20577"/>
          <ac:spMkLst>
            <pc:docMk/>
            <pc:sldMk cId="1196545099" sldId="271"/>
            <ac:spMk id="3" creationId="{D7D985FA-8BEF-486E-8DAD-225AFE3F6F4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15-01-2024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15-01-2024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15-01-2024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8-kSalzePQ&amp;ab_channel=AndreasIngemannBramse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X0KJLXR6Mw&amp;ab_channel=P3Essens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Flexicurity-modellen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Flexicurity, den danske model </a:t>
            </a:r>
            <a:r>
              <a:rPr lang="da-DK"/>
              <a:t>og trepartsforhandlinger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CE305-D686-4015-9919-75309151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6F0924-1F2F-40EE-B4F8-C1B289A6B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Flexicuritymodellen</a:t>
            </a:r>
          </a:p>
          <a:p>
            <a:r>
              <a:rPr lang="da-DK" dirty="0"/>
              <a:t>3) Den danske model</a:t>
            </a:r>
          </a:p>
          <a:p>
            <a:r>
              <a:rPr lang="da-DK" dirty="0"/>
              <a:t>4) Artikel + arbejdsspørgsmål</a:t>
            </a:r>
          </a:p>
          <a:p>
            <a:endParaRPr lang="da-DK" dirty="0"/>
          </a:p>
          <a:p>
            <a:pPr marL="4572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556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6D841-02F9-4DB6-BF04-74A5F71BD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Repetitions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6769EB-09D9-4429-94C1-DF8D58BD4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Hvornår har vi fuldbeskæftigelse i Danmark?</a:t>
            </a:r>
          </a:p>
          <a:p>
            <a:r>
              <a:rPr lang="da-DK" dirty="0"/>
              <a:t>Hvilke faktorer påvirker løndannelsen på det danske arbejdsmarked?</a:t>
            </a:r>
          </a:p>
          <a:p>
            <a:r>
              <a:rPr lang="da-DK" dirty="0"/>
              <a:t>Hvilke årsager er der til arbejdsløshed?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82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65C7D-BABC-4E8F-A38C-C92D4630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Flexicuirtymodellen</a:t>
            </a:r>
            <a:endParaRPr lang="da-DK" dirty="0"/>
          </a:p>
        </p:txBody>
      </p:sp>
      <p:pic>
        <p:nvPicPr>
          <p:cNvPr id="1026" name="Picture 2" descr="Flexicurity - Det danske arbejdsmarked">
            <a:extLst>
              <a:ext uri="{FF2B5EF4-FFF2-40B4-BE49-F238E27FC236}">
                <a16:creationId xmlns:a16="http://schemas.microsoft.com/office/drawing/2014/main" id="{B21979C5-71F2-4B33-A4A0-2825F25824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1772816"/>
            <a:ext cx="476250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41DF84B-DB69-4E7F-B093-9B7D675486FC}"/>
              </a:ext>
            </a:extLst>
          </p:cNvPr>
          <p:cNvSpPr txBox="1"/>
          <p:nvPr/>
        </p:nvSpPr>
        <p:spPr>
          <a:xfrm>
            <a:off x="6598468" y="1844824"/>
            <a:ext cx="5184576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dirty="0"/>
              <a:t>Fleksibelt arbejdsmarked: </a:t>
            </a:r>
            <a:r>
              <a:rPr lang="da-DK" sz="2400" dirty="0"/>
              <a:t>Nemt at ansætte og fyre folk (Kan arbejdsgiver godt lide)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b="1" dirty="0"/>
              <a:t>Social sikring (dagpenge): </a:t>
            </a:r>
            <a:r>
              <a:rPr lang="da-DK" sz="2400" dirty="0"/>
              <a:t>Høje sociale ydelser der gør det mindre risikofyldt at miste sit arbejde (Kan arbejdstager godt lide)</a:t>
            </a:r>
          </a:p>
          <a:p>
            <a:pPr>
              <a:lnSpc>
                <a:spcPct val="90000"/>
              </a:lnSpc>
            </a:pPr>
            <a:endParaRPr lang="da-DK" sz="2400" b="1" dirty="0"/>
          </a:p>
          <a:p>
            <a:pPr>
              <a:lnSpc>
                <a:spcPct val="90000"/>
              </a:lnSpc>
            </a:pPr>
            <a:r>
              <a:rPr lang="da-DK" sz="2400" b="1" dirty="0"/>
              <a:t>Aktiv arbejdsmarkedspolitik: </a:t>
            </a:r>
            <a:r>
              <a:rPr lang="da-DK" sz="2400" dirty="0"/>
              <a:t>Opkvalificering og efteruddannelse og omskoling. </a:t>
            </a:r>
            <a:endParaRPr lang="da-DK" sz="2400" b="1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D48F0B2-6406-438A-B2FA-0F765F88390F}"/>
              </a:ext>
            </a:extLst>
          </p:cNvPr>
          <p:cNvSpPr txBox="1"/>
          <p:nvPr/>
        </p:nvSpPr>
        <p:spPr>
          <a:xfrm>
            <a:off x="1053852" y="5229200"/>
            <a:ext cx="489654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>
                <a:hlinkClick r:id="rId3"/>
              </a:rPr>
              <a:t>https://www.youtube.com/watch?v=K8-kSalzePQ&amp;ab_channel=AndreasIngemannBramsen</a:t>
            </a:r>
            <a:r>
              <a:rPr lang="da-DK" sz="2400" dirty="0"/>
              <a:t> (fra 15.00)</a:t>
            </a:r>
          </a:p>
        </p:txBody>
      </p:sp>
    </p:spTree>
    <p:extLst>
      <p:ext uri="{BB962C8B-B14F-4D97-AF65-F5344CB8AC3E}">
        <p14:creationId xmlns:p14="http://schemas.microsoft.com/office/powerpoint/2010/main" val="404733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31684-3A7D-48A2-9E06-7C2D6B18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danske model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2FD516-1B9C-4BD6-AB2A-91668DF08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000" b="0" i="0" dirty="0">
                <a:effectLst/>
              </a:rPr>
              <a:t>I langt de fleste EU-lande er regler om mindsteløn, arbejdstid, natarbejde, arbejdsmarkedspension m.v. fastlagt ved </a:t>
            </a:r>
            <a:r>
              <a:rPr lang="da-DK" sz="2000" b="0" i="1" dirty="0">
                <a:effectLst/>
              </a:rPr>
              <a:t>lovgivning</a:t>
            </a:r>
            <a:r>
              <a:rPr lang="da-DK" sz="2000" b="0" i="0" dirty="0">
                <a:effectLst/>
              </a:rPr>
              <a:t>. I Danmark klares disse spørgsmål af arbejdsmarkedets parter, dvs. </a:t>
            </a:r>
            <a:r>
              <a:rPr lang="da-DK" sz="2000" b="0" i="0" u="none" strike="noStrike" dirty="0">
                <a:effectLst/>
              </a:rPr>
              <a:t>fagforbund</a:t>
            </a:r>
            <a:r>
              <a:rPr lang="da-DK" sz="2000" b="0" i="0" dirty="0">
                <a:effectLst/>
              </a:rPr>
              <a:t> og arbejdsgiverforeninger, som i de </a:t>
            </a:r>
            <a:r>
              <a:rPr lang="da-DK" sz="2000" b="0" i="1" dirty="0">
                <a:effectLst/>
              </a:rPr>
              <a:t>kollektive overenskomster</a:t>
            </a:r>
            <a:r>
              <a:rPr lang="da-DK" sz="2000" b="0" i="0" dirty="0">
                <a:effectLst/>
              </a:rPr>
              <a:t> laver aftaler om dette.</a:t>
            </a:r>
          </a:p>
          <a:p>
            <a:r>
              <a:rPr lang="da-DK" sz="2000" dirty="0"/>
              <a:t>Kollektive overenskomster gælder typisk for en række år (3-5) og genforhandles så. </a:t>
            </a:r>
          </a:p>
          <a:p>
            <a:r>
              <a:rPr lang="da-DK" sz="2000" b="0" i="0" dirty="0">
                <a:effectLst/>
              </a:rPr>
              <a:t>De kollektive overenskomster dækker op imod 80 pct. af arbejdsmarkedet. Dertil kommer, at områder uden overenskomster i store træk følger overenskomsterne, så derfor er de kollektive overenskomster stort set dækkende for det meste af arbejdsmarkedet.</a:t>
            </a:r>
          </a:p>
          <a:p>
            <a:r>
              <a:rPr lang="da-DK" sz="2000" b="0" i="0" dirty="0">
                <a:effectLst/>
              </a:rPr>
              <a:t>Omkring 30 procent af danskere i beskæftigelse er off</a:t>
            </a:r>
            <a:r>
              <a:rPr lang="da-DK" sz="2000" dirty="0"/>
              <a:t>entligt ansatte</a:t>
            </a:r>
            <a:endParaRPr lang="da-DK" sz="2000" b="0" i="0" dirty="0">
              <a:effectLst/>
            </a:endParaRPr>
          </a:p>
          <a:p>
            <a:r>
              <a:rPr lang="da-DK" sz="2000" dirty="0">
                <a:hlinkClick r:id="rId2"/>
              </a:rPr>
              <a:t>https://www.youtube.com/watch?v=vX0KJLXR6Mw&amp;ab_channel=P3Essensen</a:t>
            </a:r>
            <a:endParaRPr lang="da-DK" sz="2000" dirty="0"/>
          </a:p>
          <a:p>
            <a:pPr marL="4572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7569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27DC0-EB37-4813-B62A-465A57DF6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Opsummerende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D985FA-8BEF-486E-8DAD-225AFE3F6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Flexicuritymodellen</a:t>
            </a:r>
            <a:r>
              <a:rPr lang="da-DK" dirty="0"/>
              <a:t> – Fleksibelt arbejdsmarked, Social sikring &amp; Aktiv arbejdsmarkedspolitik</a:t>
            </a:r>
          </a:p>
          <a:p>
            <a:r>
              <a:rPr lang="da-DK" b="1" dirty="0"/>
              <a:t>Den danske model – </a:t>
            </a:r>
            <a:r>
              <a:rPr lang="da-DK" dirty="0"/>
              <a:t>Måden hvorpå arbejdsgiver og arbejdstager samarbejder om reglerne på arbejdsmarkedet. </a:t>
            </a:r>
          </a:p>
          <a:p>
            <a:r>
              <a:rPr lang="da-DK" dirty="0"/>
              <a:t>Reglerne på arbejdsmarkedet står i overenskomster og det er arbejdsmarkedsparter der har forhandlet dette. </a:t>
            </a:r>
          </a:p>
          <a:p>
            <a:r>
              <a:rPr lang="da-DK" dirty="0"/>
              <a:t>Staten blander sig som udgangspunkt ikke</a:t>
            </a:r>
          </a:p>
          <a:p>
            <a:r>
              <a:rPr lang="da-DK" dirty="0"/>
              <a:t>Men… Staten er arbejdsgiver for omkring 30% af befolkningen, så her er den part i forhandlingerne</a:t>
            </a:r>
          </a:p>
        </p:txBody>
      </p:sp>
    </p:spTree>
    <p:extLst>
      <p:ext uri="{BB962C8B-B14F-4D97-AF65-F5344CB8AC3E}">
        <p14:creationId xmlns:p14="http://schemas.microsoft.com/office/powerpoint/2010/main" val="119654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154</TotalTime>
  <Words>324</Words>
  <Application>Microsoft Office PowerPoint</Application>
  <PresentationFormat>Brugerdefineret</PresentationFormat>
  <Paragraphs>33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Flexicurity-modellen </vt:lpstr>
      <vt:lpstr>Dagens program</vt:lpstr>
      <vt:lpstr>Repetitions spørgsmål</vt:lpstr>
      <vt:lpstr>Flexicuirtymodellen</vt:lpstr>
      <vt:lpstr>Den danske model</vt:lpstr>
      <vt:lpstr>Opsummerende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Flexicurity-modellen</dc:title>
  <dc:creator>Lennart Keller</dc:creator>
  <cp:lastModifiedBy>Lennart Keller</cp:lastModifiedBy>
  <cp:revision>2</cp:revision>
  <dcterms:created xsi:type="dcterms:W3CDTF">2022-10-25T13:47:09Z</dcterms:created>
  <dcterms:modified xsi:type="dcterms:W3CDTF">2024-01-15T09:21:45Z</dcterms:modified>
</cp:coreProperties>
</file>