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56" r:id="rId2"/>
    <p:sldId id="257" r:id="rId3"/>
    <p:sldId id="425" r:id="rId4"/>
    <p:sldId id="414" r:id="rId5"/>
    <p:sldId id="418" r:id="rId6"/>
    <p:sldId id="420" r:id="rId7"/>
    <p:sldId id="421" r:id="rId8"/>
    <p:sldId id="423" r:id="rId9"/>
    <p:sldId id="422" r:id="rId10"/>
    <p:sldId id="417" r:id="rId11"/>
    <p:sldId id="424" r:id="rId12"/>
    <p:sldId id="426" r:id="rId13"/>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017" autoAdjust="0"/>
    <p:restoredTop sz="94886" autoAdjust="0"/>
  </p:normalViewPr>
  <p:slideViewPr>
    <p:cSldViewPr>
      <p:cViewPr varScale="1">
        <p:scale>
          <a:sx n="67" d="100"/>
          <a:sy n="67" d="100"/>
        </p:scale>
        <p:origin x="756" y="44"/>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nnart Keller" userId="f5b96269-a306-4382-93d9-827cd03ffe50" providerId="ADAL" clId="{3AF103EA-93B4-4CBE-A9D7-6839175B22F4}"/>
    <pc:docChg chg="modSld">
      <pc:chgData name="Lennart Keller" userId="f5b96269-a306-4382-93d9-827cd03ffe50" providerId="ADAL" clId="{3AF103EA-93B4-4CBE-A9D7-6839175B22F4}" dt="2024-02-25T11:53:16.215" v="12" actId="20577"/>
      <pc:docMkLst>
        <pc:docMk/>
      </pc:docMkLst>
      <pc:sldChg chg="modSp mod">
        <pc:chgData name="Lennart Keller" userId="f5b96269-a306-4382-93d9-827cd03ffe50" providerId="ADAL" clId="{3AF103EA-93B4-4CBE-A9D7-6839175B22F4}" dt="2024-02-25T11:53:16.215" v="12" actId="20577"/>
        <pc:sldMkLst>
          <pc:docMk/>
          <pc:sldMk cId="1317697702" sldId="257"/>
        </pc:sldMkLst>
        <pc:spChg chg="mod">
          <ac:chgData name="Lennart Keller" userId="f5b96269-a306-4382-93d9-827cd03ffe50" providerId="ADAL" clId="{3AF103EA-93B4-4CBE-A9D7-6839175B22F4}" dt="2024-02-25T11:53:16.215" v="12" actId="20577"/>
          <ac:spMkLst>
            <pc:docMk/>
            <pc:sldMk cId="1317697702" sldId="257"/>
            <ac:spMk id="3" creationId="{9B073723-9E96-4EC8-8BE9-F322BDBB7E7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25-02-2024</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25-02-2024</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153751C-20C1-2E43-AF1D-79A9B4EAD242}" type="slidenum">
              <a:rPr lang="da-DK" smtClean="0"/>
              <a:t>11</a:t>
            </a:fld>
            <a:endParaRPr lang="da-DK"/>
          </a:p>
        </p:txBody>
      </p:sp>
    </p:spTree>
    <p:extLst>
      <p:ext uri="{BB962C8B-B14F-4D97-AF65-F5344CB8AC3E}">
        <p14:creationId xmlns:p14="http://schemas.microsoft.com/office/powerpoint/2010/main" val="3844891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25-02-2024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25-02-2024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25-02-2024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25-02-2024</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25-02-2024</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25-02-2024</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25-02-2024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25-02-2024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25-02-2024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25-02-2024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25-02-2024</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197868" y="1828799"/>
            <a:ext cx="9753600" cy="3048001"/>
          </a:xfrm>
        </p:spPr>
        <p:txBody>
          <a:bodyPr rtlCol="0"/>
          <a:lstStyle/>
          <a:p>
            <a:pPr rtl="0"/>
            <a:r>
              <a:rPr lang="da-DK" dirty="0"/>
              <a:t>Strukturel Konkurrenceevne 2</a:t>
            </a:r>
          </a:p>
        </p:txBody>
      </p:sp>
      <p:sp>
        <p:nvSpPr>
          <p:cNvPr id="3" name="Undertitel 2"/>
          <p:cNvSpPr>
            <a:spLocks noGrp="1"/>
          </p:cNvSpPr>
          <p:nvPr>
            <p:ph type="subTitle" idx="1"/>
          </p:nvPr>
        </p:nvSpPr>
        <p:spPr/>
        <p:txBody>
          <a:bodyPr rtlCol="0"/>
          <a:lstStyle/>
          <a:p>
            <a:pPr rtl="0"/>
            <a:r>
              <a:rPr lang="da-DK" dirty="0"/>
              <a:t>Porters Diamant, har Danmark en god </a:t>
            </a:r>
            <a:r>
              <a:rPr lang="da-DK" dirty="0" err="1"/>
              <a:t>Konkurrencevne</a:t>
            </a:r>
            <a:r>
              <a:rPr lang="da-DK" dirty="0"/>
              <a:t>?</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11B97B-41BC-4703-9BA3-42541330EC6A}"/>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9B073723-9E96-4EC8-8BE9-F322BDBB7E70}"/>
              </a:ext>
            </a:extLst>
          </p:cNvPr>
          <p:cNvSpPr>
            <a:spLocks noGrp="1"/>
          </p:cNvSpPr>
          <p:nvPr>
            <p:ph idx="1"/>
          </p:nvPr>
        </p:nvSpPr>
        <p:spPr/>
        <p:txBody>
          <a:bodyPr/>
          <a:lstStyle/>
          <a:p>
            <a:r>
              <a:rPr lang="da-DK" dirty="0"/>
              <a:t>1) Priskonkurrenceevne og strukturel konkurrenceevne</a:t>
            </a:r>
          </a:p>
          <a:p>
            <a:r>
              <a:rPr lang="da-DK" dirty="0"/>
              <a:t>2) Porters Diamant</a:t>
            </a:r>
          </a:p>
          <a:p>
            <a:r>
              <a:rPr lang="da-DK" dirty="0"/>
              <a:t>3) Sammenligning af KKE – DK vs. Resten af verden</a:t>
            </a:r>
          </a:p>
          <a:p>
            <a:r>
              <a:rPr lang="da-DK" dirty="0"/>
              <a:t>4) Opsamling</a:t>
            </a:r>
          </a:p>
          <a:p>
            <a:endParaRPr lang="da-DK" dirty="0"/>
          </a:p>
        </p:txBody>
      </p:sp>
    </p:spTree>
    <p:extLst>
      <p:ext uri="{BB962C8B-B14F-4D97-AF65-F5344CB8AC3E}">
        <p14:creationId xmlns:p14="http://schemas.microsoft.com/office/powerpoint/2010/main" val="1317697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55D2C0-F8E1-484A-8556-13FA3A3A517D}"/>
              </a:ext>
            </a:extLst>
          </p:cNvPr>
          <p:cNvSpPr>
            <a:spLocks noGrp="1"/>
          </p:cNvSpPr>
          <p:nvPr>
            <p:ph type="title"/>
          </p:nvPr>
        </p:nvSpPr>
        <p:spPr/>
        <p:txBody>
          <a:bodyPr/>
          <a:lstStyle/>
          <a:p>
            <a:pPr algn="ctr"/>
            <a:r>
              <a:rPr lang="da-DK" dirty="0"/>
              <a:t>Repetition</a:t>
            </a:r>
          </a:p>
        </p:txBody>
      </p:sp>
      <p:sp>
        <p:nvSpPr>
          <p:cNvPr id="3" name="Pladsholder til indhold 2">
            <a:extLst>
              <a:ext uri="{FF2B5EF4-FFF2-40B4-BE49-F238E27FC236}">
                <a16:creationId xmlns:a16="http://schemas.microsoft.com/office/drawing/2014/main" id="{E21DEBE4-58D5-4165-844A-4D4F277B65BB}"/>
              </a:ext>
            </a:extLst>
          </p:cNvPr>
          <p:cNvSpPr>
            <a:spLocks noGrp="1"/>
          </p:cNvSpPr>
          <p:nvPr>
            <p:ph idx="1"/>
          </p:nvPr>
        </p:nvSpPr>
        <p:spPr/>
        <p:txBody>
          <a:bodyPr/>
          <a:lstStyle/>
          <a:p>
            <a:r>
              <a:rPr lang="da-DK" dirty="0"/>
              <a:t>Hvad er forskellen på priskonkurrenceevne og strukturel konkurrenceevne?</a:t>
            </a:r>
          </a:p>
        </p:txBody>
      </p:sp>
    </p:spTree>
    <p:extLst>
      <p:ext uri="{BB962C8B-B14F-4D97-AF65-F5344CB8AC3E}">
        <p14:creationId xmlns:p14="http://schemas.microsoft.com/office/powerpoint/2010/main" val="468886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A12200-4530-F900-448F-A974C075FDE2}"/>
              </a:ext>
            </a:extLst>
          </p:cNvPr>
          <p:cNvSpPr>
            <a:spLocks noGrp="1"/>
          </p:cNvSpPr>
          <p:nvPr>
            <p:ph type="title"/>
          </p:nvPr>
        </p:nvSpPr>
        <p:spPr/>
        <p:txBody>
          <a:bodyPr/>
          <a:lstStyle/>
          <a:p>
            <a:pPr algn="ctr"/>
            <a:r>
              <a:rPr lang="da-DK" dirty="0"/>
              <a:t>Porters diamant</a:t>
            </a:r>
          </a:p>
        </p:txBody>
      </p:sp>
      <p:sp>
        <p:nvSpPr>
          <p:cNvPr id="3" name="Pladsholder til indhold 2">
            <a:extLst>
              <a:ext uri="{FF2B5EF4-FFF2-40B4-BE49-F238E27FC236}">
                <a16:creationId xmlns:a16="http://schemas.microsoft.com/office/drawing/2014/main" id="{431C1864-DA82-6680-EF69-73B6B8E45359}"/>
              </a:ext>
            </a:extLst>
          </p:cNvPr>
          <p:cNvSpPr>
            <a:spLocks noGrp="1"/>
          </p:cNvSpPr>
          <p:nvPr>
            <p:ph idx="1"/>
          </p:nvPr>
        </p:nvSpPr>
        <p:spPr/>
        <p:txBody>
          <a:bodyPr/>
          <a:lstStyle/>
          <a:p>
            <a:r>
              <a:rPr lang="da-DK" dirty="0"/>
              <a:t>Porters diamant forsøger at forklare hvad der er afgørende for et lands konkurrenceevne, og følger langt hen ad vejen tankerne bag den strukturelle konkurrenceevne.</a:t>
            </a:r>
          </a:p>
          <a:p>
            <a:r>
              <a:rPr lang="da-DK" dirty="0"/>
              <a:t>Ifølge Porter er der fire overordnede kendetegn, som karakteriserer et lands konkurrenceevne:</a:t>
            </a:r>
          </a:p>
          <a:p>
            <a:endParaRPr lang="da-DK" dirty="0"/>
          </a:p>
        </p:txBody>
      </p:sp>
      <p:sp>
        <p:nvSpPr>
          <p:cNvPr id="4" name="Pladsholder til indhold 2">
            <a:extLst>
              <a:ext uri="{FF2B5EF4-FFF2-40B4-BE49-F238E27FC236}">
                <a16:creationId xmlns:a16="http://schemas.microsoft.com/office/drawing/2014/main" id="{6693300B-9A6C-ECE5-2CCF-727CA716AF66}"/>
              </a:ext>
            </a:extLst>
          </p:cNvPr>
          <p:cNvSpPr txBox="1">
            <a:spLocks/>
          </p:cNvSpPr>
          <p:nvPr/>
        </p:nvSpPr>
        <p:spPr>
          <a:xfrm>
            <a:off x="837982" y="4001145"/>
            <a:ext cx="4859205" cy="2310004"/>
          </a:xfrm>
          <a:prstGeom prst="rect">
            <a:avLst/>
          </a:prstGeom>
        </p:spPr>
        <p:txBody>
          <a:bodyPr vert="horz" lIns="91416" tIns="45708" rIns="91416" bIns="45708"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126" lvl="1" indent="-457063">
              <a:buFont typeface="+mj-lt"/>
              <a:buAutoNum type="arabicPeriod"/>
            </a:pPr>
            <a:r>
              <a:rPr lang="da-DK" sz="2399" dirty="0"/>
              <a:t>Produktionsfaktorer</a:t>
            </a:r>
          </a:p>
          <a:p>
            <a:pPr marL="914126" lvl="1" indent="-457063">
              <a:buFont typeface="+mj-lt"/>
              <a:buAutoNum type="arabicPeriod"/>
            </a:pPr>
            <a:r>
              <a:rPr lang="da-DK" sz="2399" dirty="0"/>
              <a:t>Efterspørgselsforhold</a:t>
            </a:r>
          </a:p>
          <a:p>
            <a:pPr marL="914126" lvl="1" indent="-457063">
              <a:buFont typeface="+mj-lt"/>
              <a:buAutoNum type="arabicPeriod"/>
            </a:pPr>
            <a:r>
              <a:rPr lang="da-DK" sz="2399" dirty="0"/>
              <a:t>Beslægtede virksomheder og underleverandører</a:t>
            </a:r>
          </a:p>
          <a:p>
            <a:pPr marL="914126" lvl="1" indent="-457063">
              <a:buFont typeface="+mj-lt"/>
              <a:buAutoNum type="arabicPeriod"/>
            </a:pPr>
            <a:r>
              <a:rPr lang="da-DK" sz="2399" dirty="0"/>
              <a:t>Firmastrategi, struktur og rivalisering</a:t>
            </a:r>
          </a:p>
          <a:p>
            <a:pPr marL="914126" lvl="1" indent="-457063">
              <a:buFont typeface="+mj-lt"/>
              <a:buAutoNum type="arabicPeriod"/>
            </a:pPr>
            <a:r>
              <a:rPr lang="da-DK" sz="2399" dirty="0"/>
              <a:t>Desuden spiller staten og tilfældigheder en rolle.</a:t>
            </a:r>
          </a:p>
        </p:txBody>
      </p:sp>
      <p:pic>
        <p:nvPicPr>
          <p:cNvPr id="6" name="Billede 5">
            <a:extLst>
              <a:ext uri="{FF2B5EF4-FFF2-40B4-BE49-F238E27FC236}">
                <a16:creationId xmlns:a16="http://schemas.microsoft.com/office/drawing/2014/main" id="{37E23CE4-9CAB-6224-64EB-751645EDCA56}"/>
              </a:ext>
            </a:extLst>
          </p:cNvPr>
          <p:cNvPicPr>
            <a:picLocks noChangeAspect="1"/>
          </p:cNvPicPr>
          <p:nvPr/>
        </p:nvPicPr>
        <p:blipFill>
          <a:blip r:embed="rId2"/>
          <a:stretch>
            <a:fillRect/>
          </a:stretch>
        </p:blipFill>
        <p:spPr>
          <a:xfrm>
            <a:off x="6491639" y="3932926"/>
            <a:ext cx="5697186" cy="2784913"/>
          </a:xfrm>
          <a:prstGeom prst="rect">
            <a:avLst/>
          </a:prstGeom>
        </p:spPr>
      </p:pic>
    </p:spTree>
    <p:extLst>
      <p:ext uri="{BB962C8B-B14F-4D97-AF65-F5344CB8AC3E}">
        <p14:creationId xmlns:p14="http://schemas.microsoft.com/office/powerpoint/2010/main" val="3522631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9610FC-8112-9F80-467D-685D63ABCF61}"/>
              </a:ext>
            </a:extLst>
          </p:cNvPr>
          <p:cNvSpPr>
            <a:spLocks noGrp="1"/>
          </p:cNvSpPr>
          <p:nvPr>
            <p:ph type="title"/>
          </p:nvPr>
        </p:nvSpPr>
        <p:spPr/>
        <p:txBody>
          <a:bodyPr/>
          <a:lstStyle/>
          <a:p>
            <a:r>
              <a:rPr lang="da-DK" dirty="0"/>
              <a:t>Produktionsfaktorer</a:t>
            </a:r>
          </a:p>
        </p:txBody>
      </p:sp>
      <p:sp>
        <p:nvSpPr>
          <p:cNvPr id="3" name="Pladsholder til indhold 2">
            <a:extLst>
              <a:ext uri="{FF2B5EF4-FFF2-40B4-BE49-F238E27FC236}">
                <a16:creationId xmlns:a16="http://schemas.microsoft.com/office/drawing/2014/main" id="{8B9D0C96-FCAB-7220-8E74-B4B34FF0FFFA}"/>
              </a:ext>
            </a:extLst>
          </p:cNvPr>
          <p:cNvSpPr>
            <a:spLocks noGrp="1"/>
          </p:cNvSpPr>
          <p:nvPr>
            <p:ph idx="1"/>
          </p:nvPr>
        </p:nvSpPr>
        <p:spPr/>
        <p:txBody>
          <a:bodyPr/>
          <a:lstStyle/>
          <a:p>
            <a:r>
              <a:rPr lang="da-DK" dirty="0"/>
              <a:t>Ved produktionsfaktorer forstår man alt, hvad der indgår i produktionen af en vare. Det er eksempelvis </a:t>
            </a:r>
          </a:p>
          <a:p>
            <a:pPr lvl="1"/>
            <a:r>
              <a:rPr lang="da-DK" dirty="0"/>
              <a:t>Arbejdskraft</a:t>
            </a:r>
          </a:p>
          <a:p>
            <a:pPr lvl="1"/>
            <a:r>
              <a:rPr lang="da-DK" dirty="0"/>
              <a:t>Fysiske ressourcer</a:t>
            </a:r>
          </a:p>
          <a:p>
            <a:pPr lvl="1"/>
            <a:r>
              <a:rPr lang="da-DK" dirty="0"/>
              <a:t>Viden</a:t>
            </a:r>
          </a:p>
          <a:p>
            <a:pPr lvl="1"/>
            <a:r>
              <a:rPr lang="da-DK" dirty="0"/>
              <a:t>Kapital</a:t>
            </a:r>
          </a:p>
          <a:p>
            <a:pPr lvl="1"/>
            <a:r>
              <a:rPr lang="da-DK" dirty="0"/>
              <a:t>Infrastruktur</a:t>
            </a:r>
          </a:p>
          <a:p>
            <a:endParaRPr lang="da-DK" dirty="0"/>
          </a:p>
          <a:p>
            <a:r>
              <a:rPr lang="da-DK" dirty="0"/>
              <a:t>Det er f.eks. nemmere at udvinde olie hvis man har en fabrik i Norge eller Saudi Arabien i stedet for i f.eks. Frankrig eller Tyskland.</a:t>
            </a:r>
          </a:p>
        </p:txBody>
      </p:sp>
      <p:sp>
        <p:nvSpPr>
          <p:cNvPr id="4" name="Pladsholder til indhold 2">
            <a:extLst>
              <a:ext uri="{FF2B5EF4-FFF2-40B4-BE49-F238E27FC236}">
                <a16:creationId xmlns:a16="http://schemas.microsoft.com/office/drawing/2014/main" id="{456B3C36-48F7-4270-2494-75534685B2E5}"/>
              </a:ext>
            </a:extLst>
          </p:cNvPr>
          <p:cNvSpPr txBox="1">
            <a:spLocks/>
          </p:cNvSpPr>
          <p:nvPr/>
        </p:nvSpPr>
        <p:spPr>
          <a:xfrm>
            <a:off x="8472323" y="47239"/>
            <a:ext cx="3716502" cy="1371341"/>
          </a:xfrm>
          <a:prstGeom prst="rect">
            <a:avLst/>
          </a:prstGeom>
        </p:spPr>
        <p:txBody>
          <a:bodyPr vert="horz" lIns="91416" tIns="45708" rIns="91416" bIns="45708"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196" indent="-514196">
              <a:buFont typeface="+mj-lt"/>
              <a:buAutoNum type="arabicPeriod"/>
            </a:pPr>
            <a:r>
              <a:rPr lang="da-DK" sz="2799" dirty="0">
                <a:highlight>
                  <a:srgbClr val="FFFF00"/>
                </a:highlight>
              </a:rPr>
              <a:t>Produktionsfaktorer</a:t>
            </a:r>
          </a:p>
          <a:p>
            <a:pPr marL="514196" indent="-514196">
              <a:buFont typeface="+mj-lt"/>
              <a:buAutoNum type="arabicPeriod"/>
            </a:pPr>
            <a:r>
              <a:rPr lang="da-DK" sz="2799" dirty="0"/>
              <a:t>Efterspørgselsforhold</a:t>
            </a:r>
          </a:p>
          <a:p>
            <a:pPr marL="514196" indent="-514196">
              <a:buFont typeface="+mj-lt"/>
              <a:buAutoNum type="arabicPeriod"/>
            </a:pPr>
            <a:r>
              <a:rPr lang="da-DK" sz="2799" dirty="0"/>
              <a:t>Industriblokke</a:t>
            </a:r>
          </a:p>
          <a:p>
            <a:pPr marL="514196" indent="-514196">
              <a:buFont typeface="+mj-lt"/>
              <a:buAutoNum type="arabicPeriod"/>
            </a:pPr>
            <a:r>
              <a:rPr lang="da-DK" sz="2799" dirty="0"/>
              <a:t>Firmastrategi</a:t>
            </a:r>
          </a:p>
        </p:txBody>
      </p:sp>
    </p:spTree>
    <p:extLst>
      <p:ext uri="{BB962C8B-B14F-4D97-AF65-F5344CB8AC3E}">
        <p14:creationId xmlns:p14="http://schemas.microsoft.com/office/powerpoint/2010/main" val="1981368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5901AF-68BD-D977-4215-DEE049148EC0}"/>
              </a:ext>
            </a:extLst>
          </p:cNvPr>
          <p:cNvSpPr>
            <a:spLocks noGrp="1"/>
          </p:cNvSpPr>
          <p:nvPr>
            <p:ph type="title"/>
          </p:nvPr>
        </p:nvSpPr>
        <p:spPr/>
        <p:txBody>
          <a:bodyPr/>
          <a:lstStyle/>
          <a:p>
            <a:r>
              <a:rPr lang="da-DK" dirty="0"/>
              <a:t>Efterspørgselsforhold</a:t>
            </a:r>
          </a:p>
        </p:txBody>
      </p:sp>
      <p:sp>
        <p:nvSpPr>
          <p:cNvPr id="3" name="Pladsholder til indhold 2">
            <a:extLst>
              <a:ext uri="{FF2B5EF4-FFF2-40B4-BE49-F238E27FC236}">
                <a16:creationId xmlns:a16="http://schemas.microsoft.com/office/drawing/2014/main" id="{11060B71-B1E8-534A-F0AE-CB09668FA2E5}"/>
              </a:ext>
            </a:extLst>
          </p:cNvPr>
          <p:cNvSpPr>
            <a:spLocks noGrp="1"/>
          </p:cNvSpPr>
          <p:nvPr>
            <p:ph idx="1"/>
          </p:nvPr>
        </p:nvSpPr>
        <p:spPr>
          <a:xfrm>
            <a:off x="837981" y="1826042"/>
            <a:ext cx="10512862" cy="4666035"/>
          </a:xfrm>
        </p:spPr>
        <p:txBody>
          <a:bodyPr>
            <a:normAutofit/>
          </a:bodyPr>
          <a:lstStyle/>
          <a:p>
            <a:r>
              <a:rPr lang="da-DK" dirty="0"/>
              <a:t>Den hjemlige efterspørgsel er af stor vigtighed for udviklingen af et lands konkurrenceevne.</a:t>
            </a:r>
          </a:p>
          <a:p>
            <a:r>
              <a:rPr lang="da-DK" dirty="0"/>
              <a:t>Det kan være, at der på hjemmemarkedet er specielle behov, der skal opfyldes. </a:t>
            </a:r>
          </a:p>
          <a:p>
            <a:pPr lvl="1"/>
            <a:r>
              <a:rPr lang="da-DK" dirty="0"/>
              <a:t>Svenskerne er fx verdens førende inden for højspændingsudstyr, da de svenske vandkraftværker ligger langt væk fra de befolkningsområder, hvor strømmen skal bruges. Strømmen skal derfor transporteres over enorme afstande, hvilket kræver specielt højspændingsudstyr.</a:t>
            </a:r>
          </a:p>
          <a:p>
            <a:pPr lvl="1"/>
            <a:r>
              <a:rPr lang="da-DK" dirty="0"/>
              <a:t>Et stort hjemmemarked kan ligeledes skabe stordriftsfordele, hvilket bl.a. ses ved de kinesiske teknologiproducenter.</a:t>
            </a:r>
          </a:p>
          <a:p>
            <a:pPr lvl="1"/>
            <a:r>
              <a:rPr lang="da-DK" dirty="0"/>
              <a:t>Miljøbevidste danske forbrugere har tvunget danske virksomheder til at udvikle mere miljørigtige produkter, hvilket betyder at Danmark i dag er blandt de førende lande indenfor miljøudstyr og rensningsanlæg.</a:t>
            </a:r>
          </a:p>
        </p:txBody>
      </p:sp>
      <p:sp>
        <p:nvSpPr>
          <p:cNvPr id="4" name="Pladsholder til indhold 2">
            <a:extLst>
              <a:ext uri="{FF2B5EF4-FFF2-40B4-BE49-F238E27FC236}">
                <a16:creationId xmlns:a16="http://schemas.microsoft.com/office/drawing/2014/main" id="{2E0FCB0D-A9BD-309F-E718-3B99F8F1A69D}"/>
              </a:ext>
            </a:extLst>
          </p:cNvPr>
          <p:cNvSpPr txBox="1">
            <a:spLocks/>
          </p:cNvSpPr>
          <p:nvPr/>
        </p:nvSpPr>
        <p:spPr>
          <a:xfrm>
            <a:off x="8472323" y="47239"/>
            <a:ext cx="3716502" cy="1371341"/>
          </a:xfrm>
          <a:prstGeom prst="rect">
            <a:avLst/>
          </a:prstGeom>
        </p:spPr>
        <p:txBody>
          <a:bodyPr vert="horz" lIns="91416" tIns="45708" rIns="91416" bIns="45708"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196" indent="-514196">
              <a:buFont typeface="+mj-lt"/>
              <a:buAutoNum type="arabicPeriod"/>
            </a:pPr>
            <a:r>
              <a:rPr lang="da-DK" sz="2799" dirty="0"/>
              <a:t>Produktionsfaktorer</a:t>
            </a:r>
          </a:p>
          <a:p>
            <a:pPr marL="514196" indent="-514196">
              <a:buFont typeface="+mj-lt"/>
              <a:buAutoNum type="arabicPeriod"/>
            </a:pPr>
            <a:r>
              <a:rPr lang="da-DK" sz="2799" dirty="0">
                <a:highlight>
                  <a:srgbClr val="FFFF00"/>
                </a:highlight>
              </a:rPr>
              <a:t>Efterspørgselsforhold</a:t>
            </a:r>
          </a:p>
          <a:p>
            <a:pPr marL="514196" indent="-514196">
              <a:buFont typeface="+mj-lt"/>
              <a:buAutoNum type="arabicPeriod"/>
            </a:pPr>
            <a:r>
              <a:rPr lang="da-DK" sz="2799" dirty="0"/>
              <a:t>Industriblokke</a:t>
            </a:r>
          </a:p>
          <a:p>
            <a:pPr marL="514196" indent="-514196">
              <a:buFont typeface="+mj-lt"/>
              <a:buAutoNum type="arabicPeriod"/>
            </a:pPr>
            <a:r>
              <a:rPr lang="da-DK" sz="2799" dirty="0"/>
              <a:t>Firmastrategi</a:t>
            </a:r>
          </a:p>
        </p:txBody>
      </p:sp>
    </p:spTree>
    <p:extLst>
      <p:ext uri="{BB962C8B-B14F-4D97-AF65-F5344CB8AC3E}">
        <p14:creationId xmlns:p14="http://schemas.microsoft.com/office/powerpoint/2010/main" val="1452124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4EB89E-5E9A-458A-CD8E-7A6740C2FDF5}"/>
              </a:ext>
            </a:extLst>
          </p:cNvPr>
          <p:cNvSpPr>
            <a:spLocks noGrp="1"/>
          </p:cNvSpPr>
          <p:nvPr>
            <p:ph type="title"/>
          </p:nvPr>
        </p:nvSpPr>
        <p:spPr/>
        <p:txBody>
          <a:bodyPr/>
          <a:lstStyle/>
          <a:p>
            <a:r>
              <a:rPr lang="da-DK" dirty="0"/>
              <a:t>Industriblokke</a:t>
            </a:r>
          </a:p>
        </p:txBody>
      </p:sp>
      <p:sp>
        <p:nvSpPr>
          <p:cNvPr id="3" name="Pladsholder til indhold 2">
            <a:extLst>
              <a:ext uri="{FF2B5EF4-FFF2-40B4-BE49-F238E27FC236}">
                <a16:creationId xmlns:a16="http://schemas.microsoft.com/office/drawing/2014/main" id="{662F403E-6FCB-C29D-C2BE-BBB72312644B}"/>
              </a:ext>
            </a:extLst>
          </p:cNvPr>
          <p:cNvSpPr>
            <a:spLocks noGrp="1"/>
          </p:cNvSpPr>
          <p:nvPr>
            <p:ph idx="1"/>
          </p:nvPr>
        </p:nvSpPr>
        <p:spPr/>
        <p:txBody>
          <a:bodyPr>
            <a:normAutofit fontScale="85000" lnSpcReduction="20000"/>
          </a:bodyPr>
          <a:lstStyle/>
          <a:p>
            <a:r>
              <a:rPr lang="da-DK" dirty="0"/>
              <a:t>En industriblok er en stor gruppe virksomheder, der er placeret i samme geografiske område og som alle direkte eller indirekte arbejder med produktion inden for det samme produktområde.</a:t>
            </a:r>
          </a:p>
          <a:p>
            <a:r>
              <a:rPr lang="da-DK" dirty="0"/>
              <a:t>Porter påpeger, at velfungerende industriblokke er </a:t>
            </a:r>
            <a:r>
              <a:rPr lang="da-DK" b="1" dirty="0"/>
              <a:t>af helt central betydning for et lands økonomi, vækst og konkurrenceevne</a:t>
            </a:r>
            <a:r>
              <a:rPr lang="da-DK" dirty="0"/>
              <a:t>. </a:t>
            </a:r>
          </a:p>
          <a:p>
            <a:pPr lvl="1"/>
            <a:r>
              <a:rPr lang="da-DK" dirty="0"/>
              <a:t>Mange ulande mangler netop industriblokke. Ofte har et uland nogle få virksomheder, der producerer en færdigvare, fx sko. Men man mangler hele netværket af underleverandører, som kan igangsætte en egentlig selvbærende industrialisering.</a:t>
            </a:r>
          </a:p>
          <a:p>
            <a:r>
              <a:rPr lang="da-DK" dirty="0"/>
              <a:t>Der er mange fordele for virksomheder ved at være placeret inden for det samme geografiske område. </a:t>
            </a:r>
          </a:p>
          <a:p>
            <a:pPr lvl="1"/>
            <a:r>
              <a:rPr lang="da-DK" dirty="0"/>
              <a:t>Dels tiltrækker man kvalificeret arbejdskraft. Folk med gode idéer flytter ofte til steder, hvor de kan finde ligesindede. </a:t>
            </a:r>
          </a:p>
          <a:p>
            <a:pPr lvl="1"/>
            <a:r>
              <a:rPr lang="da-DK" dirty="0"/>
              <a:t>Dels kan man trække på fælles infrastruktur (havnefaciliteter, motorveje, uddannelsesinstitutioner m.v.).</a:t>
            </a:r>
          </a:p>
          <a:p>
            <a:pPr lvl="1"/>
            <a:r>
              <a:rPr lang="da-DK" dirty="0"/>
              <a:t>Desuden kan mindre virksomheder specialisere sig i at yde service som regnskabsydelser, marketing, transport m.v. Andre kan specialisere sig i at levere delkomponenter og halvfabrikata. </a:t>
            </a:r>
          </a:p>
        </p:txBody>
      </p:sp>
      <p:sp>
        <p:nvSpPr>
          <p:cNvPr id="4" name="Pladsholder til indhold 2">
            <a:extLst>
              <a:ext uri="{FF2B5EF4-FFF2-40B4-BE49-F238E27FC236}">
                <a16:creationId xmlns:a16="http://schemas.microsoft.com/office/drawing/2014/main" id="{A59CB727-C50E-B41C-31E1-851383C7EC62}"/>
              </a:ext>
            </a:extLst>
          </p:cNvPr>
          <p:cNvSpPr txBox="1">
            <a:spLocks/>
          </p:cNvSpPr>
          <p:nvPr/>
        </p:nvSpPr>
        <p:spPr>
          <a:xfrm>
            <a:off x="8472323" y="47239"/>
            <a:ext cx="3716502" cy="1371341"/>
          </a:xfrm>
          <a:prstGeom prst="rect">
            <a:avLst/>
          </a:prstGeom>
        </p:spPr>
        <p:txBody>
          <a:bodyPr vert="horz" lIns="91416" tIns="45708" rIns="91416" bIns="45708"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196" indent="-514196">
              <a:buFont typeface="+mj-lt"/>
              <a:buAutoNum type="arabicPeriod"/>
            </a:pPr>
            <a:r>
              <a:rPr lang="da-DK" sz="2799" dirty="0"/>
              <a:t>Produktionsfaktorer</a:t>
            </a:r>
          </a:p>
          <a:p>
            <a:pPr marL="514196" indent="-514196">
              <a:buFont typeface="+mj-lt"/>
              <a:buAutoNum type="arabicPeriod"/>
            </a:pPr>
            <a:r>
              <a:rPr lang="da-DK" sz="2799" dirty="0"/>
              <a:t>Efterspørgselsforhold</a:t>
            </a:r>
          </a:p>
          <a:p>
            <a:pPr marL="514196" indent="-514196">
              <a:buFont typeface="+mj-lt"/>
              <a:buAutoNum type="arabicPeriod"/>
            </a:pPr>
            <a:r>
              <a:rPr lang="da-DK" sz="2799" dirty="0">
                <a:highlight>
                  <a:srgbClr val="FFFF00"/>
                </a:highlight>
              </a:rPr>
              <a:t>Industriblokke</a:t>
            </a:r>
          </a:p>
          <a:p>
            <a:pPr marL="514196" indent="-514196">
              <a:buFont typeface="+mj-lt"/>
              <a:buAutoNum type="arabicPeriod"/>
            </a:pPr>
            <a:r>
              <a:rPr lang="da-DK" sz="2799" dirty="0"/>
              <a:t>Firmastrategi</a:t>
            </a:r>
          </a:p>
        </p:txBody>
      </p:sp>
    </p:spTree>
    <p:extLst>
      <p:ext uri="{BB962C8B-B14F-4D97-AF65-F5344CB8AC3E}">
        <p14:creationId xmlns:p14="http://schemas.microsoft.com/office/powerpoint/2010/main" val="102576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4EB89E-5E9A-458A-CD8E-7A6740C2FDF5}"/>
              </a:ext>
            </a:extLst>
          </p:cNvPr>
          <p:cNvSpPr>
            <a:spLocks noGrp="1"/>
          </p:cNvSpPr>
          <p:nvPr>
            <p:ph type="title"/>
          </p:nvPr>
        </p:nvSpPr>
        <p:spPr/>
        <p:txBody>
          <a:bodyPr/>
          <a:lstStyle/>
          <a:p>
            <a:r>
              <a:rPr lang="da-DK" dirty="0"/>
              <a:t>Industriblokke</a:t>
            </a:r>
          </a:p>
        </p:txBody>
      </p:sp>
      <p:sp>
        <p:nvSpPr>
          <p:cNvPr id="3" name="Pladsholder til indhold 2">
            <a:extLst>
              <a:ext uri="{FF2B5EF4-FFF2-40B4-BE49-F238E27FC236}">
                <a16:creationId xmlns:a16="http://schemas.microsoft.com/office/drawing/2014/main" id="{662F403E-6FCB-C29D-C2BE-BBB72312644B}"/>
              </a:ext>
            </a:extLst>
          </p:cNvPr>
          <p:cNvSpPr>
            <a:spLocks noGrp="1"/>
          </p:cNvSpPr>
          <p:nvPr>
            <p:ph idx="1"/>
          </p:nvPr>
        </p:nvSpPr>
        <p:spPr/>
        <p:txBody>
          <a:bodyPr>
            <a:normAutofit/>
          </a:bodyPr>
          <a:lstStyle/>
          <a:p>
            <a:r>
              <a:rPr lang="da-DK" dirty="0"/>
              <a:t>Eksempler på industriblokke i Danmark</a:t>
            </a:r>
          </a:p>
          <a:p>
            <a:pPr lvl="1"/>
            <a:r>
              <a:rPr lang="da-DK" dirty="0"/>
              <a:t>Vindmøller (Vestas og deres underleverandører)</a:t>
            </a:r>
          </a:p>
          <a:p>
            <a:pPr lvl="1"/>
            <a:r>
              <a:rPr lang="da-DK" dirty="0"/>
              <a:t>Medicon Valley (Novo Nordisk, Lundbeck, </a:t>
            </a:r>
            <a:r>
              <a:rPr lang="da-DK" dirty="0" err="1"/>
              <a:t>Genmab</a:t>
            </a:r>
            <a:r>
              <a:rPr lang="da-DK" dirty="0"/>
              <a:t>)</a:t>
            </a:r>
          </a:p>
          <a:p>
            <a:pPr lvl="1"/>
            <a:r>
              <a:rPr lang="da-DK" dirty="0"/>
              <a:t>Fødevareklynge r(Arla og Danish Crown)</a:t>
            </a:r>
          </a:p>
          <a:p>
            <a:r>
              <a:rPr lang="da-DK" dirty="0"/>
              <a:t>Eksempler på industriblokke i udlandet</a:t>
            </a:r>
          </a:p>
          <a:p>
            <a:pPr lvl="1"/>
            <a:r>
              <a:rPr lang="da-DK" dirty="0"/>
              <a:t>Filmselskaberne i Hollywood</a:t>
            </a:r>
          </a:p>
          <a:p>
            <a:pPr lvl="1"/>
            <a:r>
              <a:rPr lang="da-DK" dirty="0"/>
              <a:t>IT-virksomhederne i </a:t>
            </a:r>
            <a:r>
              <a:rPr lang="da-DK" dirty="0" err="1"/>
              <a:t>Silicon</a:t>
            </a:r>
            <a:r>
              <a:rPr lang="da-DK" dirty="0"/>
              <a:t> Valley</a:t>
            </a:r>
          </a:p>
          <a:p>
            <a:pPr lvl="1"/>
            <a:r>
              <a:rPr lang="da-DK" dirty="0"/>
              <a:t>Modehusene i Milano</a:t>
            </a:r>
          </a:p>
          <a:p>
            <a:pPr lvl="1"/>
            <a:r>
              <a:rPr lang="da-DK" dirty="0"/>
              <a:t>Bilbranchen i Tyskland.</a:t>
            </a:r>
          </a:p>
          <a:p>
            <a:pPr lvl="1"/>
            <a:r>
              <a:rPr lang="da-DK" dirty="0"/>
              <a:t>Forbrugerelektronikbranchen i Japan</a:t>
            </a:r>
          </a:p>
          <a:p>
            <a:pPr lvl="1"/>
            <a:endParaRPr lang="da-DK" dirty="0"/>
          </a:p>
        </p:txBody>
      </p:sp>
      <p:sp>
        <p:nvSpPr>
          <p:cNvPr id="4" name="Pladsholder til indhold 2">
            <a:extLst>
              <a:ext uri="{FF2B5EF4-FFF2-40B4-BE49-F238E27FC236}">
                <a16:creationId xmlns:a16="http://schemas.microsoft.com/office/drawing/2014/main" id="{A59CB727-C50E-B41C-31E1-851383C7EC62}"/>
              </a:ext>
            </a:extLst>
          </p:cNvPr>
          <p:cNvSpPr txBox="1">
            <a:spLocks/>
          </p:cNvSpPr>
          <p:nvPr/>
        </p:nvSpPr>
        <p:spPr>
          <a:xfrm>
            <a:off x="8472323" y="47239"/>
            <a:ext cx="3716502" cy="1371341"/>
          </a:xfrm>
          <a:prstGeom prst="rect">
            <a:avLst/>
          </a:prstGeom>
        </p:spPr>
        <p:txBody>
          <a:bodyPr vert="horz" lIns="91416" tIns="45708" rIns="91416" bIns="45708"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196" indent="-514196">
              <a:buFont typeface="+mj-lt"/>
              <a:buAutoNum type="arabicPeriod"/>
            </a:pPr>
            <a:r>
              <a:rPr lang="da-DK" sz="2799" dirty="0"/>
              <a:t>Produktionsfaktorer</a:t>
            </a:r>
          </a:p>
          <a:p>
            <a:pPr marL="514196" indent="-514196">
              <a:buFont typeface="+mj-lt"/>
              <a:buAutoNum type="arabicPeriod"/>
            </a:pPr>
            <a:r>
              <a:rPr lang="da-DK" sz="2799" dirty="0"/>
              <a:t>Efterspørgselsforhold</a:t>
            </a:r>
          </a:p>
          <a:p>
            <a:pPr marL="514196" indent="-514196">
              <a:buFont typeface="+mj-lt"/>
              <a:buAutoNum type="arabicPeriod"/>
            </a:pPr>
            <a:r>
              <a:rPr lang="da-DK" sz="2799" dirty="0">
                <a:highlight>
                  <a:srgbClr val="FFFF00"/>
                </a:highlight>
              </a:rPr>
              <a:t>Industriblokke</a:t>
            </a:r>
          </a:p>
          <a:p>
            <a:pPr marL="514196" indent="-514196">
              <a:buFont typeface="+mj-lt"/>
              <a:buAutoNum type="arabicPeriod"/>
            </a:pPr>
            <a:r>
              <a:rPr lang="da-DK" sz="2799" dirty="0"/>
              <a:t>Firmastrategi</a:t>
            </a:r>
          </a:p>
        </p:txBody>
      </p:sp>
      <p:pic>
        <p:nvPicPr>
          <p:cNvPr id="2050" name="Picture 2">
            <a:extLst>
              <a:ext uri="{FF2B5EF4-FFF2-40B4-BE49-F238E27FC236}">
                <a16:creationId xmlns:a16="http://schemas.microsoft.com/office/drawing/2014/main" id="{327B66AE-755A-EDBB-34C1-36D79AFF33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7511" y="3552102"/>
            <a:ext cx="5871313" cy="32605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4820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D7939-1A39-2741-6194-83CE0FD3A4EB}"/>
              </a:ext>
            </a:extLst>
          </p:cNvPr>
          <p:cNvSpPr>
            <a:spLocks noGrp="1"/>
          </p:cNvSpPr>
          <p:nvPr>
            <p:ph type="title"/>
          </p:nvPr>
        </p:nvSpPr>
        <p:spPr/>
        <p:txBody>
          <a:bodyPr/>
          <a:lstStyle/>
          <a:p>
            <a:r>
              <a:rPr lang="da-DK" dirty="0"/>
              <a:t>Firmastrategi</a:t>
            </a:r>
          </a:p>
        </p:txBody>
      </p:sp>
      <p:sp>
        <p:nvSpPr>
          <p:cNvPr id="3" name="Pladsholder til indhold 2">
            <a:extLst>
              <a:ext uri="{FF2B5EF4-FFF2-40B4-BE49-F238E27FC236}">
                <a16:creationId xmlns:a16="http://schemas.microsoft.com/office/drawing/2014/main" id="{D65E5A8C-0E3A-018A-9C02-AD657C94B885}"/>
              </a:ext>
            </a:extLst>
          </p:cNvPr>
          <p:cNvSpPr>
            <a:spLocks noGrp="1"/>
          </p:cNvSpPr>
          <p:nvPr>
            <p:ph idx="1"/>
          </p:nvPr>
        </p:nvSpPr>
        <p:spPr/>
        <p:txBody>
          <a:bodyPr/>
          <a:lstStyle/>
          <a:p>
            <a:r>
              <a:rPr lang="da-DK" dirty="0"/>
              <a:t>Dette punkt omhandler selve virksomheden, dens strategi i forhold til andre konkurrenter, dens organisationsstruktur og den konkurrence, der er på virksomhedens marked.</a:t>
            </a:r>
          </a:p>
          <a:p>
            <a:endParaRPr lang="da-DK" dirty="0"/>
          </a:p>
          <a:p>
            <a:r>
              <a:rPr lang="da-DK" dirty="0"/>
              <a:t>Ifølge Porter vil kampen om hjemmemarkedsandele tvinge virksomheden til enten at minimere omkostningerne og dermed sænke prisen eller differentiere sig fra de andre konkurrenter, hvilke vil gøre virksomheden konkurrencedygtig på verdensmarkedet.</a:t>
            </a:r>
          </a:p>
        </p:txBody>
      </p:sp>
      <p:sp>
        <p:nvSpPr>
          <p:cNvPr id="4" name="Pladsholder til indhold 2">
            <a:extLst>
              <a:ext uri="{FF2B5EF4-FFF2-40B4-BE49-F238E27FC236}">
                <a16:creationId xmlns:a16="http://schemas.microsoft.com/office/drawing/2014/main" id="{8F551EA6-2F83-785F-1DD9-B25AE2A85E36}"/>
              </a:ext>
            </a:extLst>
          </p:cNvPr>
          <p:cNvSpPr txBox="1">
            <a:spLocks/>
          </p:cNvSpPr>
          <p:nvPr/>
        </p:nvSpPr>
        <p:spPr>
          <a:xfrm>
            <a:off x="8472323" y="47239"/>
            <a:ext cx="3716502" cy="1371341"/>
          </a:xfrm>
          <a:prstGeom prst="rect">
            <a:avLst/>
          </a:prstGeom>
        </p:spPr>
        <p:txBody>
          <a:bodyPr vert="horz" lIns="91416" tIns="45708" rIns="91416" bIns="45708"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196" indent="-514196">
              <a:buFont typeface="+mj-lt"/>
              <a:buAutoNum type="arabicPeriod"/>
            </a:pPr>
            <a:r>
              <a:rPr lang="da-DK" sz="2799" dirty="0"/>
              <a:t>Produktionsfaktorer</a:t>
            </a:r>
          </a:p>
          <a:p>
            <a:pPr marL="514196" indent="-514196">
              <a:buFont typeface="+mj-lt"/>
              <a:buAutoNum type="arabicPeriod"/>
            </a:pPr>
            <a:r>
              <a:rPr lang="da-DK" sz="2799" dirty="0"/>
              <a:t>Efterspørgselsforhold</a:t>
            </a:r>
          </a:p>
          <a:p>
            <a:pPr marL="514196" indent="-514196">
              <a:buFont typeface="+mj-lt"/>
              <a:buAutoNum type="arabicPeriod"/>
            </a:pPr>
            <a:r>
              <a:rPr lang="da-DK" sz="2799" dirty="0"/>
              <a:t>Industriblokke</a:t>
            </a:r>
          </a:p>
          <a:p>
            <a:pPr marL="514196" indent="-514196">
              <a:buFont typeface="+mj-lt"/>
              <a:buAutoNum type="arabicPeriod"/>
            </a:pPr>
            <a:r>
              <a:rPr lang="da-DK" sz="2799" dirty="0">
                <a:highlight>
                  <a:srgbClr val="FFFF00"/>
                </a:highlight>
              </a:rPr>
              <a:t>Firmastrategi</a:t>
            </a:r>
          </a:p>
        </p:txBody>
      </p:sp>
    </p:spTree>
    <p:extLst>
      <p:ext uri="{BB962C8B-B14F-4D97-AF65-F5344CB8AC3E}">
        <p14:creationId xmlns:p14="http://schemas.microsoft.com/office/powerpoint/2010/main" val="1741533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A296FC8F-4A44-8EA8-F066-0122ABDDA3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893"/>
            <a:ext cx="7916388" cy="6856214"/>
          </a:xfrm>
          <a:prstGeom prst="rect">
            <a:avLst/>
          </a:prstGeom>
          <a:noFill/>
          <a:extLst>
            <a:ext uri="{909E8E84-426E-40DD-AFC4-6F175D3DCCD1}">
              <a14:hiddenFill xmlns:a14="http://schemas.microsoft.com/office/drawing/2010/main">
                <a:solidFill>
                  <a:srgbClr val="FFFFFF"/>
                </a:solidFill>
              </a14:hiddenFill>
            </a:ext>
          </a:extLst>
        </p:spPr>
      </p:pic>
      <p:sp>
        <p:nvSpPr>
          <p:cNvPr id="5" name="Pladsholder til indhold 4">
            <a:extLst>
              <a:ext uri="{FF2B5EF4-FFF2-40B4-BE49-F238E27FC236}">
                <a16:creationId xmlns:a16="http://schemas.microsoft.com/office/drawing/2014/main" id="{16BC0DBD-ECD7-EBC6-38CF-ABE5E7032E73}"/>
              </a:ext>
            </a:extLst>
          </p:cNvPr>
          <p:cNvSpPr>
            <a:spLocks noGrp="1"/>
          </p:cNvSpPr>
          <p:nvPr>
            <p:ph idx="1"/>
          </p:nvPr>
        </p:nvSpPr>
        <p:spPr>
          <a:xfrm>
            <a:off x="8162160" y="341323"/>
            <a:ext cx="3188683" cy="6175354"/>
          </a:xfrm>
        </p:spPr>
        <p:txBody>
          <a:bodyPr>
            <a:normAutofit fontScale="92500" lnSpcReduction="20000"/>
          </a:bodyPr>
          <a:lstStyle/>
          <a:p>
            <a:pPr marL="0" indent="0">
              <a:buNone/>
            </a:pPr>
            <a:r>
              <a:rPr lang="da-DK" dirty="0"/>
              <a:t>Udover de 4 nævnte faktorer, mener Porter også at politiske forhold og tilfældigheder kan forklare konkurrenceevnen:</a:t>
            </a:r>
          </a:p>
          <a:p>
            <a:pPr marL="0" indent="0">
              <a:buNone/>
            </a:pPr>
            <a:endParaRPr lang="da-DK" dirty="0"/>
          </a:p>
          <a:p>
            <a:pPr marL="0" indent="0">
              <a:buNone/>
            </a:pPr>
            <a:r>
              <a:rPr lang="da-DK" b="1" dirty="0"/>
              <a:t>Politiske forhold:</a:t>
            </a:r>
          </a:p>
          <a:p>
            <a:r>
              <a:rPr lang="da-DK" dirty="0"/>
              <a:t>Er der politisk stabilitet?</a:t>
            </a:r>
          </a:p>
          <a:p>
            <a:r>
              <a:rPr lang="da-DK" dirty="0"/>
              <a:t>Er der gode skatteforhold?</a:t>
            </a:r>
          </a:p>
          <a:p>
            <a:r>
              <a:rPr lang="da-DK" dirty="0"/>
              <a:t>Ændres lovgivningen ofte eller sjældent?</a:t>
            </a:r>
          </a:p>
          <a:p>
            <a:r>
              <a:rPr lang="da-DK" dirty="0"/>
              <a:t>Hvor strenge krav stiller staten f.eks. til miljøet?</a:t>
            </a:r>
          </a:p>
        </p:txBody>
      </p:sp>
    </p:spTree>
    <p:extLst>
      <p:ext uri="{BB962C8B-B14F-4D97-AF65-F5344CB8AC3E}">
        <p14:creationId xmlns:p14="http://schemas.microsoft.com/office/powerpoint/2010/main" val="3599789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A296FC8F-4A44-8EA8-F066-0122ABDDA3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893"/>
            <a:ext cx="7916388" cy="6856214"/>
          </a:xfrm>
          <a:prstGeom prst="rect">
            <a:avLst/>
          </a:prstGeom>
          <a:noFill/>
          <a:extLst>
            <a:ext uri="{909E8E84-426E-40DD-AFC4-6F175D3DCCD1}">
              <a14:hiddenFill xmlns:a14="http://schemas.microsoft.com/office/drawing/2010/main">
                <a:solidFill>
                  <a:srgbClr val="FFFFFF"/>
                </a:solidFill>
              </a14:hiddenFill>
            </a:ext>
          </a:extLst>
        </p:spPr>
      </p:pic>
      <p:sp>
        <p:nvSpPr>
          <p:cNvPr id="5" name="Pladsholder til indhold 4">
            <a:extLst>
              <a:ext uri="{FF2B5EF4-FFF2-40B4-BE49-F238E27FC236}">
                <a16:creationId xmlns:a16="http://schemas.microsoft.com/office/drawing/2014/main" id="{16BC0DBD-ECD7-EBC6-38CF-ABE5E7032E73}"/>
              </a:ext>
            </a:extLst>
          </p:cNvPr>
          <p:cNvSpPr>
            <a:spLocks noGrp="1"/>
          </p:cNvSpPr>
          <p:nvPr>
            <p:ph idx="1"/>
          </p:nvPr>
        </p:nvSpPr>
        <p:spPr>
          <a:xfrm>
            <a:off x="8162160" y="341323"/>
            <a:ext cx="3188683" cy="6175354"/>
          </a:xfrm>
        </p:spPr>
        <p:txBody>
          <a:bodyPr>
            <a:normAutofit fontScale="92500" lnSpcReduction="20000"/>
          </a:bodyPr>
          <a:lstStyle/>
          <a:p>
            <a:pPr marL="0" indent="0">
              <a:buNone/>
            </a:pPr>
            <a:r>
              <a:rPr lang="da-DK" dirty="0"/>
              <a:t>Udover de 4 nævnte faktorer, mener Porter også at politiske forhold og tilfældigheder kan forklare konkurrenceevnen:</a:t>
            </a:r>
          </a:p>
          <a:p>
            <a:pPr marL="0" indent="0">
              <a:buNone/>
            </a:pPr>
            <a:endParaRPr lang="da-DK" dirty="0"/>
          </a:p>
          <a:p>
            <a:pPr marL="0" indent="0">
              <a:buNone/>
            </a:pPr>
            <a:r>
              <a:rPr lang="da-DK" b="1" dirty="0"/>
              <a:t>Tilfældigheder/Held:</a:t>
            </a:r>
          </a:p>
          <a:p>
            <a:r>
              <a:rPr lang="da-DK" dirty="0"/>
              <a:t>Oliekrise, krige, opfindelser, miljø- og naturkatastrofer.</a:t>
            </a:r>
          </a:p>
          <a:p>
            <a:r>
              <a:rPr lang="da-DK" dirty="0"/>
              <a:t>Golfkrigen, Irakkrigen og kampen mod terror (beskyttelse).</a:t>
            </a:r>
          </a:p>
          <a:p>
            <a:r>
              <a:rPr lang="da-DK" dirty="0"/>
              <a:t>Oliekrisen i 1970’erne (sol- og vindvirksomheder).</a:t>
            </a:r>
          </a:p>
        </p:txBody>
      </p:sp>
    </p:spTree>
    <p:extLst>
      <p:ext uri="{BB962C8B-B14F-4D97-AF65-F5344CB8AC3E}">
        <p14:creationId xmlns:p14="http://schemas.microsoft.com/office/powerpoint/2010/main" val="3813916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1D7C02-41C5-485F-858A-7A0760CB73AD}"/>
              </a:ext>
            </a:extLst>
          </p:cNvPr>
          <p:cNvSpPr>
            <a:spLocks noGrp="1"/>
          </p:cNvSpPr>
          <p:nvPr>
            <p:ph type="title"/>
          </p:nvPr>
        </p:nvSpPr>
        <p:spPr/>
        <p:txBody>
          <a:bodyPr/>
          <a:lstStyle/>
          <a:p>
            <a:pPr algn="ctr"/>
            <a:r>
              <a:rPr lang="da-DK" dirty="0"/>
              <a:t>Danmarks strukturelle KKE</a:t>
            </a:r>
          </a:p>
        </p:txBody>
      </p:sp>
      <p:sp>
        <p:nvSpPr>
          <p:cNvPr id="3" name="Pladsholder til indhold 2">
            <a:extLst>
              <a:ext uri="{FF2B5EF4-FFF2-40B4-BE49-F238E27FC236}">
                <a16:creationId xmlns:a16="http://schemas.microsoft.com/office/drawing/2014/main" id="{667C4B50-A7E0-4C63-89AC-4EF77AB5BBA3}"/>
              </a:ext>
            </a:extLst>
          </p:cNvPr>
          <p:cNvSpPr>
            <a:spLocks noGrp="1"/>
          </p:cNvSpPr>
          <p:nvPr>
            <p:ph idx="1"/>
          </p:nvPr>
        </p:nvSpPr>
        <p:spPr/>
        <p:txBody>
          <a:bodyPr/>
          <a:lstStyle/>
          <a:p>
            <a:r>
              <a:rPr lang="da-DK" dirty="0"/>
              <a:t>Har Danmark en god (pris)konkurrenceevne?</a:t>
            </a:r>
          </a:p>
          <a:p>
            <a:endParaRPr lang="da-DK" dirty="0"/>
          </a:p>
          <a:p>
            <a:r>
              <a:rPr lang="da-DK" dirty="0"/>
              <a:t>Opgaven er at undersøge og sammenligne Danmarks KKE med andre landes. </a:t>
            </a:r>
          </a:p>
          <a:p>
            <a:r>
              <a:rPr lang="da-DK" dirty="0"/>
              <a:t>Opgaven er også at undersøge hvordan KKE måles i de indeks vi skal anvende.</a:t>
            </a:r>
          </a:p>
          <a:p>
            <a:endParaRPr lang="da-DK" dirty="0"/>
          </a:p>
        </p:txBody>
      </p:sp>
    </p:spTree>
    <p:extLst>
      <p:ext uri="{BB962C8B-B14F-4D97-AF65-F5344CB8AC3E}">
        <p14:creationId xmlns:p14="http://schemas.microsoft.com/office/powerpoint/2010/main" val="3928721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31</TotalTime>
  <Words>733</Words>
  <Application>Microsoft Office PowerPoint</Application>
  <PresentationFormat>Brugerdefineret</PresentationFormat>
  <Paragraphs>95</Paragraphs>
  <Slides>12</Slides>
  <Notes>2</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12</vt:i4>
      </vt:variant>
    </vt:vector>
  </HeadingPairs>
  <TitlesOfParts>
    <vt:vector size="15" baseType="lpstr">
      <vt:lpstr>Arial</vt:lpstr>
      <vt:lpstr>Century Gothic</vt:lpstr>
      <vt:lpstr>Præsentation med verden 16x9</vt:lpstr>
      <vt:lpstr>Strukturel Konkurrenceevne 2</vt:lpstr>
      <vt:lpstr>Dagens program</vt:lpstr>
      <vt:lpstr>Repetition</vt:lpstr>
      <vt:lpstr>Porters diamant</vt:lpstr>
      <vt:lpstr>Produktionsfaktorer</vt:lpstr>
      <vt:lpstr>Efterspørgselsforhold</vt:lpstr>
      <vt:lpstr>Industriblokke</vt:lpstr>
      <vt:lpstr>Industriblokke</vt:lpstr>
      <vt:lpstr>Firmastrategi</vt:lpstr>
      <vt:lpstr>PowerPoint-præsentation</vt:lpstr>
      <vt:lpstr>PowerPoint-præsentation</vt:lpstr>
      <vt:lpstr>Danmarks strukturelle KKE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Strukturel Konkurrenceevne 2</dc:title>
  <dc:creator>Lennart Keller</dc:creator>
  <cp:lastModifiedBy>Lennart Keller</cp:lastModifiedBy>
  <cp:revision>1</cp:revision>
  <dcterms:created xsi:type="dcterms:W3CDTF">2024-02-25T11:21:37Z</dcterms:created>
  <dcterms:modified xsi:type="dcterms:W3CDTF">2024-02-25T11:53:23Z</dcterms:modified>
</cp:coreProperties>
</file>