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5" r:id="rId6"/>
    <p:sldId id="260" r:id="rId7"/>
    <p:sldId id="262" r:id="rId8"/>
    <p:sldId id="266" r:id="rId9"/>
    <p:sldId id="261" r:id="rId10"/>
    <p:sldId id="263" r:id="rId11"/>
    <p:sldId id="267" r:id="rId12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08204A-69E2-4627-934F-10F0F086918E}" v="3" dt="2023-08-10T08:39:53.635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10-08-2023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10-08-2023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10-08-2023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Husholdningerne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Indkomst, forbrug, opsparing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58AEA8-B37E-4C70-ADE4-019610A0C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EBC99F-3974-40AE-8C3C-A67F0E1D4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Multiplikatoren</a:t>
            </a:r>
          </a:p>
          <a:p>
            <a:r>
              <a:rPr lang="da-DK" dirty="0"/>
              <a:t>2) Indkomstbegreber + Forbrugskvote</a:t>
            </a:r>
          </a:p>
          <a:p>
            <a:r>
              <a:rPr lang="da-DK" dirty="0"/>
              <a:t>3) Fælles artikellæsning</a:t>
            </a:r>
          </a:p>
          <a:p>
            <a:r>
              <a:rPr lang="da-DK" dirty="0"/>
              <a:t>4) Forbrugerprisindekset</a:t>
            </a:r>
          </a:p>
          <a:p>
            <a:r>
              <a:rPr lang="da-DK" dirty="0"/>
              <a:t>5</a:t>
            </a:r>
            <a:r>
              <a:rPr lang="da-DK"/>
              <a:t>) Opgave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886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2C780-B86D-4C02-ACDF-5A5F7143F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Multiplikatoren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14197D5-488E-44D5-96EA-D5E0425A3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1600165"/>
            <a:ext cx="7488832" cy="5092115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E57245F5-417D-4A16-93CC-785D95D92408}"/>
              </a:ext>
            </a:extLst>
          </p:cNvPr>
          <p:cNvSpPr txBox="1"/>
          <p:nvPr/>
        </p:nvSpPr>
        <p:spPr>
          <a:xfrm>
            <a:off x="8830716" y="3645024"/>
            <a:ext cx="324036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2400" dirty="0"/>
              <a:t>Det økonomiske kredsløb kan hjælpe os med at forstå multiplikatoren</a:t>
            </a:r>
          </a:p>
        </p:txBody>
      </p:sp>
    </p:spTree>
    <p:extLst>
      <p:ext uri="{BB962C8B-B14F-4D97-AF65-F5344CB8AC3E}">
        <p14:creationId xmlns:p14="http://schemas.microsoft.com/office/powerpoint/2010/main" val="368882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C0D1A-4EA5-4C68-809A-6CB3D8AF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Indkomstbegreber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E6C93E2-2673-4AFD-B10B-EB8DE5FC3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20" y="2060848"/>
            <a:ext cx="7424770" cy="4369340"/>
          </a:xfrm>
        </p:spPr>
      </p:pic>
    </p:spTree>
    <p:extLst>
      <p:ext uri="{BB962C8B-B14F-4D97-AF65-F5344CB8AC3E}">
        <p14:creationId xmlns:p14="http://schemas.microsoft.com/office/powerpoint/2010/main" val="157451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B6470-DB55-444E-8AB9-4EFE658D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forbrugskvote</a:t>
            </a:r>
          </a:p>
        </p:txBody>
      </p:sp>
      <p:pic>
        <p:nvPicPr>
          <p:cNvPr id="5" name="Pladsholder til indhold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8D3D6C2B-97B0-4855-A961-370FF1475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53" y="2915528"/>
            <a:ext cx="5664491" cy="1981302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45325DD-44A1-4B82-845D-5F08D770E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6" y="1700808"/>
            <a:ext cx="5651790" cy="125101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2FFDFB1A-799A-4EA6-8D59-06EC2F415434}"/>
              </a:ext>
            </a:extLst>
          </p:cNvPr>
          <p:cNvSpPr txBox="1"/>
          <p:nvPr/>
        </p:nvSpPr>
        <p:spPr>
          <a:xfrm>
            <a:off x="412706" y="4896830"/>
            <a:ext cx="6041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 b="0" i="0" dirty="0">
                <a:solidFill>
                  <a:srgbClr val="333333"/>
                </a:solidFill>
                <a:effectLst/>
                <a:latin typeface="+mj-lt"/>
              </a:rPr>
              <a:t>Hvis en person har en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  <a:latin typeface="+mj-lt"/>
              </a:rPr>
              <a:t>disponibel indkomst</a:t>
            </a:r>
            <a:r>
              <a:rPr lang="da-DK" sz="2000" b="0" i="0" dirty="0">
                <a:solidFill>
                  <a:srgbClr val="333333"/>
                </a:solidFill>
                <a:effectLst/>
                <a:latin typeface="+mj-lt"/>
              </a:rPr>
              <a:t> på 100.000 kr. og forbruget er 90.000, vil den gennemsnitlige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  <a:latin typeface="+mj-lt"/>
              </a:rPr>
              <a:t>forbrugskvote</a:t>
            </a:r>
            <a:r>
              <a:rPr lang="da-DK" sz="2000" b="0" i="0" dirty="0">
                <a:solidFill>
                  <a:srgbClr val="333333"/>
                </a:solidFill>
                <a:effectLst/>
                <a:latin typeface="+mj-lt"/>
              </a:rPr>
              <a:t> være 0,90.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rgbClr val="333333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da-DK" sz="2000" dirty="0">
                <a:solidFill>
                  <a:srgbClr val="333333"/>
                </a:solidFill>
                <a:latin typeface="+mj-lt"/>
              </a:rPr>
              <a:t>Hvorfor falder forbrugskvoten i takt med indkomsten stiger?</a:t>
            </a:r>
            <a:endParaRPr lang="da-DK" sz="2000" dirty="0">
              <a:latin typeface="+mj-lt"/>
            </a:endParaRPr>
          </a:p>
        </p:txBody>
      </p:sp>
      <p:pic>
        <p:nvPicPr>
          <p:cNvPr id="4" name="Billede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FE69C855-C2F0-48BF-9050-5969E7575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28" y="1772816"/>
            <a:ext cx="5861351" cy="2508379"/>
          </a:xfrm>
          <a:prstGeom prst="rect">
            <a:avLst/>
          </a:prstGeom>
        </p:spPr>
      </p:pic>
      <p:pic>
        <p:nvPicPr>
          <p:cNvPr id="10" name="Billede 9" descr="Et billede, der indeholder tekst, Font/skrifttype, skærmbillede, hvid&#10;&#10;Automatisk genereret beskrivelse">
            <a:extLst>
              <a:ext uri="{FF2B5EF4-FFF2-40B4-BE49-F238E27FC236}">
                <a16:creationId xmlns:a16="http://schemas.microsoft.com/office/drawing/2014/main" id="{756B7E86-4797-4BE5-ACA7-CEAA2D0A7D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327" y="4303296"/>
            <a:ext cx="5518434" cy="171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8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F4C15-2EAD-46E3-9B01-8E438BCB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Nominelindkomst &amp; Realindkomst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520F93-3716-4FAE-B384-7E9FC3E2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Nominel indkomst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540F72-68FE-4E15-995E-30F8524D29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Indkomsten målt i kroner </a:t>
            </a:r>
          </a:p>
          <a:p>
            <a:r>
              <a:rPr lang="da-DK" dirty="0"/>
              <a:t>Vi kan godt få flere nominelle penge mellem fingrene uden at blive rigere</a:t>
            </a:r>
          </a:p>
          <a:p>
            <a:endParaRPr lang="da-DK" dirty="0"/>
          </a:p>
          <a:p>
            <a:r>
              <a:rPr lang="da-DK" dirty="0"/>
              <a:t>Det der er interessant er hvad vi kan købe for vores indkomst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859C534-DE38-4A21-9269-C3C091F83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b="1" dirty="0"/>
              <a:t>Real</a:t>
            </a:r>
            <a:r>
              <a:rPr lang="da-DK" dirty="0"/>
              <a:t>indkomst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0AC2271-A8FE-4F30-BAEE-44BAC48190A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da-DK" b="1" i="0" dirty="0">
                <a:solidFill>
                  <a:srgbClr val="333333"/>
                </a:solidFill>
                <a:effectLst/>
                <a:latin typeface="+mj-lt"/>
              </a:rPr>
              <a:t>Real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indkomst er den mængde varer og tjenester, der kan købes for den nominelle indkomst 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Man bruger også udtrykket lønnens 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købekraft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.</a:t>
            </a:r>
          </a:p>
          <a:p>
            <a:endParaRPr lang="da-DK" dirty="0">
              <a:solidFill>
                <a:srgbClr val="333333"/>
              </a:solidFill>
              <a:latin typeface="+mj-lt"/>
            </a:endParaRP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Realindkomstudviklingen afhænger dels af udviklingen i den nominelle indkomst, dels af prisudviklingen.</a:t>
            </a:r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661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49099-A720-44D4-90BE-F1864CAD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Fælles artikellæsning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347C88D5-5EE5-4CC0-8636-CDCE34A30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 mange procent er henholdsvis lønnen og inflationen steget med siden sidste år?</a:t>
            </a:r>
          </a:p>
          <a:p>
            <a:r>
              <a:rPr lang="da-DK" dirty="0"/>
              <a:t>Hvad menes der med reallønnen?</a:t>
            </a:r>
          </a:p>
          <a:p>
            <a:r>
              <a:rPr lang="da-DK" dirty="0"/>
              <a:t>Hvad er udviklingen fra 2020-2024 i danskernes realløn?</a:t>
            </a:r>
          </a:p>
          <a:p>
            <a:r>
              <a:rPr lang="da-DK" dirty="0"/>
              <a:t>Hvorfor var købekraften i minus?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2750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B90CB-D9EB-48A1-A27C-A8BE74A4F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Altså….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C87A04-EAE8-4065-8EED-21FA11CFF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Realindkomsten er vigtigere end den nominelle indkomst</a:t>
            </a:r>
          </a:p>
          <a:p>
            <a:r>
              <a:rPr lang="da-DK" dirty="0"/>
              <a:t>Realindkomsten er givet ved at se på udviklingen i indkomst (løn) og udviklingen i priserne (inflationen)</a:t>
            </a:r>
          </a:p>
          <a:p>
            <a:r>
              <a:rPr lang="da-DK" dirty="0"/>
              <a:t>Indkomst er vigtigt, men vi skal også have viden priserne.</a:t>
            </a:r>
          </a:p>
          <a:p>
            <a:r>
              <a:rPr lang="da-DK" dirty="0"/>
              <a:t>Hvis priserne stiger mere end indkomsterne bliver vi fattigere</a:t>
            </a:r>
          </a:p>
          <a:p>
            <a:r>
              <a:rPr lang="da-DK" dirty="0"/>
              <a:t>Hvis indkomsterne stiger mere end priserne bliver vi rigere</a:t>
            </a:r>
          </a:p>
        </p:txBody>
      </p:sp>
    </p:spTree>
    <p:extLst>
      <p:ext uri="{BB962C8B-B14F-4D97-AF65-F5344CB8AC3E}">
        <p14:creationId xmlns:p14="http://schemas.microsoft.com/office/powerpoint/2010/main" val="292977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46259273-33FA-41EA-8F9A-A0EECD43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Forbrugerprisindekset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4CF5EAE3-BDAD-4A9D-BCFB-A7E9FED41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Så lad os se på priserne…..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Formålet med forbrugerprisindekset er at belyse 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udviklingen i det samlede prisniveau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 for de varer, 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som forbrugeren køber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.</a:t>
            </a:r>
          </a:p>
          <a:p>
            <a:r>
              <a:rPr lang="da-DK" dirty="0">
                <a:solidFill>
                  <a:srgbClr val="333333"/>
                </a:solidFill>
                <a:latin typeface="+mj-lt"/>
              </a:rPr>
              <a:t>Det er altså et godt mål for inflationen!</a:t>
            </a:r>
          </a:p>
          <a:p>
            <a:endParaRPr lang="da-DK" dirty="0">
              <a:solidFill>
                <a:srgbClr val="333333"/>
              </a:solidFill>
              <a:latin typeface="+mj-lt"/>
            </a:endParaRPr>
          </a:p>
          <a:p>
            <a:endParaRPr lang="da-DK" dirty="0">
              <a:solidFill>
                <a:srgbClr val="333333"/>
              </a:solidFill>
              <a:latin typeface="+mj-lt"/>
            </a:endParaRPr>
          </a:p>
          <a:p>
            <a:endParaRPr lang="da-DK" dirty="0">
              <a:solidFill>
                <a:srgbClr val="333333"/>
              </a:solidFill>
              <a:latin typeface="+mj-lt"/>
            </a:endParaRPr>
          </a:p>
          <a:p>
            <a:endParaRPr lang="da-DK" dirty="0">
              <a:solidFill>
                <a:srgbClr val="333333"/>
              </a:solidFill>
              <a:latin typeface="+mj-lt"/>
            </a:endParaRPr>
          </a:p>
          <a:p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642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754D838-08F0-4280-888B-0A9C4E22B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Prisudviklingen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6A95998-29B0-4300-93BB-AE0A185AB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1" name="Billede 10" descr="Et billede, der indeholder tekst, skærmbillede, linje/række, Font/skrifttype&#10;&#10;Automatisk genereret beskrivelse">
            <a:extLst>
              <a:ext uri="{FF2B5EF4-FFF2-40B4-BE49-F238E27FC236}">
                <a16:creationId xmlns:a16="http://schemas.microsoft.com/office/drawing/2014/main" id="{CD8389D4-5B80-4B3D-A0C1-D179843F2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48" y="1772816"/>
            <a:ext cx="7921341" cy="473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132788-84EA-4BE4-9C17-E7F228535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OPgave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D32AF8-3A01-4197-BEB3-A3A2B3083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022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96</TotalTime>
  <Words>277</Words>
  <Application>Microsoft Office PowerPoint</Application>
  <PresentationFormat>Brugerdefineret</PresentationFormat>
  <Paragraphs>49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Præsentation med verden 16x9</vt:lpstr>
      <vt:lpstr>Husholdningerne</vt:lpstr>
      <vt:lpstr>Dagens program</vt:lpstr>
      <vt:lpstr>Multiplikatoren</vt:lpstr>
      <vt:lpstr>Indkomstbegreber</vt:lpstr>
      <vt:lpstr>forbrugskvote</vt:lpstr>
      <vt:lpstr>Nominelindkomst &amp; Realindkomst</vt:lpstr>
      <vt:lpstr>Fælles artikellæsning</vt:lpstr>
      <vt:lpstr>Altså….</vt:lpstr>
      <vt:lpstr>Forbrugerprisindekset</vt:lpstr>
      <vt:lpstr>Prisudviklingen</vt:lpstr>
      <vt:lpstr>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Husholdningerne</dc:title>
  <dc:creator>Lennart Keller</dc:creator>
  <cp:lastModifiedBy>Lennart Keller</cp:lastModifiedBy>
  <cp:revision>2</cp:revision>
  <dcterms:created xsi:type="dcterms:W3CDTF">2022-08-18T07:18:08Z</dcterms:created>
  <dcterms:modified xsi:type="dcterms:W3CDTF">2023-08-10T09:05:47Z</dcterms:modified>
</cp:coreProperties>
</file>