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86" autoAdjust="0"/>
  </p:normalViewPr>
  <p:slideViewPr>
    <p:cSldViewPr>
      <p:cViewPr varScale="1">
        <p:scale>
          <a:sx n="67" d="100"/>
          <a:sy n="67" d="100"/>
        </p:scale>
        <p:origin x="644"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01-11-2023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01-11-2023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01-11-2023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01-11-2023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01-11-2023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01-11-2023</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01-11-2023</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01-11-2023</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01-11-2023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01-11-2023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01-11-2023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01-11-2023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01-11-2023</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Europas Deling</a:t>
            </a:r>
          </a:p>
        </p:txBody>
      </p:sp>
      <p:sp>
        <p:nvSpPr>
          <p:cNvPr id="3" name="Undertitel 2"/>
          <p:cNvSpPr>
            <a:spLocks noGrp="1"/>
          </p:cNvSpPr>
          <p:nvPr>
            <p:ph type="subTitle" idx="1"/>
          </p:nvPr>
        </p:nvSpPr>
        <p:spPr/>
        <p:txBody>
          <a:bodyPr rtlCol="0"/>
          <a:lstStyle/>
          <a:p>
            <a:pPr rtl="0"/>
            <a:r>
              <a:rPr lang="da-DK" dirty="0"/>
              <a:t>Modsætningen mellem Øst og Vest og udenrigspolitik</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796EA6-A87A-491C-B049-0772E253A226}"/>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C2480B23-A6CF-4E1B-B2E2-4A731FA362C6}"/>
              </a:ext>
            </a:extLst>
          </p:cNvPr>
          <p:cNvSpPr>
            <a:spLocks noGrp="1"/>
          </p:cNvSpPr>
          <p:nvPr>
            <p:ph idx="1"/>
          </p:nvPr>
        </p:nvSpPr>
        <p:spPr/>
        <p:txBody>
          <a:bodyPr/>
          <a:lstStyle/>
          <a:p>
            <a:r>
              <a:rPr lang="da-DK" dirty="0"/>
              <a:t>1) Opsamling fra sidste gang</a:t>
            </a:r>
          </a:p>
          <a:p>
            <a:r>
              <a:rPr lang="da-DK" dirty="0"/>
              <a:t>2) Hvad er en supermagt?</a:t>
            </a:r>
          </a:p>
          <a:p>
            <a:r>
              <a:rPr lang="da-DK" dirty="0"/>
              <a:t>3) Polaritet</a:t>
            </a:r>
          </a:p>
          <a:p>
            <a:r>
              <a:rPr lang="da-DK" dirty="0"/>
              <a:t>4) Folkedemokratisering i øst</a:t>
            </a:r>
          </a:p>
        </p:txBody>
      </p:sp>
    </p:spTree>
    <p:extLst>
      <p:ext uri="{BB962C8B-B14F-4D97-AF65-F5344CB8AC3E}">
        <p14:creationId xmlns:p14="http://schemas.microsoft.com/office/powerpoint/2010/main" val="3610382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9931C9-F044-4993-8BB4-F664E634C9C4}"/>
              </a:ext>
            </a:extLst>
          </p:cNvPr>
          <p:cNvSpPr>
            <a:spLocks noGrp="1"/>
          </p:cNvSpPr>
          <p:nvPr>
            <p:ph type="title"/>
          </p:nvPr>
        </p:nvSpPr>
        <p:spPr/>
        <p:txBody>
          <a:bodyPr/>
          <a:lstStyle/>
          <a:p>
            <a:pPr algn="ctr"/>
            <a:r>
              <a:rPr lang="da-DK" dirty="0"/>
              <a:t>Opsamling fra sidste gang</a:t>
            </a:r>
          </a:p>
        </p:txBody>
      </p:sp>
      <p:sp>
        <p:nvSpPr>
          <p:cNvPr id="5" name="Pladsholder til indhold 4">
            <a:extLst>
              <a:ext uri="{FF2B5EF4-FFF2-40B4-BE49-F238E27FC236}">
                <a16:creationId xmlns:a16="http://schemas.microsoft.com/office/drawing/2014/main" id="{71034D1B-0C81-4BFF-93D7-21D6C50758A1}"/>
              </a:ext>
            </a:extLst>
          </p:cNvPr>
          <p:cNvSpPr>
            <a:spLocks noGrp="1"/>
          </p:cNvSpPr>
          <p:nvPr>
            <p:ph sz="half" idx="2"/>
          </p:nvPr>
        </p:nvSpPr>
        <p:spPr/>
        <p:txBody>
          <a:bodyPr/>
          <a:lstStyle/>
          <a:p>
            <a:r>
              <a:rPr lang="da-DK" dirty="0"/>
              <a:t>Formålet: At skabe en international retsorden</a:t>
            </a:r>
          </a:p>
          <a:p>
            <a:r>
              <a:rPr lang="da-DK" dirty="0"/>
              <a:t>Forhindre krig og sikre fredelige løsninger</a:t>
            </a:r>
          </a:p>
          <a:p>
            <a:r>
              <a:rPr lang="da-DK" dirty="0"/>
              <a:t>Sikkerhedsrådet: Sovjetunionen, USA, Storbritannien, Frankrig og Kina</a:t>
            </a:r>
          </a:p>
          <a:p>
            <a:endParaRPr lang="da-DK" dirty="0"/>
          </a:p>
        </p:txBody>
      </p:sp>
      <p:pic>
        <p:nvPicPr>
          <p:cNvPr id="1026" name="Picture 2">
            <a:extLst>
              <a:ext uri="{FF2B5EF4-FFF2-40B4-BE49-F238E27FC236}">
                <a16:creationId xmlns:a16="http://schemas.microsoft.com/office/drawing/2014/main" id="{58205F32-D7A6-4C23-BE75-F8601FCC7B2C}"/>
              </a:ext>
            </a:extLst>
          </p:cNvPr>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233488" y="2240236"/>
            <a:ext cx="4708525" cy="3520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89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65535F-F170-49CE-BAED-7E053FEED276}"/>
              </a:ext>
            </a:extLst>
          </p:cNvPr>
          <p:cNvSpPr>
            <a:spLocks noGrp="1"/>
          </p:cNvSpPr>
          <p:nvPr>
            <p:ph type="title"/>
          </p:nvPr>
        </p:nvSpPr>
        <p:spPr/>
        <p:txBody>
          <a:bodyPr/>
          <a:lstStyle/>
          <a:p>
            <a:pPr algn="ctr"/>
            <a:r>
              <a:rPr lang="da-DK" dirty="0"/>
              <a:t>FN i Dag</a:t>
            </a:r>
          </a:p>
        </p:txBody>
      </p:sp>
      <p:pic>
        <p:nvPicPr>
          <p:cNvPr id="7" name="Pladsholder til indhold 6" descr="Et billede, der indeholder Font/skrifttype, tekst, hvid, typografi&#10;&#10;Automatisk genereret beskrivelse">
            <a:extLst>
              <a:ext uri="{FF2B5EF4-FFF2-40B4-BE49-F238E27FC236}">
                <a16:creationId xmlns:a16="http://schemas.microsoft.com/office/drawing/2014/main" id="{C66F4825-9B9E-4735-8760-C0A737DC78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23428"/>
            <a:ext cx="6413830" cy="1149409"/>
          </a:xfrm>
        </p:spPr>
      </p:pic>
      <p:pic>
        <p:nvPicPr>
          <p:cNvPr id="9" name="Billede 8" descr="Et billede, der indeholder tekst, Font/skrifttype, skærmbillede, linje/række&#10;&#10;Automatisk genereret beskrivelse">
            <a:extLst>
              <a:ext uri="{FF2B5EF4-FFF2-40B4-BE49-F238E27FC236}">
                <a16:creationId xmlns:a16="http://schemas.microsoft.com/office/drawing/2014/main" id="{854F50F3-7BD0-419A-8D7E-563F484AE4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6736"/>
            <a:ext cx="7750596" cy="1113073"/>
          </a:xfrm>
          <a:prstGeom prst="rect">
            <a:avLst/>
          </a:prstGeom>
        </p:spPr>
      </p:pic>
      <p:sp>
        <p:nvSpPr>
          <p:cNvPr id="10" name="Tekstfelt 9">
            <a:extLst>
              <a:ext uri="{FF2B5EF4-FFF2-40B4-BE49-F238E27FC236}">
                <a16:creationId xmlns:a16="http://schemas.microsoft.com/office/drawing/2014/main" id="{D6A0AD2D-4724-40A5-A7FD-AB2DC7C77B62}"/>
              </a:ext>
            </a:extLst>
          </p:cNvPr>
          <p:cNvSpPr txBox="1"/>
          <p:nvPr/>
        </p:nvSpPr>
        <p:spPr>
          <a:xfrm>
            <a:off x="5950396" y="2060848"/>
            <a:ext cx="6341822" cy="1631216"/>
          </a:xfrm>
          <a:prstGeom prst="rect">
            <a:avLst/>
          </a:prstGeom>
          <a:noFill/>
        </p:spPr>
        <p:txBody>
          <a:bodyPr wrap="square" rtlCol="0">
            <a:spAutoFit/>
          </a:bodyPr>
          <a:lstStyle/>
          <a:p>
            <a:pPr algn="l"/>
            <a:r>
              <a:rPr lang="da-DK" sz="2000" b="0" i="0" dirty="0">
                <a:solidFill>
                  <a:srgbClr val="333333"/>
                </a:solidFill>
                <a:effectLst/>
                <a:latin typeface="Publik"/>
              </a:rPr>
              <a:t>FN fungerer som en arena, hvor stormagterne kan sætte sig omkring et bord og prøve at finde en løsning, så det ikke stikker helt af. Men fordi de faste medlemmer af Sikkerhedsrådet har vetoret ved, bliver der nogle gange sat en stopper for dialogen</a:t>
            </a:r>
          </a:p>
        </p:txBody>
      </p:sp>
    </p:spTree>
    <p:extLst>
      <p:ext uri="{BB962C8B-B14F-4D97-AF65-F5344CB8AC3E}">
        <p14:creationId xmlns:p14="http://schemas.microsoft.com/office/powerpoint/2010/main" val="3936285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B144AC-ECFF-4003-8104-C1377B510211}"/>
              </a:ext>
            </a:extLst>
          </p:cNvPr>
          <p:cNvSpPr>
            <a:spLocks noGrp="1"/>
          </p:cNvSpPr>
          <p:nvPr>
            <p:ph type="title"/>
          </p:nvPr>
        </p:nvSpPr>
        <p:spPr/>
        <p:txBody>
          <a:bodyPr/>
          <a:lstStyle/>
          <a:p>
            <a:pPr algn="ctr"/>
            <a:r>
              <a:rPr lang="da-DK" dirty="0"/>
              <a:t>Modsætningsforhold</a:t>
            </a:r>
          </a:p>
        </p:txBody>
      </p:sp>
      <p:sp>
        <p:nvSpPr>
          <p:cNvPr id="3" name="Pladsholder til indhold 2">
            <a:extLst>
              <a:ext uri="{FF2B5EF4-FFF2-40B4-BE49-F238E27FC236}">
                <a16:creationId xmlns:a16="http://schemas.microsoft.com/office/drawing/2014/main" id="{B8962F3C-4230-41AB-AD2F-A2721BEE3E77}"/>
              </a:ext>
            </a:extLst>
          </p:cNvPr>
          <p:cNvSpPr>
            <a:spLocks noGrp="1"/>
          </p:cNvSpPr>
          <p:nvPr>
            <p:ph idx="1"/>
          </p:nvPr>
        </p:nvSpPr>
        <p:spPr/>
        <p:txBody>
          <a:bodyPr/>
          <a:lstStyle/>
          <a:p>
            <a:r>
              <a:rPr lang="da-DK" dirty="0"/>
              <a:t>Bogen skitserer to modsætningsforhold mellem USA og Sovjetunionen:</a:t>
            </a:r>
          </a:p>
          <a:p>
            <a:pPr marL="502920" indent="-457200">
              <a:buFont typeface="+mj-lt"/>
              <a:buAutoNum type="arabicPeriod"/>
            </a:pPr>
            <a:r>
              <a:rPr lang="da-DK" dirty="0"/>
              <a:t>Samfundsøkonomiske</a:t>
            </a:r>
          </a:p>
          <a:p>
            <a:pPr marL="502920" indent="-457200">
              <a:buFont typeface="+mj-lt"/>
              <a:buAutoNum type="arabicPeriod"/>
            </a:pPr>
            <a:r>
              <a:rPr lang="da-DK" dirty="0"/>
              <a:t>Politiske og ideologiske</a:t>
            </a:r>
          </a:p>
          <a:p>
            <a:pPr marL="502920" indent="-457200">
              <a:buFont typeface="+mj-lt"/>
              <a:buAutoNum type="arabicPeriod"/>
            </a:pPr>
            <a:endParaRPr lang="da-DK" dirty="0"/>
          </a:p>
          <a:p>
            <a:pPr marL="502920" indent="-457200">
              <a:buFont typeface="+mj-lt"/>
              <a:buAutoNum type="arabicPeriod"/>
            </a:pPr>
            <a:endParaRPr lang="da-DK" dirty="0"/>
          </a:p>
          <a:p>
            <a:endParaRPr lang="da-DK" dirty="0"/>
          </a:p>
        </p:txBody>
      </p:sp>
    </p:spTree>
    <p:extLst>
      <p:ext uri="{BB962C8B-B14F-4D97-AF65-F5344CB8AC3E}">
        <p14:creationId xmlns:p14="http://schemas.microsoft.com/office/powerpoint/2010/main" val="414737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74C386-8B94-4F4A-BE51-0E3395B974F0}"/>
              </a:ext>
            </a:extLst>
          </p:cNvPr>
          <p:cNvSpPr>
            <a:spLocks noGrp="1"/>
          </p:cNvSpPr>
          <p:nvPr>
            <p:ph type="title"/>
          </p:nvPr>
        </p:nvSpPr>
        <p:spPr/>
        <p:txBody>
          <a:bodyPr/>
          <a:lstStyle/>
          <a:p>
            <a:pPr algn="ctr"/>
            <a:r>
              <a:rPr lang="da-DK" dirty="0"/>
              <a:t>Hvad er en supermagt?</a:t>
            </a:r>
          </a:p>
        </p:txBody>
      </p:sp>
      <p:sp>
        <p:nvSpPr>
          <p:cNvPr id="3" name="Pladsholder til indhold 2">
            <a:extLst>
              <a:ext uri="{FF2B5EF4-FFF2-40B4-BE49-F238E27FC236}">
                <a16:creationId xmlns:a16="http://schemas.microsoft.com/office/drawing/2014/main" id="{ABFC6389-AD07-4082-BEDB-F0C642853099}"/>
              </a:ext>
            </a:extLst>
          </p:cNvPr>
          <p:cNvSpPr>
            <a:spLocks noGrp="1"/>
          </p:cNvSpPr>
          <p:nvPr>
            <p:ph idx="1"/>
          </p:nvPr>
        </p:nvSpPr>
        <p:spPr/>
        <p:txBody>
          <a:bodyPr/>
          <a:lstStyle/>
          <a:p>
            <a:r>
              <a:rPr lang="da-DK" dirty="0"/>
              <a:t>I dette forløb kommer vi til at bruge begreber som stormagt og supermagt rigtig meget</a:t>
            </a:r>
          </a:p>
          <a:p>
            <a:r>
              <a:rPr lang="da-DK" dirty="0"/>
              <a:t>En stormagt er en stat, som udgør en væsentlig regional eller international magtfaktor og har tilpas militær, økonomisk eller diplomatisk styrke til at have indflydelse på andre stater og/eller det internationale system.</a:t>
            </a:r>
          </a:p>
          <a:p>
            <a:r>
              <a:rPr lang="da-DK" dirty="0"/>
              <a:t>Supermagt, begreb inden for international politik, anvendt første gang i 1944 til benævnelse af de magter, nemlig USA, Sovjetunionen og Storbritannien, der skilte sig ud fra de normale stormagter. Under den kolde krig kom begrebet i stigende grad til at henvise alene til USA og Sovjetunionen.</a:t>
            </a:r>
          </a:p>
        </p:txBody>
      </p:sp>
    </p:spTree>
    <p:extLst>
      <p:ext uri="{BB962C8B-B14F-4D97-AF65-F5344CB8AC3E}">
        <p14:creationId xmlns:p14="http://schemas.microsoft.com/office/powerpoint/2010/main" val="273770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A671E4-6C8C-4624-812F-ECED1AD0EC33}"/>
              </a:ext>
            </a:extLst>
          </p:cNvPr>
          <p:cNvSpPr>
            <a:spLocks noGrp="1"/>
          </p:cNvSpPr>
          <p:nvPr>
            <p:ph type="title"/>
          </p:nvPr>
        </p:nvSpPr>
        <p:spPr/>
        <p:txBody>
          <a:bodyPr/>
          <a:lstStyle/>
          <a:p>
            <a:pPr algn="ctr"/>
            <a:r>
              <a:rPr lang="da-DK" dirty="0"/>
              <a:t>Polaritet</a:t>
            </a:r>
          </a:p>
        </p:txBody>
      </p:sp>
      <p:sp>
        <p:nvSpPr>
          <p:cNvPr id="3" name="Pladsholder til indhold 2">
            <a:extLst>
              <a:ext uri="{FF2B5EF4-FFF2-40B4-BE49-F238E27FC236}">
                <a16:creationId xmlns:a16="http://schemas.microsoft.com/office/drawing/2014/main" id="{4141DD7B-79A0-4837-A2C9-85D4A8B5F32F}"/>
              </a:ext>
            </a:extLst>
          </p:cNvPr>
          <p:cNvSpPr>
            <a:spLocks noGrp="1"/>
          </p:cNvSpPr>
          <p:nvPr>
            <p:ph idx="1"/>
          </p:nvPr>
        </p:nvSpPr>
        <p:spPr/>
        <p:txBody>
          <a:bodyPr/>
          <a:lstStyle/>
          <a:p>
            <a:r>
              <a:rPr lang="da-DK" dirty="0"/>
              <a:t>Når man skal undersøge det internationale samfund så tæller man antallet af stormagter/supermagter</a:t>
            </a:r>
          </a:p>
          <a:p>
            <a:r>
              <a:rPr lang="da-DK" dirty="0"/>
              <a:t>Unipolaritet: En supermagt i verden</a:t>
            </a:r>
          </a:p>
          <a:p>
            <a:r>
              <a:rPr lang="da-DK" dirty="0"/>
              <a:t>Bipolaritet: To supermagter i verden</a:t>
            </a:r>
          </a:p>
          <a:p>
            <a:r>
              <a:rPr lang="da-DK" dirty="0"/>
              <a:t>Multipolaritet: flere end to supermagter i verden</a:t>
            </a:r>
          </a:p>
          <a:p>
            <a:endParaRPr lang="da-DK" dirty="0"/>
          </a:p>
          <a:p>
            <a:r>
              <a:rPr lang="da-DK" dirty="0"/>
              <a:t>Dette defineres som det internationale system. Derfor benævner man perioden Den Kolde krig som en periode med bipolaritet</a:t>
            </a:r>
          </a:p>
        </p:txBody>
      </p:sp>
    </p:spTree>
    <p:extLst>
      <p:ext uri="{BB962C8B-B14F-4D97-AF65-F5344CB8AC3E}">
        <p14:creationId xmlns:p14="http://schemas.microsoft.com/office/powerpoint/2010/main" val="74066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8B34E-4147-4751-AA20-6CB2E0C34652}"/>
              </a:ext>
            </a:extLst>
          </p:cNvPr>
          <p:cNvSpPr>
            <a:spLocks noGrp="1"/>
          </p:cNvSpPr>
          <p:nvPr>
            <p:ph type="title"/>
          </p:nvPr>
        </p:nvSpPr>
        <p:spPr/>
        <p:txBody>
          <a:bodyPr/>
          <a:lstStyle/>
          <a:p>
            <a:pPr algn="ctr"/>
            <a:r>
              <a:rPr lang="da-DK" dirty="0"/>
              <a:t>Polaritet</a:t>
            </a:r>
          </a:p>
        </p:txBody>
      </p:sp>
      <p:sp>
        <p:nvSpPr>
          <p:cNvPr id="3" name="Pladsholder til indhold 2">
            <a:extLst>
              <a:ext uri="{FF2B5EF4-FFF2-40B4-BE49-F238E27FC236}">
                <a16:creationId xmlns:a16="http://schemas.microsoft.com/office/drawing/2014/main" id="{DDB10796-3146-488C-8B9A-EDDB783F4FBA}"/>
              </a:ext>
            </a:extLst>
          </p:cNvPr>
          <p:cNvSpPr>
            <a:spLocks noGrp="1"/>
          </p:cNvSpPr>
          <p:nvPr>
            <p:ph idx="1"/>
          </p:nvPr>
        </p:nvSpPr>
        <p:spPr/>
        <p:txBody>
          <a:bodyPr/>
          <a:lstStyle/>
          <a:p>
            <a:r>
              <a:rPr lang="da-DK" b="1" dirty="0"/>
              <a:t>Kort øvelse</a:t>
            </a:r>
          </a:p>
          <a:p>
            <a:pPr marL="502920" indent="-457200">
              <a:buFont typeface="+mj-lt"/>
              <a:buAutoNum type="arabicPeriod"/>
            </a:pPr>
            <a:r>
              <a:rPr lang="da-DK" dirty="0"/>
              <a:t>Hvis vi skal beskrive perioden i mellemkrigstiden og under 2.VK, hvilken polaritet vil vi sætte på der?</a:t>
            </a:r>
          </a:p>
          <a:p>
            <a:pPr marL="502920" indent="-457200">
              <a:buFont typeface="+mj-lt"/>
              <a:buAutoNum type="arabicPeriod"/>
            </a:pPr>
            <a:r>
              <a:rPr lang="da-DK" dirty="0"/>
              <a:t>Hvad med i dag?</a:t>
            </a:r>
          </a:p>
        </p:txBody>
      </p:sp>
    </p:spTree>
    <p:extLst>
      <p:ext uri="{BB962C8B-B14F-4D97-AF65-F5344CB8AC3E}">
        <p14:creationId xmlns:p14="http://schemas.microsoft.com/office/powerpoint/2010/main" val="2193823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C0E556-853C-44FE-9783-439A4503C0F2}"/>
              </a:ext>
            </a:extLst>
          </p:cNvPr>
          <p:cNvSpPr>
            <a:spLocks noGrp="1"/>
          </p:cNvSpPr>
          <p:nvPr>
            <p:ph type="title"/>
          </p:nvPr>
        </p:nvSpPr>
        <p:spPr/>
        <p:txBody>
          <a:bodyPr/>
          <a:lstStyle/>
          <a:p>
            <a:pPr algn="ctr"/>
            <a:r>
              <a:rPr lang="da-DK" dirty="0"/>
              <a:t>Folkedemokratisering i ØST</a:t>
            </a:r>
          </a:p>
        </p:txBody>
      </p:sp>
      <p:sp>
        <p:nvSpPr>
          <p:cNvPr id="5" name="Pladsholder til indhold 4">
            <a:extLst>
              <a:ext uri="{FF2B5EF4-FFF2-40B4-BE49-F238E27FC236}">
                <a16:creationId xmlns:a16="http://schemas.microsoft.com/office/drawing/2014/main" id="{8CF33255-EA66-4C7F-9251-C8D30CB09469}"/>
              </a:ext>
            </a:extLst>
          </p:cNvPr>
          <p:cNvSpPr>
            <a:spLocks noGrp="1"/>
          </p:cNvSpPr>
          <p:nvPr>
            <p:ph sz="half" idx="2"/>
          </p:nvPr>
        </p:nvSpPr>
        <p:spPr/>
        <p:txBody>
          <a:bodyPr/>
          <a:lstStyle/>
          <a:p>
            <a:r>
              <a:rPr lang="da-DK" dirty="0"/>
              <a:t>Sovjetunionen former sig som en Østblok</a:t>
            </a:r>
          </a:p>
          <a:p>
            <a:r>
              <a:rPr lang="sv-SE" dirty="0"/>
              <a:t>Polen, </a:t>
            </a:r>
            <a:r>
              <a:rPr lang="sv-SE" dirty="0" err="1"/>
              <a:t>Tjekkoslovakiet</a:t>
            </a:r>
            <a:r>
              <a:rPr lang="sv-SE" dirty="0"/>
              <a:t>, </a:t>
            </a:r>
            <a:r>
              <a:rPr lang="sv-SE" dirty="0" err="1"/>
              <a:t>Ungarn</a:t>
            </a:r>
            <a:r>
              <a:rPr lang="sv-SE" dirty="0"/>
              <a:t>, </a:t>
            </a:r>
            <a:r>
              <a:rPr lang="sv-SE" dirty="0" err="1"/>
              <a:t>Rumænien</a:t>
            </a:r>
            <a:r>
              <a:rPr lang="sv-SE" dirty="0"/>
              <a:t>, Jugoslavien, Albanien </a:t>
            </a:r>
            <a:r>
              <a:rPr lang="sv-SE" dirty="0" err="1"/>
              <a:t>og</a:t>
            </a:r>
            <a:r>
              <a:rPr lang="sv-SE" dirty="0"/>
              <a:t> </a:t>
            </a:r>
            <a:r>
              <a:rPr lang="sv-SE" dirty="0" err="1"/>
              <a:t>Østtyskland</a:t>
            </a:r>
            <a:r>
              <a:rPr lang="sv-SE" dirty="0"/>
              <a:t> har status som </a:t>
            </a:r>
            <a:r>
              <a:rPr lang="sv-SE" dirty="0" err="1"/>
              <a:t>selvstændige</a:t>
            </a:r>
            <a:r>
              <a:rPr lang="sv-SE" dirty="0"/>
              <a:t> </a:t>
            </a:r>
            <a:r>
              <a:rPr lang="sv-SE" dirty="0" err="1"/>
              <a:t>lande</a:t>
            </a:r>
            <a:r>
              <a:rPr lang="sv-SE" dirty="0"/>
              <a:t>. </a:t>
            </a:r>
          </a:p>
          <a:p>
            <a:r>
              <a:rPr lang="sv-SE" dirty="0"/>
              <a:t>I </a:t>
            </a:r>
            <a:r>
              <a:rPr lang="sv-SE" dirty="0" err="1"/>
              <a:t>virkeligheden</a:t>
            </a:r>
            <a:r>
              <a:rPr lang="sv-SE" dirty="0"/>
              <a:t> er de </a:t>
            </a:r>
            <a:r>
              <a:rPr lang="sv-SE" dirty="0" err="1"/>
              <a:t>dybt</a:t>
            </a:r>
            <a:r>
              <a:rPr lang="sv-SE" dirty="0"/>
              <a:t> </a:t>
            </a:r>
            <a:r>
              <a:rPr lang="sv-SE" dirty="0" err="1"/>
              <a:t>kontrolleret</a:t>
            </a:r>
            <a:r>
              <a:rPr lang="sv-SE" dirty="0"/>
              <a:t> </a:t>
            </a:r>
            <a:r>
              <a:rPr lang="sv-SE" dirty="0" err="1"/>
              <a:t>af</a:t>
            </a:r>
            <a:r>
              <a:rPr lang="sv-SE" dirty="0"/>
              <a:t> Sovjetunionen </a:t>
            </a:r>
            <a:r>
              <a:rPr lang="sv-SE" dirty="0" err="1"/>
              <a:t>og</a:t>
            </a:r>
            <a:r>
              <a:rPr lang="sv-SE" dirty="0"/>
              <a:t> det kommunistiske parti </a:t>
            </a:r>
            <a:endParaRPr lang="da-DK" dirty="0"/>
          </a:p>
        </p:txBody>
      </p:sp>
      <p:pic>
        <p:nvPicPr>
          <p:cNvPr id="2056" name="Picture 8" descr="Den Kolde Krig - Cold War Map - Bitmedia">
            <a:extLst>
              <a:ext uri="{FF2B5EF4-FFF2-40B4-BE49-F238E27FC236}">
                <a16:creationId xmlns:a16="http://schemas.microsoft.com/office/drawing/2014/main" id="{EF97799F-64CF-45CF-9E45-F176B43F6895}"/>
              </a:ext>
            </a:extLst>
          </p:cNvPr>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16173" y="1977396"/>
            <a:ext cx="5719921" cy="4046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5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7BB33A-9D33-4148-8379-149A4B7C066B}"/>
              </a:ext>
            </a:extLst>
          </p:cNvPr>
          <p:cNvSpPr>
            <a:spLocks noGrp="1"/>
          </p:cNvSpPr>
          <p:nvPr>
            <p:ph type="title"/>
          </p:nvPr>
        </p:nvSpPr>
        <p:spPr/>
        <p:txBody>
          <a:bodyPr/>
          <a:lstStyle/>
          <a:p>
            <a:pPr algn="ctr"/>
            <a:r>
              <a:rPr lang="da-DK" dirty="0" err="1"/>
              <a:t>Folkedemoratisering</a:t>
            </a:r>
            <a:r>
              <a:rPr lang="da-DK" dirty="0"/>
              <a:t> i øst</a:t>
            </a:r>
          </a:p>
        </p:txBody>
      </p:sp>
      <p:sp>
        <p:nvSpPr>
          <p:cNvPr id="5" name="Pladsholder til indhold 4">
            <a:extLst>
              <a:ext uri="{FF2B5EF4-FFF2-40B4-BE49-F238E27FC236}">
                <a16:creationId xmlns:a16="http://schemas.microsoft.com/office/drawing/2014/main" id="{A0AB520F-DE82-499E-845A-191489B39CF4}"/>
              </a:ext>
            </a:extLst>
          </p:cNvPr>
          <p:cNvSpPr>
            <a:spLocks noGrp="1"/>
          </p:cNvSpPr>
          <p:nvPr>
            <p:ph idx="1"/>
          </p:nvPr>
        </p:nvSpPr>
        <p:spPr/>
        <p:txBody>
          <a:bodyPr>
            <a:normAutofit fontScale="85000" lnSpcReduction="20000"/>
          </a:bodyPr>
          <a:lstStyle/>
          <a:p>
            <a:r>
              <a:rPr lang="da-DK" dirty="0"/>
              <a:t>Stormagter er jo defineret ved at de har regional eller global indflydelse</a:t>
            </a:r>
          </a:p>
          <a:p>
            <a:r>
              <a:rPr lang="da-DK" dirty="0"/>
              <a:t>Taktikken:</a:t>
            </a:r>
          </a:p>
          <a:p>
            <a:pPr marL="502920" indent="-457200">
              <a:buFont typeface="+mj-lt"/>
              <a:buAutoNum type="arabicPeriod"/>
            </a:pPr>
            <a:r>
              <a:rPr lang="da-DK" dirty="0"/>
              <a:t>Først allierede kommunisterne sig med de øvrige modstandsbevægelser</a:t>
            </a:r>
          </a:p>
          <a:p>
            <a:pPr marL="502920" indent="-457200">
              <a:buFont typeface="+mj-lt"/>
              <a:buAutoNum type="arabicPeriod"/>
            </a:pPr>
            <a:r>
              <a:rPr lang="da-DK" dirty="0"/>
              <a:t>Der blev afholdt valg og kommunisterne sørgede for at indtage nøglepositioner i regeringen (kontrol af politi og jordreformer)</a:t>
            </a:r>
          </a:p>
          <a:p>
            <a:pPr marL="502920" indent="-457200">
              <a:buFont typeface="+mj-lt"/>
              <a:buAutoNum type="arabicPeriod"/>
            </a:pPr>
            <a:r>
              <a:rPr lang="da-DK" dirty="0"/>
              <a:t>Herefter sørgede man for at eliminere oppositionen (Lidt ligesom Hitler gjorde det)</a:t>
            </a:r>
          </a:p>
          <a:p>
            <a:pPr marL="502920" indent="-457200">
              <a:buFont typeface="+mj-lt"/>
              <a:buAutoNum type="arabicPeriod"/>
            </a:pPr>
            <a:r>
              <a:rPr lang="da-DK" dirty="0"/>
              <a:t>Så afholder man nye valg hvor det kun er kommunistpartiet der kan stille op</a:t>
            </a:r>
          </a:p>
          <a:p>
            <a:pPr marL="502920" indent="-457200">
              <a:buFont typeface="+mj-lt"/>
              <a:buAutoNum type="arabicPeriod"/>
            </a:pPr>
            <a:r>
              <a:rPr lang="da-DK" dirty="0"/>
              <a:t>Så ændrer man forfatningen til et etpartisystem med planøkonomi og kollektivisering af landbruget. Derefter laver man en venskabsaftale med Sovjetunionen.  </a:t>
            </a:r>
          </a:p>
        </p:txBody>
      </p:sp>
    </p:spTree>
    <p:extLst>
      <p:ext uri="{BB962C8B-B14F-4D97-AF65-F5344CB8AC3E}">
        <p14:creationId xmlns:p14="http://schemas.microsoft.com/office/powerpoint/2010/main" val="340093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CE4BF-7A82-4347-87CC-2C43FD73A4EB}"/>
              </a:ext>
            </a:extLst>
          </p:cNvPr>
          <p:cNvSpPr>
            <a:spLocks noGrp="1"/>
          </p:cNvSpPr>
          <p:nvPr>
            <p:ph type="title"/>
          </p:nvPr>
        </p:nvSpPr>
        <p:spPr/>
        <p:txBody>
          <a:bodyPr/>
          <a:lstStyle/>
          <a:p>
            <a:pPr algn="ctr"/>
            <a:r>
              <a:rPr lang="da-DK" dirty="0"/>
              <a:t>Folkedemokratisering i Øst</a:t>
            </a:r>
          </a:p>
        </p:txBody>
      </p:sp>
      <p:sp>
        <p:nvSpPr>
          <p:cNvPr id="3" name="Pladsholder til indhold 2">
            <a:extLst>
              <a:ext uri="{FF2B5EF4-FFF2-40B4-BE49-F238E27FC236}">
                <a16:creationId xmlns:a16="http://schemas.microsoft.com/office/drawing/2014/main" id="{446B0396-D1DD-4E8C-A9E5-738149A400A2}"/>
              </a:ext>
            </a:extLst>
          </p:cNvPr>
          <p:cNvSpPr>
            <a:spLocks noGrp="1"/>
          </p:cNvSpPr>
          <p:nvPr>
            <p:ph idx="1"/>
          </p:nvPr>
        </p:nvSpPr>
        <p:spPr/>
        <p:txBody>
          <a:bodyPr>
            <a:normAutofit lnSpcReduction="10000"/>
          </a:bodyPr>
          <a:lstStyle/>
          <a:p>
            <a:r>
              <a:rPr lang="da-DK" dirty="0"/>
              <a:t>Disse østeuropæiske lande kan derfor betegnes som satellitstater</a:t>
            </a:r>
          </a:p>
          <a:p>
            <a:r>
              <a:rPr lang="da-DK" dirty="0"/>
              <a:t>Når vi siger folkedemokratisering skal vi derfor nok sige ”</a:t>
            </a:r>
            <a:r>
              <a:rPr lang="da-DK" dirty="0" err="1"/>
              <a:t>folke”demokratisering</a:t>
            </a:r>
            <a:r>
              <a:rPr lang="da-DK" dirty="0"/>
              <a:t>. Sovjetunionen er et brutalt diktatur og senere skal vi se hvad der sker når folket gør modstand.</a:t>
            </a:r>
          </a:p>
          <a:p>
            <a:r>
              <a:rPr lang="da-DK" dirty="0"/>
              <a:t>En satellitstat, lydstat, vasalstat eller marionetstat er en – normalt mindre – stat, som formelt set er selvstændig, men som i praksis helt forvaltes af, politisk domineres af eller står i stærkt afhængighedsforhold til en tilgrænsende stormagt eller i hvert fald dominerende stat.</a:t>
            </a:r>
          </a:p>
          <a:p>
            <a:r>
              <a:rPr lang="da-DK" dirty="0"/>
              <a:t>Findes der denne type stater i dag?</a:t>
            </a:r>
          </a:p>
        </p:txBody>
      </p:sp>
    </p:spTree>
    <p:extLst>
      <p:ext uri="{BB962C8B-B14F-4D97-AF65-F5344CB8AC3E}">
        <p14:creationId xmlns:p14="http://schemas.microsoft.com/office/powerpoint/2010/main" val="305662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A0B449-18E3-4B05-A35A-1FF3F450578F}"/>
              </a:ext>
            </a:extLst>
          </p:cNvPr>
          <p:cNvSpPr>
            <a:spLocks noGrp="1"/>
          </p:cNvSpPr>
          <p:nvPr>
            <p:ph type="title"/>
          </p:nvPr>
        </p:nvSpPr>
        <p:spPr/>
        <p:txBody>
          <a:bodyPr/>
          <a:lstStyle/>
          <a:p>
            <a:pPr algn="ctr"/>
            <a:r>
              <a:rPr lang="da-DK" dirty="0" err="1"/>
              <a:t>Usa’s</a:t>
            </a:r>
            <a:r>
              <a:rPr lang="da-DK" dirty="0"/>
              <a:t> inddæmningspolitik</a:t>
            </a:r>
          </a:p>
        </p:txBody>
      </p:sp>
      <p:sp>
        <p:nvSpPr>
          <p:cNvPr id="3" name="Pladsholder til indhold 2">
            <a:extLst>
              <a:ext uri="{FF2B5EF4-FFF2-40B4-BE49-F238E27FC236}">
                <a16:creationId xmlns:a16="http://schemas.microsoft.com/office/drawing/2014/main" id="{3C19A3E8-4802-4BBC-9ADE-FEA4B2DDE8CB}"/>
              </a:ext>
            </a:extLst>
          </p:cNvPr>
          <p:cNvSpPr>
            <a:spLocks noGrp="1"/>
          </p:cNvSpPr>
          <p:nvPr>
            <p:ph idx="1"/>
          </p:nvPr>
        </p:nvSpPr>
        <p:spPr/>
        <p:txBody>
          <a:bodyPr/>
          <a:lstStyle/>
          <a:p>
            <a:r>
              <a:rPr lang="da-DK" dirty="0"/>
              <a:t>For at forstå USA’s udenrigspolitik i perioden er det centralt at vi har fuldstændig styr på følgende to størrelser: </a:t>
            </a:r>
          </a:p>
          <a:p>
            <a:endParaRPr lang="da-DK" dirty="0"/>
          </a:p>
          <a:p>
            <a:r>
              <a:rPr lang="da-DK" dirty="0"/>
              <a:t>Trumandoktrinen</a:t>
            </a:r>
          </a:p>
          <a:p>
            <a:r>
              <a:rPr lang="da-DK" dirty="0"/>
              <a:t>Marshallplanen</a:t>
            </a:r>
          </a:p>
          <a:p>
            <a:endParaRPr lang="da-DK" dirty="0"/>
          </a:p>
          <a:p>
            <a:r>
              <a:rPr lang="da-DK" dirty="0"/>
              <a:t>Arbejdsspørgsmål på modulet.</a:t>
            </a:r>
          </a:p>
          <a:p>
            <a:endParaRPr lang="da-DK" dirty="0"/>
          </a:p>
          <a:p>
            <a:pPr marL="45720" indent="0">
              <a:buNone/>
            </a:pPr>
            <a:endParaRPr lang="da-DK" dirty="0"/>
          </a:p>
        </p:txBody>
      </p:sp>
    </p:spTree>
    <p:extLst>
      <p:ext uri="{BB962C8B-B14F-4D97-AF65-F5344CB8AC3E}">
        <p14:creationId xmlns:p14="http://schemas.microsoft.com/office/powerpoint/2010/main" val="3121364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6F341F-C43F-4FEE-B4A1-6B7DFFE7FEE4}"/>
              </a:ext>
            </a:extLst>
          </p:cNvPr>
          <p:cNvSpPr>
            <a:spLocks noGrp="1"/>
          </p:cNvSpPr>
          <p:nvPr>
            <p:ph type="title"/>
          </p:nvPr>
        </p:nvSpPr>
        <p:spPr/>
        <p:txBody>
          <a:bodyPr/>
          <a:lstStyle/>
          <a:p>
            <a:pPr algn="ctr"/>
            <a:r>
              <a:rPr lang="da-DK"/>
              <a:t>Fælles opsamling</a:t>
            </a:r>
          </a:p>
        </p:txBody>
      </p:sp>
      <p:sp>
        <p:nvSpPr>
          <p:cNvPr id="3" name="Pladsholder til indhold 2">
            <a:extLst>
              <a:ext uri="{FF2B5EF4-FFF2-40B4-BE49-F238E27FC236}">
                <a16:creationId xmlns:a16="http://schemas.microsoft.com/office/drawing/2014/main" id="{3545EA81-60B6-446F-822D-FA8DD53BA505}"/>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83434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52</TotalTime>
  <Words>585</Words>
  <Application>Microsoft Office PowerPoint</Application>
  <PresentationFormat>Brugerdefineret</PresentationFormat>
  <Paragraphs>59</Paragraphs>
  <Slides>13</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Arial</vt:lpstr>
      <vt:lpstr>Century Gothic</vt:lpstr>
      <vt:lpstr>Publik</vt:lpstr>
      <vt:lpstr>Præsentation med verden 16x9</vt:lpstr>
      <vt:lpstr>Europas Deling</vt:lpstr>
      <vt:lpstr>Dagens program</vt:lpstr>
      <vt:lpstr>Opsamling fra sidste gang</vt:lpstr>
      <vt:lpstr>FN i Dag</vt:lpstr>
      <vt:lpstr>Modsætningsforhold</vt:lpstr>
      <vt:lpstr>Hvad er en supermagt?</vt:lpstr>
      <vt:lpstr>Polaritet</vt:lpstr>
      <vt:lpstr>Polaritet</vt:lpstr>
      <vt:lpstr>Folkedemokratisering i ØST</vt:lpstr>
      <vt:lpstr>Folkedemoratisering i øst</vt:lpstr>
      <vt:lpstr>Folkedemokratisering i Øst</vt:lpstr>
      <vt:lpstr>Usa’s inddæmningspolitik</vt:lpstr>
      <vt:lpstr>Fælles opsamling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Europas Deling</dc:title>
  <dc:creator>Lennart Keller</dc:creator>
  <cp:lastModifiedBy>Lennart Keller</cp:lastModifiedBy>
  <cp:revision>1</cp:revision>
  <dcterms:created xsi:type="dcterms:W3CDTF">2023-11-01T07:45:26Z</dcterms:created>
  <dcterms:modified xsi:type="dcterms:W3CDTF">2023-11-01T08:37:27Z</dcterms:modified>
</cp:coreProperties>
</file>