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94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6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3373B15A-D357-4758-98C8-C73E6C7D6C2F}"/>
    <pc:docChg chg="custSel modSld">
      <pc:chgData name="Lennart Keller" userId="f5b96269-a306-4382-93d9-827cd03ffe50" providerId="ADAL" clId="{3373B15A-D357-4758-98C8-C73E6C7D6C2F}" dt="2023-08-01T08:00:33.509" v="516" actId="20577"/>
      <pc:docMkLst>
        <pc:docMk/>
      </pc:docMkLst>
      <pc:sldChg chg="modSp mod">
        <pc:chgData name="Lennart Keller" userId="f5b96269-a306-4382-93d9-827cd03ffe50" providerId="ADAL" clId="{3373B15A-D357-4758-98C8-C73E6C7D6C2F}" dt="2023-08-01T07:53:53.858" v="25" actId="20577"/>
        <pc:sldMkLst>
          <pc:docMk/>
          <pc:sldMk cId="664119405" sldId="261"/>
        </pc:sldMkLst>
        <pc:spChg chg="mod">
          <ac:chgData name="Lennart Keller" userId="f5b96269-a306-4382-93d9-827cd03ffe50" providerId="ADAL" clId="{3373B15A-D357-4758-98C8-C73E6C7D6C2F}" dt="2023-08-01T07:53:53.858" v="25" actId="20577"/>
          <ac:spMkLst>
            <pc:docMk/>
            <pc:sldMk cId="664119405" sldId="261"/>
            <ac:spMk id="4" creationId="{00000000-0000-0000-0000-000000000000}"/>
          </ac:spMkLst>
        </pc:spChg>
      </pc:sldChg>
      <pc:sldChg chg="modSp mod">
        <pc:chgData name="Lennart Keller" userId="f5b96269-a306-4382-93d9-827cd03ffe50" providerId="ADAL" clId="{3373B15A-D357-4758-98C8-C73E6C7D6C2F}" dt="2023-08-01T07:58:53.657" v="484" actId="20577"/>
        <pc:sldMkLst>
          <pc:docMk/>
          <pc:sldMk cId="1838621903" sldId="262"/>
        </pc:sldMkLst>
        <pc:spChg chg="mod">
          <ac:chgData name="Lennart Keller" userId="f5b96269-a306-4382-93d9-827cd03ffe50" providerId="ADAL" clId="{3373B15A-D357-4758-98C8-C73E6C7D6C2F}" dt="2023-08-01T07:54:11.341" v="40" actId="20577"/>
          <ac:spMkLst>
            <pc:docMk/>
            <pc:sldMk cId="1838621903" sldId="262"/>
            <ac:spMk id="2" creationId="{00000000-0000-0000-0000-000000000000}"/>
          </ac:spMkLst>
        </pc:spChg>
        <pc:spChg chg="mod">
          <ac:chgData name="Lennart Keller" userId="f5b96269-a306-4382-93d9-827cd03ffe50" providerId="ADAL" clId="{3373B15A-D357-4758-98C8-C73E6C7D6C2F}" dt="2023-08-01T07:58:53.657" v="484" actId="20577"/>
          <ac:spMkLst>
            <pc:docMk/>
            <pc:sldMk cId="1838621903" sldId="262"/>
            <ac:spMk id="5" creationId="{00000000-0000-0000-0000-000000000000}"/>
          </ac:spMkLst>
        </pc:spChg>
      </pc:sldChg>
      <pc:sldChg chg="modSp mod">
        <pc:chgData name="Lennart Keller" userId="f5b96269-a306-4382-93d9-827cd03ffe50" providerId="ADAL" clId="{3373B15A-D357-4758-98C8-C73E6C7D6C2F}" dt="2023-08-01T08:00:33.509" v="516" actId="20577"/>
        <pc:sldMkLst>
          <pc:docMk/>
          <pc:sldMk cId="3934221050" sldId="263"/>
        </pc:sldMkLst>
        <pc:spChg chg="mod">
          <ac:chgData name="Lennart Keller" userId="f5b96269-a306-4382-93d9-827cd03ffe50" providerId="ADAL" clId="{3373B15A-D357-4758-98C8-C73E6C7D6C2F}" dt="2023-08-01T08:00:33.509" v="516" actId="20577"/>
          <ac:spMkLst>
            <pc:docMk/>
            <pc:sldMk cId="3934221050" sldId="263"/>
            <ac:spMk id="3" creationId="{94F1554C-CA0A-4A29-8CAE-91E78149352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475684-C64C-4B40-9FEC-A29C26E03860}" type="datetime1">
              <a:rPr lang="da-DK" smtClean="0"/>
              <a:t>01-08-2023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32D36-143C-43E2-8F4B-0BA4B70B2E32}" type="datetime1">
              <a:rPr lang="da-DK" smtClean="0"/>
              <a:pPr/>
              <a:t>01-08-2023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9797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189EEF-45EB-4900-86C7-BDFDD38C5A35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teksttypografier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6C8A6C-0B4B-4C06-882C-67B106EB779C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37B5E4-C546-4762-802C-621D86013B58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F3ABA-0F13-4C06-9D88-3BD3227042B2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770A15-98FF-459D-BE60-BA05A8643E0B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21CABB-A963-475D-A081-9C124ECA6D9E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3300" b="0"/>
            </a:lvl1pPr>
          </a:lstStyle>
          <a:p>
            <a:pPr rtl="0"/>
            <a:r>
              <a:rPr lang="da-DK" noProof="0" dirty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30CE9-F29D-4A99-B913-8B09D338B4C8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3300" b="0"/>
            </a:lvl1pPr>
          </a:lstStyle>
          <a:p>
            <a:pPr rtl="0"/>
            <a:r>
              <a:rPr lang="da-DK" noProof="0" dirty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087D10-4EA5-4F39-8B06-1703CC479E51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9933DA-2A8F-41D1-9D8B-D55F119CB31B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F83AF7-5BD7-4231-9EA3-E07177071241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4C617B66-0F42-4B56-BF4B-4E80AB0DD34C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BVT og BNP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En dybere forståelse for BNP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3ED1E-A6FA-4887-8540-2B29C248B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F1554C-CA0A-4A29-8CAE-91E781493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Det økonomiske kredsløb</a:t>
            </a:r>
          </a:p>
          <a:p>
            <a:r>
              <a:rPr lang="da-DK" dirty="0"/>
              <a:t>2) BNP og BVT</a:t>
            </a:r>
          </a:p>
          <a:p>
            <a:r>
              <a:rPr lang="da-DK" dirty="0"/>
              <a:t>3) Problemer ved BNP</a:t>
            </a:r>
          </a:p>
          <a:p>
            <a:r>
              <a:rPr lang="da-DK" dirty="0"/>
              <a:t>4</a:t>
            </a:r>
            <a:r>
              <a:rPr lang="da-DK"/>
              <a:t>) Opgave: Sammenligning </a:t>
            </a:r>
            <a:r>
              <a:rPr lang="da-DK" dirty="0"/>
              <a:t>af BNP</a:t>
            </a:r>
          </a:p>
        </p:txBody>
      </p:sp>
    </p:spTree>
    <p:extLst>
      <p:ext uri="{BB962C8B-B14F-4D97-AF65-F5344CB8AC3E}">
        <p14:creationId xmlns:p14="http://schemas.microsoft.com/office/powerpoint/2010/main" val="393422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03624-4511-4CAE-9D54-B2DABC468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økonomiske kredsløb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589112-66F6-4700-AC5E-D75448CC9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Kan vi huske hvordan det ser ud?</a:t>
            </a:r>
          </a:p>
        </p:txBody>
      </p:sp>
    </p:spTree>
    <p:extLst>
      <p:ext uri="{BB962C8B-B14F-4D97-AF65-F5344CB8AC3E}">
        <p14:creationId xmlns:p14="http://schemas.microsoft.com/office/powerpoint/2010/main" val="277116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Eksemplet fra bogen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88" y="1620625"/>
            <a:ext cx="4830686" cy="3526658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340" y="1631814"/>
            <a:ext cx="5710751" cy="3515469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052" y="5147283"/>
            <a:ext cx="6203406" cy="169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5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BVT og BNP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2284" y="1988840"/>
            <a:ext cx="6877050" cy="348615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261764" y="1844824"/>
            <a:ext cx="4536504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BVT Udtrykker en vares værdi i basispriser (Produktionsværdi).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Vi ønsker at kende markedsprisen, da det er her den ”rigtige” værdi af varen findes. 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Moms og afgifter skal derfor lægges til, mens tilskud skal trækkes fra.</a:t>
            </a:r>
          </a:p>
        </p:txBody>
      </p:sp>
    </p:spTree>
    <p:extLst>
      <p:ext uri="{BB962C8B-B14F-4D97-AF65-F5344CB8AC3E}">
        <p14:creationId xmlns:p14="http://schemas.microsoft.com/office/powerpoint/2010/main" val="227803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Enhver produktion skaber en indkomst af samme størrelse!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780" y="1988840"/>
            <a:ext cx="6953250" cy="432435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7678588" y="1916832"/>
            <a:ext cx="4104456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Afskrivninger jo reelt set en </a:t>
            </a:r>
            <a:r>
              <a:rPr lang="da-DK" sz="2400" b="1" dirty="0"/>
              <a:t>omkostning, </a:t>
            </a:r>
            <a:r>
              <a:rPr lang="da-DK" sz="2400" dirty="0"/>
              <a:t>men ender som </a:t>
            </a:r>
            <a:r>
              <a:rPr lang="da-DK" sz="2400" b="1" dirty="0"/>
              <a:t>indkomst</a:t>
            </a:r>
            <a:r>
              <a:rPr lang="da-DK" sz="2400" dirty="0"/>
              <a:t> til den producent der leverer produktionsmaskiner til virksomheden.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Som det fremgår vil BVT således både måle landets indkomst og samtidig også være et mål for landets produktion.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Produktion = Indkomst </a:t>
            </a:r>
            <a:r>
              <a:rPr lang="da-DK" sz="2400" dirty="0">
                <a:sym typeface="Wingdings" panose="05000000000000000000" pitchFamily="2" charset="2"/>
              </a:rPr>
              <a:t></a:t>
            </a: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04394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Hvad regnes med i BNP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BNP kan defineres som: Et lands samlede erhvervsmæssige produktion af varer og tjenesteydelser i et år.</a:t>
            </a:r>
          </a:p>
          <a:p>
            <a:r>
              <a:rPr lang="da-DK" dirty="0"/>
              <a:t>Hjemmeproduktion og sort arbejde medregnes </a:t>
            </a:r>
            <a:r>
              <a:rPr lang="da-DK" b="1" u="sng" dirty="0"/>
              <a:t>ikke</a:t>
            </a:r>
            <a:endParaRPr lang="da-DK" dirty="0"/>
          </a:p>
          <a:p>
            <a:r>
              <a:rPr lang="da-DK" dirty="0"/>
              <a:t>Nye regler: Prostitution og narkotikasalg regnes nu med i BNP efter fælles EU regler. </a:t>
            </a:r>
          </a:p>
          <a:p>
            <a:endParaRPr lang="da-DK" dirty="0"/>
          </a:p>
          <a:p>
            <a:pPr marL="45720" indent="0">
              <a:buNone/>
            </a:pP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a-DK" dirty="0"/>
              <a:t>BNP som velstandsmåler</a:t>
            </a:r>
          </a:p>
          <a:p>
            <a:r>
              <a:rPr lang="da-DK" dirty="0"/>
              <a:t>BNP. Pr. indbygger</a:t>
            </a:r>
          </a:p>
          <a:p>
            <a:r>
              <a:rPr lang="da-DK" dirty="0"/>
              <a:t>Krig, forurening, fordeling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176978"/>
              </p:ext>
            </p:extLst>
          </p:nvPr>
        </p:nvGraphicFramePr>
        <p:xfrm>
          <a:off x="5492081" y="5445224"/>
          <a:ext cx="6696744" cy="1169289"/>
        </p:xfrm>
        <a:graphic>
          <a:graphicData uri="http://schemas.openxmlformats.org/drawingml/2006/table">
            <a:tbl>
              <a:tblPr/>
              <a:tblGrid>
                <a:gridCol w="3348372">
                  <a:extLst>
                    <a:ext uri="{9D8B030D-6E8A-4147-A177-3AD203B41FA5}">
                      <a16:colId xmlns:a16="http://schemas.microsoft.com/office/drawing/2014/main" val="1654104438"/>
                    </a:ext>
                  </a:extLst>
                </a:gridCol>
                <a:gridCol w="3348372">
                  <a:extLst>
                    <a:ext uri="{9D8B030D-6E8A-4147-A177-3AD203B41FA5}">
                      <a16:colId xmlns:a16="http://schemas.microsoft.com/office/drawing/2014/main" val="292881460"/>
                    </a:ext>
                  </a:extLst>
                </a:gridCol>
              </a:tblGrid>
              <a:tr h="389763">
                <a:tc>
                  <a:txBody>
                    <a:bodyPr/>
                    <a:lstStyle/>
                    <a:p>
                      <a:pPr algn="l" fontAlgn="t"/>
                      <a:r>
                        <a:rPr lang="da-DK" dirty="0">
                          <a:effectLst/>
                        </a:rPr>
                        <a:t>Økonomisk opsving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968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dirty="0">
                          <a:effectLst/>
                        </a:rPr>
                        <a:t>Vækst i BNP på over 2 pct.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93071"/>
                  </a:ext>
                </a:extLst>
              </a:tr>
              <a:tr h="389763">
                <a:tc>
                  <a:txBody>
                    <a:bodyPr/>
                    <a:lstStyle/>
                    <a:p>
                      <a:pPr algn="l" fontAlgn="t"/>
                      <a:r>
                        <a:rPr lang="da-DK" dirty="0">
                          <a:effectLst/>
                        </a:rPr>
                        <a:t>Stabil økonomisk udvikling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968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>
                          <a:effectLst/>
                        </a:rPr>
                        <a:t>Vækst i BNP på 1-2 pct.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126642"/>
                  </a:ext>
                </a:extLst>
              </a:tr>
              <a:tr h="389763">
                <a:tc>
                  <a:txBody>
                    <a:bodyPr/>
                    <a:lstStyle/>
                    <a:p>
                      <a:pPr algn="l" fontAlgn="t"/>
                      <a:r>
                        <a:rPr lang="da-DK">
                          <a:effectLst/>
                        </a:rPr>
                        <a:t>Økonomisk krise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968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dirty="0">
                          <a:effectLst/>
                        </a:rPr>
                        <a:t>Vækst i BNP på under 1 pct.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019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14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irske mirakel 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Forklar lige den!</a:t>
            </a:r>
          </a:p>
          <a:p>
            <a:endParaRPr lang="da-DK" dirty="0"/>
          </a:p>
          <a:p>
            <a:r>
              <a:rPr lang="da-DK" dirty="0"/>
              <a:t>Find data (IMF) for Irlands BNP i perioden 2010-2020.</a:t>
            </a:r>
          </a:p>
          <a:p>
            <a:endParaRPr lang="da-DK" dirty="0"/>
          </a:p>
          <a:p>
            <a:r>
              <a:rPr lang="da-DK" dirty="0"/>
              <a:t>Undersøg hvad der kan være forklaringen.</a:t>
            </a:r>
          </a:p>
        </p:txBody>
      </p:sp>
      <p:pic>
        <p:nvPicPr>
          <p:cNvPr id="5" name="Picture 2" descr="Definition af leprechauns: Synonymer, antonymer og udta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1828800"/>
            <a:ext cx="4343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11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opgave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ved hjælp af IMF gøre følgende:</a:t>
            </a:r>
          </a:p>
          <a:p>
            <a:r>
              <a:rPr lang="da-DK" dirty="0"/>
              <a:t>Sammenlign fire </a:t>
            </a:r>
            <a:r>
              <a:rPr lang="da-DK" dirty="0" err="1"/>
              <a:t>I-landes</a:t>
            </a:r>
            <a:r>
              <a:rPr lang="da-DK" dirty="0"/>
              <a:t> BNP fra 2015-2023. </a:t>
            </a:r>
          </a:p>
          <a:p>
            <a:r>
              <a:rPr lang="da-DK" dirty="0"/>
              <a:t>I skal sammenligne både den økonomiske udvikling (Procentuelle udvikling i BNP) &amp; BNP som velstandsmåler (BNP pr. indbygger) – Overvej nøje hvilke to i vælger i IMF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r>
              <a:rPr lang="da-DK" dirty="0">
                <a:sym typeface="Wingdings" panose="05000000000000000000" pitchFamily="2" charset="2"/>
              </a:rPr>
              <a:t>Lav et kurvediagram for hver af de to sammenligninger og snak om hvad data viser.</a:t>
            </a:r>
          </a:p>
          <a:p>
            <a:r>
              <a:rPr lang="da-DK" dirty="0">
                <a:sym typeface="Wingdings" panose="05000000000000000000" pitchFamily="2" charset="2"/>
              </a:rPr>
              <a:t>Kom og fortæl mig hvad i har fundet ud af.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862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1152_TF02804891" id="{07F29176-3D96-4FB7-AEA0-279C244C0BEE}" vid="{D23292CF-8104-48C6-9638-4978C61CC4D4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1319</TotalTime>
  <Words>339</Words>
  <Application>Microsoft Office PowerPoint</Application>
  <PresentationFormat>Brugerdefineret</PresentationFormat>
  <Paragraphs>49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Præsentation med verden 16x9</vt:lpstr>
      <vt:lpstr>BVT og BNP</vt:lpstr>
      <vt:lpstr>Dagens program</vt:lpstr>
      <vt:lpstr>Det økonomiske kredsløb</vt:lpstr>
      <vt:lpstr>Eksemplet fra bogen</vt:lpstr>
      <vt:lpstr>BVT og BNP</vt:lpstr>
      <vt:lpstr>Enhver produktion skaber en indkomst af samme størrelse!</vt:lpstr>
      <vt:lpstr>Hvad regnes med i BNP</vt:lpstr>
      <vt:lpstr>Det irske mirakel </vt:lpstr>
      <vt:lpstr>Dagens opgave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BVT og BNP</dc:title>
  <dc:creator>Lennart Keller</dc:creator>
  <cp:lastModifiedBy>Lennart Keller</cp:lastModifiedBy>
  <cp:revision>6</cp:revision>
  <dcterms:created xsi:type="dcterms:W3CDTF">2021-08-09T07:08:17Z</dcterms:created>
  <dcterms:modified xsi:type="dcterms:W3CDTF">2023-08-01T08:00:36Z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