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73" r:id="rId2"/>
    <p:sldId id="264" r:id="rId3"/>
    <p:sldId id="272" r:id="rId4"/>
    <p:sldId id="259" r:id="rId5"/>
    <p:sldId id="274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83"/>
    <p:restoredTop sz="94513" autoAdjust="0"/>
  </p:normalViewPr>
  <p:slideViewPr>
    <p:cSldViewPr snapToGrid="0" snapToObjects="1">
      <p:cViewPr varScale="1">
        <p:scale>
          <a:sx n="103" d="100"/>
          <a:sy n="103" d="100"/>
        </p:scale>
        <p:origin x="176" y="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C861E6-9827-B242-BB64-7D8859FC47EA}" type="datetimeFigureOut">
              <a:rPr lang="da-DK" smtClean="0"/>
              <a:t>01.11.2024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510990-A2C8-9A48-ABDE-A813E26A15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5045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10990-A2C8-9A48-ABDE-A813E26A15E7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5445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5C73-13FF-994F-BCBF-9C195EC1FF53}" type="datetimeFigureOut">
              <a:rPr lang="da-DK" smtClean="0"/>
              <a:t>01.11.2024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C8939-4072-DB4D-8D47-7CB664F98FF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1038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5C73-13FF-994F-BCBF-9C195EC1FF53}" type="datetimeFigureOut">
              <a:rPr lang="da-DK" smtClean="0"/>
              <a:t>01.11.2024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C8939-4072-DB4D-8D47-7CB664F98FF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0980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5C73-13FF-994F-BCBF-9C195EC1FF53}" type="datetimeFigureOut">
              <a:rPr lang="da-DK" smtClean="0"/>
              <a:t>01.11.2024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C8939-4072-DB4D-8D47-7CB664F98FF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5011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5C73-13FF-994F-BCBF-9C195EC1FF53}" type="datetimeFigureOut">
              <a:rPr lang="da-DK" smtClean="0"/>
              <a:t>01.11.2024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C8939-4072-DB4D-8D47-7CB664F98FF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5586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5C73-13FF-994F-BCBF-9C195EC1FF53}" type="datetimeFigureOut">
              <a:rPr lang="da-DK" smtClean="0"/>
              <a:t>01.11.2024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C8939-4072-DB4D-8D47-7CB664F98FF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171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5C73-13FF-994F-BCBF-9C195EC1FF53}" type="datetimeFigureOut">
              <a:rPr lang="da-DK" smtClean="0"/>
              <a:t>01.11.2024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C8939-4072-DB4D-8D47-7CB664F98FF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6291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5C73-13FF-994F-BCBF-9C195EC1FF53}" type="datetimeFigureOut">
              <a:rPr lang="da-DK" smtClean="0"/>
              <a:t>01.11.2024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C8939-4072-DB4D-8D47-7CB664F98FF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1156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5C73-13FF-994F-BCBF-9C195EC1FF53}" type="datetimeFigureOut">
              <a:rPr lang="da-DK" smtClean="0"/>
              <a:t>01.11.2024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C8939-4072-DB4D-8D47-7CB664F98FF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166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5C73-13FF-994F-BCBF-9C195EC1FF53}" type="datetimeFigureOut">
              <a:rPr lang="da-DK" smtClean="0"/>
              <a:t>01.11.2024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C8939-4072-DB4D-8D47-7CB664F98FF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205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5C73-13FF-994F-BCBF-9C195EC1FF53}" type="datetimeFigureOut">
              <a:rPr lang="da-DK" smtClean="0"/>
              <a:t>01.11.2024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C8939-4072-DB4D-8D47-7CB664F98FF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5652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5C73-13FF-994F-BCBF-9C195EC1FF53}" type="datetimeFigureOut">
              <a:rPr lang="da-DK" smtClean="0"/>
              <a:t>01.11.2024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C8939-4072-DB4D-8D47-7CB664F98FF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476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E5C73-13FF-994F-BCBF-9C195EC1FF53}" type="datetimeFigureOut">
              <a:rPr lang="da-DK" smtClean="0"/>
              <a:t>01.11.2024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C8939-4072-DB4D-8D47-7CB664F98FF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70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146389-609B-CB71-A73F-E610AC5D0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995" y="365127"/>
            <a:ext cx="11714205" cy="888203"/>
          </a:xfrm>
        </p:spPr>
        <p:txBody>
          <a:bodyPr>
            <a:noAutofit/>
          </a:bodyPr>
          <a:lstStyle/>
          <a:p>
            <a:r>
              <a:rPr lang="da-DK" sz="3200" b="1" dirty="0">
                <a:solidFill>
                  <a:schemeClr val="accent5"/>
                </a:solidFill>
              </a:rPr>
              <a:t>Hvad er SRP? </a:t>
            </a:r>
            <a:r>
              <a:rPr lang="da-DK" sz="3200" b="1" dirty="0">
                <a:solidFill>
                  <a:srgbClr val="C00000"/>
                </a:solidFill>
              </a:rPr>
              <a:t>Svar: SRP = forkortelse for </a:t>
            </a:r>
            <a:r>
              <a:rPr lang="da-DK" sz="3200" b="1" dirty="0" err="1">
                <a:solidFill>
                  <a:schemeClr val="accent1"/>
                </a:solidFill>
              </a:rPr>
              <a:t>S</a:t>
            </a:r>
            <a:r>
              <a:rPr lang="da-DK" sz="3200" b="1" dirty="0" err="1">
                <a:solidFill>
                  <a:srgbClr val="C00000"/>
                </a:solidFill>
              </a:rPr>
              <a:t>tudie</a:t>
            </a:r>
            <a:r>
              <a:rPr lang="da-DK" sz="3200" b="1" dirty="0" err="1">
                <a:solidFill>
                  <a:schemeClr val="accent1"/>
                </a:solidFill>
              </a:rPr>
              <a:t>R</a:t>
            </a:r>
            <a:r>
              <a:rPr lang="da-DK" sz="3200" b="1" dirty="0" err="1">
                <a:solidFill>
                  <a:srgbClr val="C00000"/>
                </a:solidFill>
              </a:rPr>
              <a:t>etnings</a:t>
            </a:r>
            <a:r>
              <a:rPr lang="da-DK" sz="3200" b="1" dirty="0" err="1">
                <a:solidFill>
                  <a:schemeClr val="accent1"/>
                </a:solidFill>
              </a:rPr>
              <a:t>P</a:t>
            </a:r>
            <a:r>
              <a:rPr lang="da-DK" sz="3200" b="1" dirty="0" err="1">
                <a:solidFill>
                  <a:srgbClr val="C00000"/>
                </a:solidFill>
              </a:rPr>
              <a:t>rojekt</a:t>
            </a:r>
            <a:r>
              <a:rPr lang="da-DK" sz="3200" b="1" dirty="0">
                <a:solidFill>
                  <a:srgbClr val="C00000"/>
                </a:solidFill>
              </a:rPr>
              <a:t> </a:t>
            </a:r>
            <a:br>
              <a:rPr lang="da-DK" sz="3200" b="1" dirty="0"/>
            </a:br>
            <a:endParaRPr lang="da-DK" sz="3200" b="1" dirty="0">
              <a:solidFill>
                <a:schemeClr val="accent5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94B97C6-1788-76A2-ABEE-81FC244DE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53330"/>
            <a:ext cx="11260167" cy="523954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dirty="0"/>
              <a:t>SRP er en individuel flerfaglig opgave, som du skal skrive i perioden: </a:t>
            </a:r>
            <a:br>
              <a:rPr lang="da-DK" dirty="0"/>
            </a:br>
            <a:br>
              <a:rPr lang="da-DK" dirty="0">
                <a:highlight>
                  <a:srgbClr val="FFFF00"/>
                </a:highlight>
              </a:rPr>
            </a:br>
            <a:r>
              <a:rPr lang="da-DK" dirty="0">
                <a:highlight>
                  <a:srgbClr val="FFFF00"/>
                </a:highlight>
              </a:rPr>
              <a:t>31.marts-11.april (uge-14-15) </a:t>
            </a:r>
            <a:br>
              <a:rPr lang="da-DK" dirty="0"/>
            </a:br>
            <a:endParaRPr lang="da-DK" dirty="0"/>
          </a:p>
          <a:p>
            <a:pPr marL="0" indent="0">
              <a:buNone/>
            </a:pPr>
            <a:r>
              <a:rPr lang="da-DK" dirty="0"/>
              <a:t>I eksamensperioden maj-juni skal du forsvare opgaven ved en mundtlig eksamen.</a:t>
            </a:r>
            <a:br>
              <a:rPr lang="da-DK" dirty="0"/>
            </a:br>
            <a:br>
              <a:rPr lang="da-DK" dirty="0"/>
            </a:br>
            <a:r>
              <a:rPr lang="da-DK" b="1" dirty="0">
                <a:highlight>
                  <a:srgbClr val="FFFF00"/>
                </a:highlight>
              </a:rPr>
              <a:t>SRP</a:t>
            </a:r>
            <a:r>
              <a:rPr lang="da-DK" dirty="0">
                <a:highlight>
                  <a:srgbClr val="FFFF00"/>
                </a:highlight>
              </a:rPr>
              <a:t> </a:t>
            </a:r>
            <a:r>
              <a:rPr lang="da-DK" b="1" dirty="0">
                <a:highlight>
                  <a:srgbClr val="FFFF00"/>
                </a:highlight>
              </a:rPr>
              <a:t>tæller dobbelt på eksamensbeviset</a:t>
            </a:r>
            <a:r>
              <a:rPr lang="da-DK" dirty="0">
                <a:highlight>
                  <a:srgbClr val="FFFF00"/>
                </a:highlight>
              </a:rPr>
              <a:t>, dvs. det svarer til at afslutte et A-fag.</a:t>
            </a:r>
          </a:p>
          <a:p>
            <a:pPr marL="0" indent="0">
              <a:buNone/>
            </a:pPr>
            <a:br>
              <a:rPr lang="da-DK" dirty="0"/>
            </a:br>
            <a:r>
              <a:rPr lang="da-DK" dirty="0"/>
              <a:t>Men ro på</a:t>
            </a:r>
            <a:r>
              <a:rPr lang="da-DK" dirty="0">
                <a:sym typeface="Wingdings" pitchFamily="2" charset="2"/>
              </a:rPr>
              <a:t></a:t>
            </a:r>
            <a:r>
              <a:rPr lang="da-DK" dirty="0"/>
              <a:t>: Opgaven minder meget om det, du allerede har prøvet i DHO og SRO</a:t>
            </a:r>
            <a:r>
              <a:rPr lang="da-DK" dirty="0">
                <a:sym typeface="Wingdings" pitchFamily="2" charset="2"/>
              </a:rPr>
              <a:t>.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		</a:t>
            </a:r>
            <a:r>
              <a:rPr lang="da-DK" dirty="0">
                <a:solidFill>
                  <a:srgbClr val="00B050"/>
                </a:solidFill>
              </a:rPr>
              <a:t>SRP (3.g)</a:t>
            </a:r>
          </a:p>
          <a:p>
            <a:pPr marL="0" indent="0">
              <a:buNone/>
            </a:pPr>
            <a:r>
              <a:rPr lang="da-DK" dirty="0"/>
              <a:t>	</a:t>
            </a:r>
            <a:r>
              <a:rPr lang="da-DK" dirty="0">
                <a:solidFill>
                  <a:schemeClr val="accent5"/>
                </a:solidFill>
              </a:rPr>
              <a:t>SRO (2.g)</a:t>
            </a:r>
          </a:p>
          <a:p>
            <a:pPr marL="0" indent="0">
              <a:buNone/>
            </a:pPr>
            <a:r>
              <a:rPr lang="da-DK" dirty="0">
                <a:solidFill>
                  <a:schemeClr val="accent1"/>
                </a:solidFill>
              </a:rPr>
              <a:t>DHO (1.g)</a:t>
            </a:r>
            <a:r>
              <a:rPr lang="da-DK" dirty="0"/>
              <a:t> </a:t>
            </a:r>
          </a:p>
        </p:txBody>
      </p:sp>
      <p:pic>
        <p:nvPicPr>
          <p:cNvPr id="5" name="Billede 4" descr="Et billede, der indeholder bord&#10;&#10;Automatisk genereret beskrivelse">
            <a:extLst>
              <a:ext uri="{FF2B5EF4-FFF2-40B4-BE49-F238E27FC236}">
                <a16:creationId xmlns:a16="http://schemas.microsoft.com/office/drawing/2014/main" id="{E42E2A3F-F1A1-F229-C133-4A2EFBEB6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3738" y="4841336"/>
            <a:ext cx="3777088" cy="1791071"/>
          </a:xfrm>
          <a:prstGeom prst="rect">
            <a:avLst/>
          </a:prstGeom>
        </p:spPr>
      </p:pic>
      <p:sp>
        <p:nvSpPr>
          <p:cNvPr id="6" name="Højrepil 5">
            <a:extLst>
              <a:ext uri="{FF2B5EF4-FFF2-40B4-BE49-F238E27FC236}">
                <a16:creationId xmlns:a16="http://schemas.microsoft.com/office/drawing/2014/main" id="{2CA99D38-224E-312C-27EE-97C32A1D0F98}"/>
              </a:ext>
            </a:extLst>
          </p:cNvPr>
          <p:cNvSpPr/>
          <p:nvPr/>
        </p:nvSpPr>
        <p:spPr>
          <a:xfrm rot="19895611">
            <a:off x="1437270" y="5788138"/>
            <a:ext cx="2416726" cy="2244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026" name="Picture 2" descr="skriveglæde - Kaas &amp; Mulvad">
            <a:extLst>
              <a:ext uri="{FF2B5EF4-FFF2-40B4-BE49-F238E27FC236}">
                <a16:creationId xmlns:a16="http://schemas.microsoft.com/office/drawing/2014/main" id="{C1493331-9A69-3C6D-23B9-53FFE2BE5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041" y="4784688"/>
            <a:ext cx="3637697" cy="184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4445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1341" y="212725"/>
            <a:ext cx="11355859" cy="909492"/>
          </a:xfrm>
        </p:spPr>
        <p:txBody>
          <a:bodyPr>
            <a:normAutofit fontScale="90000"/>
          </a:bodyPr>
          <a:lstStyle/>
          <a:p>
            <a:r>
              <a:rPr lang="da-DK" b="1" dirty="0">
                <a:solidFill>
                  <a:schemeClr val="accent5"/>
                </a:solidFill>
              </a:rPr>
              <a:t>Hvilke fag kan man vælge i SRP???? </a:t>
            </a:r>
            <a:br>
              <a:rPr lang="da-DK" b="1" dirty="0">
                <a:solidFill>
                  <a:schemeClr val="accent5"/>
                </a:solidFill>
              </a:rPr>
            </a:br>
            <a:r>
              <a:rPr lang="da-DK" b="1" dirty="0">
                <a:solidFill>
                  <a:schemeClr val="accent5"/>
                </a:solidFill>
              </a:rPr>
              <a:t>						</a:t>
            </a:r>
            <a:r>
              <a:rPr lang="da-DK" b="1" dirty="0">
                <a:solidFill>
                  <a:srgbClr val="C00000"/>
                </a:solidFill>
              </a:rPr>
              <a:t>Svar fra </a:t>
            </a:r>
            <a:r>
              <a:rPr lang="da-DK" b="1" dirty="0" err="1">
                <a:solidFill>
                  <a:srgbClr val="C00000"/>
                </a:solidFill>
              </a:rPr>
              <a:t>UVM’s</a:t>
            </a:r>
            <a:r>
              <a:rPr lang="da-DK" b="1" dirty="0">
                <a:solidFill>
                  <a:srgbClr val="C00000"/>
                </a:solidFill>
              </a:rPr>
              <a:t> læreplan: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122217"/>
            <a:ext cx="10567086" cy="552305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da-DK" sz="2200" dirty="0">
              <a:solidFill>
                <a:srgbClr val="00B0F0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da-DK" i="1" dirty="0"/>
              <a:t>Studieretningsprojektet </a:t>
            </a:r>
            <a:r>
              <a:rPr lang="da-DK" b="1" i="1" dirty="0"/>
              <a:t>skrives som hovedregel i to fag, hvoraf mindst et fag er på A-niveau og mindst et fag er et studieretningsfag</a:t>
            </a:r>
            <a:r>
              <a:rPr lang="da-DK" i="1" dirty="0"/>
              <a:t>. Studieretningsprojektet skrives </a:t>
            </a:r>
            <a:r>
              <a:rPr lang="da-DK" b="1" i="1" dirty="0"/>
              <a:t>inden for et område og en faglig problemstilling, der giver mulighed for fagligt samspil mellem to fag, eleven har eller har haft</a:t>
            </a:r>
            <a:r>
              <a:rPr lang="da-DK" i="1" dirty="0"/>
              <a:t>. Projektets problemstilling behøver ikke at have lige stor vægt i forhold til de to indgående fag.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da-DK" i="1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da-DK" i="1" dirty="0"/>
              <a:t>Der gives samtidig mulighed for, at studieretningsprojektet kan skrives i kun ét fag på A-niveau, hvis det valgte område og den faglige problemstilling egner sig bedst til et enkeltfagligt projekt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da-DK" dirty="0" err="1">
                <a:solidFill>
                  <a:srgbClr val="00B0F0"/>
                </a:solidFill>
              </a:rPr>
              <a:t>https</a:t>
            </a:r>
            <a:r>
              <a:rPr lang="da-DK" dirty="0">
                <a:solidFill>
                  <a:srgbClr val="00B0F0"/>
                </a:solidFill>
              </a:rPr>
              <a:t>://</a:t>
            </a:r>
            <a:r>
              <a:rPr lang="da-DK" dirty="0" err="1">
                <a:solidFill>
                  <a:srgbClr val="00B0F0"/>
                </a:solidFill>
              </a:rPr>
              <a:t>www.uvm.dk</a:t>
            </a:r>
            <a:r>
              <a:rPr lang="da-DK" dirty="0">
                <a:solidFill>
                  <a:srgbClr val="00B0F0"/>
                </a:solidFill>
              </a:rPr>
              <a:t>/gymnasiale-uddannelser/fag-og-</a:t>
            </a:r>
            <a:r>
              <a:rPr lang="da-DK" dirty="0" err="1">
                <a:solidFill>
                  <a:srgbClr val="00B0F0"/>
                </a:solidFill>
              </a:rPr>
              <a:t>laereplaner</a:t>
            </a:r>
            <a:r>
              <a:rPr lang="da-DK" dirty="0">
                <a:solidFill>
                  <a:srgbClr val="00B0F0"/>
                </a:solidFill>
              </a:rPr>
              <a:t>/laereplaner-2017/stx-laereplaner-2017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da-DK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dirty="0"/>
          </a:p>
        </p:txBody>
      </p:sp>
      <p:pic>
        <p:nvPicPr>
          <p:cNvPr id="5" name="Billede 4" descr="Et billede, der indeholder clipart&#10;&#10;Automatisk genereret beskrivelse">
            <a:extLst>
              <a:ext uri="{FF2B5EF4-FFF2-40B4-BE49-F238E27FC236}">
                <a16:creationId xmlns:a16="http://schemas.microsoft.com/office/drawing/2014/main" id="{89528AD6-ADD6-8F47-1256-5F9F9D29A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3302" y="0"/>
            <a:ext cx="1150503" cy="76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416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FA0710-2FE8-8547-B021-1CD38C956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920"/>
            <a:ext cx="10515600" cy="1524982"/>
          </a:xfrm>
        </p:spPr>
        <p:txBody>
          <a:bodyPr>
            <a:normAutofit fontScale="90000"/>
          </a:bodyPr>
          <a:lstStyle/>
          <a:p>
            <a:r>
              <a:rPr lang="da-DK" b="1" dirty="0">
                <a:solidFill>
                  <a:schemeClr val="accent5"/>
                </a:solidFill>
              </a:rPr>
              <a:t>Må man skrive om noget, man har haft om i undervisningen?  		</a:t>
            </a:r>
            <a:br>
              <a:rPr lang="da-DK" b="1" dirty="0">
                <a:solidFill>
                  <a:schemeClr val="accent5"/>
                </a:solidFill>
              </a:rPr>
            </a:br>
            <a:r>
              <a:rPr lang="da-DK" b="1" dirty="0">
                <a:solidFill>
                  <a:srgbClr val="C00000"/>
                </a:solidFill>
              </a:rPr>
              <a:t>Svar fra </a:t>
            </a:r>
            <a:r>
              <a:rPr lang="da-DK" b="1" dirty="0" err="1">
                <a:solidFill>
                  <a:srgbClr val="C00000"/>
                </a:solidFill>
              </a:rPr>
              <a:t>UVM’s</a:t>
            </a:r>
            <a:r>
              <a:rPr lang="da-DK" b="1" dirty="0">
                <a:solidFill>
                  <a:srgbClr val="C00000"/>
                </a:solidFill>
              </a:rPr>
              <a:t> læreplan: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CC44EE8-AB41-CC49-A9FE-6DAE3DC73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843" y="1690688"/>
            <a:ext cx="11405287" cy="51673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i="1" dirty="0"/>
              <a:t>Studieretningsprojektet </a:t>
            </a:r>
            <a:r>
              <a:rPr lang="da-DK" b="1" i="1" dirty="0"/>
              <a:t>kan udarbejdes i forlængelse af faglig viden og metoder, som er indgået i den enkelte elevs undervisning </a:t>
            </a:r>
            <a:r>
              <a:rPr lang="da-DK" i="1" dirty="0"/>
              <a:t>i de(t) fag, som studieretningsprojektet omfatter. </a:t>
            </a:r>
            <a:br>
              <a:rPr lang="da-DK" i="1" dirty="0"/>
            </a:br>
            <a:endParaRPr lang="da-DK" i="1" dirty="0"/>
          </a:p>
          <a:p>
            <a:pPr marL="0" indent="0">
              <a:buNone/>
            </a:pPr>
            <a:r>
              <a:rPr lang="da-DK" i="1" dirty="0"/>
              <a:t>Dog kan studieretningsprojektet ikke begrænses til fagligt indhold, der allerede er indgået i elevens undervisning, </a:t>
            </a:r>
            <a:r>
              <a:rPr lang="da-DK" b="1" i="1" dirty="0"/>
              <a:t>idet der skal indgå faglig fordybelse i form af nyt materiale, nye faglige vinkler eller et nyt fagligt område</a:t>
            </a:r>
            <a:r>
              <a:rPr lang="da-DK" i="1" dirty="0"/>
              <a:t>. </a:t>
            </a:r>
            <a:br>
              <a:rPr lang="da-DK" i="1" dirty="0"/>
            </a:br>
            <a:br>
              <a:rPr lang="da-DK" i="1" dirty="0"/>
            </a:br>
            <a:r>
              <a:rPr lang="da-DK" i="1" dirty="0"/>
              <a:t>Det skal sikres, at der </a:t>
            </a:r>
            <a:r>
              <a:rPr lang="da-DK" b="1" i="1" dirty="0"/>
              <a:t>ikke kan ske genanvendelse af afsnit fra besvarelser, som tidligere er blevet afleveret og rettet. </a:t>
            </a:r>
            <a:endParaRPr lang="da-DK" i="1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da-DK" dirty="0" err="1">
                <a:solidFill>
                  <a:srgbClr val="00B0F0"/>
                </a:solidFill>
              </a:rPr>
              <a:t>https</a:t>
            </a:r>
            <a:r>
              <a:rPr lang="da-DK" dirty="0">
                <a:solidFill>
                  <a:srgbClr val="00B0F0"/>
                </a:solidFill>
              </a:rPr>
              <a:t>://</a:t>
            </a:r>
            <a:r>
              <a:rPr lang="da-DK" dirty="0" err="1">
                <a:solidFill>
                  <a:srgbClr val="00B0F0"/>
                </a:solidFill>
              </a:rPr>
              <a:t>www.uvm.dk</a:t>
            </a:r>
            <a:r>
              <a:rPr lang="da-DK" dirty="0">
                <a:solidFill>
                  <a:srgbClr val="00B0F0"/>
                </a:solidFill>
              </a:rPr>
              <a:t>/gymnasiale-uddannelser/fag-og-</a:t>
            </a:r>
            <a:r>
              <a:rPr lang="da-DK" dirty="0" err="1">
                <a:solidFill>
                  <a:srgbClr val="00B0F0"/>
                </a:solidFill>
              </a:rPr>
              <a:t>laereplaner</a:t>
            </a:r>
            <a:r>
              <a:rPr lang="da-DK" dirty="0">
                <a:solidFill>
                  <a:srgbClr val="00B0F0"/>
                </a:solidFill>
              </a:rPr>
              <a:t>/laereplaner-2017/stx-laereplaner-2017</a:t>
            </a:r>
          </a:p>
          <a:p>
            <a:pPr marL="0" indent="0">
              <a:buNone/>
            </a:pPr>
            <a:endParaRPr lang="da-DK" b="1" i="1" dirty="0"/>
          </a:p>
        </p:txBody>
      </p:sp>
      <p:pic>
        <p:nvPicPr>
          <p:cNvPr id="5" name="Billede 4" descr="Et billede, der indeholder clipart&#10;&#10;Automatisk genereret beskrivelse">
            <a:extLst>
              <a:ext uri="{FF2B5EF4-FFF2-40B4-BE49-F238E27FC236}">
                <a16:creationId xmlns:a16="http://schemas.microsoft.com/office/drawing/2014/main" id="{691FF322-69DB-08C1-C694-FFDA0D850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911" y="550578"/>
            <a:ext cx="893146" cy="59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652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36450132-B6F8-BF8F-8753-7763801E9451}"/>
              </a:ext>
            </a:extLst>
          </p:cNvPr>
          <p:cNvSpPr txBox="1"/>
          <p:nvPr/>
        </p:nvSpPr>
        <p:spPr>
          <a:xfrm>
            <a:off x="864973" y="157416"/>
            <a:ext cx="10849232" cy="36933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da-DK" b="1" dirty="0"/>
              <a:t>Kommende SRP-aktiviteter (fra november til april - ved eventuelle ændringer, regn med </a:t>
            </a:r>
            <a:r>
              <a:rPr lang="da-DK" b="1" dirty="0" err="1"/>
              <a:t>lectio</a:t>
            </a:r>
            <a:r>
              <a:rPr lang="da-DK" b="1" dirty="0">
                <a:sym typeface="Wingdings" pitchFamily="2" charset="2"/>
              </a:rPr>
              <a:t>)</a:t>
            </a:r>
            <a:endParaRPr lang="da-DK" b="1" dirty="0"/>
          </a:p>
        </p:txBody>
      </p:sp>
      <p:pic>
        <p:nvPicPr>
          <p:cNvPr id="8" name="Billede 7" descr="Et billede, der indeholder tekst, skærmbillede, nummer/tal, Font/skrifttype&#10;&#10;Automatisk genereret beskrivelse">
            <a:extLst>
              <a:ext uri="{FF2B5EF4-FFF2-40B4-BE49-F238E27FC236}">
                <a16:creationId xmlns:a16="http://schemas.microsoft.com/office/drawing/2014/main" id="{D14C56D9-2550-6CC1-A620-2CBC6028F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995" y="502034"/>
            <a:ext cx="7772400" cy="6040506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D4C91D17-B6B3-877E-A19F-532C496BE5EA}"/>
              </a:ext>
            </a:extLst>
          </p:cNvPr>
          <p:cNvSpPr txBox="1"/>
          <p:nvPr/>
        </p:nvSpPr>
        <p:spPr>
          <a:xfrm>
            <a:off x="9984259" y="2235202"/>
            <a:ext cx="1334530" cy="175432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a-DK" b="1" dirty="0"/>
              <a:t>OBS</a:t>
            </a:r>
            <a:r>
              <a:rPr lang="da-DK" dirty="0"/>
              <a:t>:</a:t>
            </a:r>
          </a:p>
          <a:p>
            <a:r>
              <a:rPr lang="da-DK" dirty="0"/>
              <a:t>Husk at læse det udleverede dokument om SRP</a:t>
            </a:r>
            <a:r>
              <a:rPr lang="da-DK" dirty="0">
                <a:sym typeface="Wingdings" pitchFamily="2" charset="2"/>
              </a:rPr>
              <a:t>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08799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74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95D7B396-FBAF-0F60-C412-13299DF169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138936"/>
            <a:ext cx="10905066" cy="458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863789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6821</TotalTime>
  <Words>403</Words>
  <Application>Microsoft Macintosh PowerPoint</Application>
  <PresentationFormat>Widescreen</PresentationFormat>
  <Paragraphs>22</Paragraphs>
  <Slides>5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Kontortema</vt:lpstr>
      <vt:lpstr>Hvad er SRP? Svar: SRP = forkortelse for StudieRetningsProjekt  </vt:lpstr>
      <vt:lpstr>Hvilke fag kan man vælge i SRP????        Svar fra UVM’s læreplan:</vt:lpstr>
      <vt:lpstr>Må man skrive om noget, man har haft om i undervisningen?     Svar fra UVM’s læreplan:</vt:lpstr>
      <vt:lpstr>PowerPoint-præsentation</vt:lpstr>
      <vt:lpstr>PowerPoint-præsentation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Tidslinje for SOP og SRP</dc:title>
  <dc:subject/>
  <dc:creator>Microsoft Office-bruger</dc:creator>
  <cp:keywords/>
  <dc:description/>
  <cp:lastModifiedBy>Mette Kirk Mailand (mkm.cb - Underviser - CB)</cp:lastModifiedBy>
  <cp:revision>100</cp:revision>
  <dcterms:created xsi:type="dcterms:W3CDTF">2019-08-19T17:12:37Z</dcterms:created>
  <dcterms:modified xsi:type="dcterms:W3CDTF">2024-11-01T11:06:02Z</dcterms:modified>
  <cp:category/>
</cp:coreProperties>
</file>