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9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43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5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9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3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00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26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4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5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1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E8AE7-D81B-4A45-B2A5-780F8675AF97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80115B-A316-4457-84BE-07F212F09AFE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sketaler.dk/tale/inger-stoejbergs-tale-ved-traktordemonstrationen-i-aarhus" TargetMode="External"/><Relationship Id="rId2" Type="http://schemas.openxmlformats.org/officeDocument/2006/relationships/hyperlink" Target="https://www.facebook.com/PernilleVermundNB/posts/378990900219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mokratiikrise.systime.dk/?id=190#c4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F5800-C5D2-F425-F52D-85657BA9A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Populisme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234873-A5A2-8152-2524-BDDEFE8F7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03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4B181F-C4CD-0ABF-DE6E-BFC20F7D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da-DK" dirty="0"/>
              <a:t>DF som eksempel</a:t>
            </a:r>
          </a:p>
        </p:txBody>
      </p:sp>
      <p:pic>
        <p:nvPicPr>
          <p:cNvPr id="1028" name="Picture 4" descr="Dansk Folkeparti - Politisk parti stiftet i 1995 - lex.dk">
            <a:extLst>
              <a:ext uri="{FF2B5EF4-FFF2-40B4-BE49-F238E27FC236}">
                <a16:creationId xmlns:a16="http://schemas.microsoft.com/office/drawing/2014/main" id="{3F4A98DE-7797-6814-2A81-B2313849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91368"/>
            <a:ext cx="6909801" cy="42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61A838-AA1B-F86C-51BE-5D649BEA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 lnSpcReduction="10000"/>
          </a:bodyPr>
          <a:lstStyle/>
          <a:p>
            <a:r>
              <a:rPr lang="da-DK" sz="1900" dirty="0"/>
              <a:t>I takt med at Dansk folkeparti får tilstrækkelig fodfæste i dansk politik fik de større betydning som støtteparti. </a:t>
            </a:r>
            <a:br>
              <a:rPr lang="da-DK" sz="1900" dirty="0"/>
            </a:br>
            <a:r>
              <a:rPr lang="da-DK" sz="1900" dirty="0"/>
              <a:t>I 2015 var det højaktuelt at de skulle overveje at træde ind i regeringen. Det kom de ikke, men fordi de havde så mange mandater var de så vigtige, at de ikke kunne være i opposition til den regering som de støttede. </a:t>
            </a:r>
            <a:br>
              <a:rPr lang="da-DK" sz="1900" dirty="0"/>
            </a:br>
            <a:r>
              <a:rPr lang="da-DK" sz="1900" dirty="0"/>
              <a:t>De fik simpelthen for stor politisk betydning, at de ikke fik mulighed for at kritisere regeringen (det etablerede).</a:t>
            </a:r>
          </a:p>
          <a:p>
            <a:endParaRPr lang="da-DK" sz="1900" dirty="0"/>
          </a:p>
          <a:p>
            <a:endParaRPr lang="da-DK" sz="19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784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B1EC40-9FA7-9CC8-DA7B-ADAD69C0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da-DK" dirty="0"/>
              <a:t>Pluralisme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1761C1C-6159-283A-E6EE-5593A5B0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2061757"/>
            <a:ext cx="6909801" cy="24710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ACF6B3-FEDB-35A4-B1ED-AB7C3BDD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da-DK" dirty="0"/>
              <a:t>Pluralisme er en vigtig del af et demokratisk samfund. </a:t>
            </a:r>
          </a:p>
          <a:p>
            <a:r>
              <a:rPr lang="da-DK" dirty="0"/>
              <a:t>Hvorfor?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834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F6B05-1DBF-F829-EE0A-729EE478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Populisme som trussel for demokratiet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53C5D30-A3B5-8EE7-67A1-A5679521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32" y="1942613"/>
            <a:ext cx="8871786" cy="35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187F9-0E87-0976-63AD-E7C6059D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Populisme som trussel (ved magten)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14102A-6282-FD15-CF9F-77D00D1F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Populistiske partier repræsenterer jo i egen selvforståelse folket. Hvis de kommer til magten eller får forøget deres magtposition, vil et eventuelt tab til andre (etablerede elite jf. 2.6) være et demokratisk tab. Derfor vil populister i demokratiets navn indføre foranstaltninger så den etablerede elite ikke igen kan genvinde magten.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A2FEE1E-E7E5-3057-715D-DB8FF92A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49" y="3049162"/>
            <a:ext cx="5578950" cy="311026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2429716-A5AE-0531-FD9A-E7E57DB08F32}"/>
              </a:ext>
            </a:extLst>
          </p:cNvPr>
          <p:cNvSpPr/>
          <p:nvPr/>
        </p:nvSpPr>
        <p:spPr>
          <a:xfrm>
            <a:off x="9376509" y="3049162"/>
            <a:ext cx="2435290" cy="1980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88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A83DF-9D5D-A448-A11F-3F9B4FD0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Populisme som trussel (igennem retorik)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364F5-F583-2B02-83CE-3E4C0E3A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populistiske partier er der entydige forståelser for problemet og de dertilhørende løsninger.</a:t>
            </a:r>
          </a:p>
          <a:p>
            <a:r>
              <a:rPr lang="da-DK" dirty="0"/>
              <a:t>Det er i konflikt med samtaledemokratiske idealer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45664F6-F78F-042B-3122-44D6FC7F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49" y="3049162"/>
            <a:ext cx="5578950" cy="311026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1C31755-2EBC-E95D-04A0-CA6E2F73D728}"/>
              </a:ext>
            </a:extLst>
          </p:cNvPr>
          <p:cNvSpPr/>
          <p:nvPr/>
        </p:nvSpPr>
        <p:spPr>
          <a:xfrm>
            <a:off x="6307494" y="3049162"/>
            <a:ext cx="2435290" cy="1980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09EF31D-8F46-5142-45EB-9AC5695BEF07}"/>
              </a:ext>
            </a:extLst>
          </p:cNvPr>
          <p:cNvSpPr/>
          <p:nvPr/>
        </p:nvSpPr>
        <p:spPr>
          <a:xfrm>
            <a:off x="9365312" y="4591359"/>
            <a:ext cx="2435290" cy="1980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29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3A39C-F9AA-8EEF-524D-ECF96657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Populisme og demokrati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3C75688-BB73-8F14-65F1-D3509F696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425" y="1871663"/>
            <a:ext cx="6467475" cy="3971925"/>
          </a:xfrm>
        </p:spPr>
      </p:pic>
    </p:spTree>
    <p:extLst>
      <p:ext uri="{BB962C8B-B14F-4D97-AF65-F5344CB8AC3E}">
        <p14:creationId xmlns:p14="http://schemas.microsoft.com/office/powerpoint/2010/main" val="348814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EEA18-25A1-AF64-192A-29B3FE95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CB0F5D-2CC2-E298-C3A0-1D4EF67A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Find populistiske elementer i disse eksempler. Forklar hvorfor elementerne er populistiske</a:t>
            </a: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https://www.facebook.com/PernilleVermundNB/posts/378990900219742</a:t>
            </a:r>
            <a:r>
              <a:rPr lang="da-DK" dirty="0"/>
              <a:t> </a:t>
            </a:r>
          </a:p>
          <a:p>
            <a:endParaRPr lang="da-DK" dirty="0">
              <a:hlinkClick r:id="rId3"/>
            </a:endParaRPr>
          </a:p>
          <a:p>
            <a:r>
              <a:rPr lang="da-DK" dirty="0">
                <a:hlinkClick r:id="rId3"/>
              </a:rPr>
              <a:t>https://www.dansketaler.dk/tale/inger-stoejbergs-tale-ved-traktordemonstrationen-i-aarhus</a:t>
            </a:r>
            <a:r>
              <a:rPr lang="da-DK" dirty="0"/>
              <a:t> </a:t>
            </a:r>
          </a:p>
          <a:p>
            <a:endParaRPr lang="da-DK" dirty="0">
              <a:hlinkClick r:id="rId4"/>
            </a:endParaRPr>
          </a:p>
          <a:p>
            <a:r>
              <a:rPr lang="da-DK" dirty="0">
                <a:hlinkClick r:id="rId4"/>
              </a:rPr>
              <a:t>https://demokratiikrise.systime.dk/?id=190#c434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6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D1278-E543-F827-5FD1-69E083BA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B34143-2EC0-E010-114F-062949FD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21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8FE71-0163-DD68-D275-6EFBBC3C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Opvarmning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2B9E3E-0D4C-F414-3BF6-9817A340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28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058AD0-AA72-F1F1-4D93-E16A4594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da-DK" dirty="0"/>
              <a:t>Populisme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0B150A-872F-7DD1-1AFB-455B0916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71" y="1241052"/>
            <a:ext cx="6909801" cy="38522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9BFD15-E3F7-2DBB-9872-46A76D2CD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da-DK" dirty="0"/>
              <a:t>Ingen konsensus om begrebets betydning. </a:t>
            </a:r>
          </a:p>
          <a:p>
            <a:r>
              <a:rPr lang="da-DK" dirty="0"/>
              <a:t>Men forskellige versioner af det.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95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99EA9-3D97-AEFF-8B39-57CB466E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Populisme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9A0B4EC-B250-AC68-2470-45C1D6C16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2286777"/>
            <a:ext cx="5219700" cy="306705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D97816E-70E2-025D-F9AC-3232E70A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4323497"/>
            <a:ext cx="6334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1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B1E20E3-72E7-689D-D161-679185A74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822" y="149774"/>
            <a:ext cx="4754878" cy="65584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B1D6A6-F5A7-73EA-DDD1-AFD2CCD2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Ændrede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partimønstre</a:t>
            </a:r>
            <a:r>
              <a:rPr lang="en-US" sz="4400" dirty="0">
                <a:solidFill>
                  <a:srgbClr val="FFFFFF"/>
                </a:solidFill>
              </a:rPr>
              <a:t> og nye </a:t>
            </a:r>
            <a:r>
              <a:rPr lang="en-US" sz="4400" dirty="0" err="1">
                <a:solidFill>
                  <a:srgbClr val="FFFFFF"/>
                </a:solidFill>
              </a:rPr>
              <a:t>skillelinjer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17017442-DEC8-B726-1992-7A2A2B2BDF85}"/>
              </a:ext>
            </a:extLst>
          </p:cNvPr>
          <p:cNvSpPr txBox="1">
            <a:spLocks/>
          </p:cNvSpPr>
          <p:nvPr/>
        </p:nvSpPr>
        <p:spPr>
          <a:xfrm>
            <a:off x="7620914" y="4474151"/>
            <a:ext cx="4639212" cy="952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Hvilke klasser repræsenterer partierne?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66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B1D6A6-F5A7-73EA-DDD1-AFD2CCD2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Ændrede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partimønstre</a:t>
            </a:r>
            <a:r>
              <a:rPr lang="en-US" sz="4400" dirty="0">
                <a:solidFill>
                  <a:srgbClr val="FFFFFF"/>
                </a:solidFill>
              </a:rPr>
              <a:t> og nye </a:t>
            </a:r>
            <a:r>
              <a:rPr lang="en-US" sz="4400" dirty="0" err="1">
                <a:solidFill>
                  <a:srgbClr val="FFFFFF"/>
                </a:solidFill>
              </a:rPr>
              <a:t>skillelinjer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17017442-DEC8-B726-1992-7A2A2B2BDF85}"/>
              </a:ext>
            </a:extLst>
          </p:cNvPr>
          <p:cNvSpPr txBox="1">
            <a:spLocks/>
          </p:cNvSpPr>
          <p:nvPr/>
        </p:nvSpPr>
        <p:spPr>
          <a:xfrm>
            <a:off x="7620914" y="4474151"/>
            <a:ext cx="4639212" cy="952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Hvilke grupper repræsenterer partierne?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D62623-EA53-9A10-6F39-D4AA2D04C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62" y="0"/>
            <a:ext cx="5057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0D528-E38C-BBA4-9333-E11A290F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Ændrede partimønstre og ny skillelinjer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9965B4-0882-F349-4CB6-D0AE637F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Vælgerne er ikke nødvendigvis klassebunder længere – 60’erne og 70’ernes voksende middelklasse opløste klasserne.</a:t>
            </a:r>
          </a:p>
          <a:p>
            <a:endParaRPr lang="da-DK" dirty="0"/>
          </a:p>
          <a:p>
            <a:r>
              <a:rPr lang="da-DK" dirty="0"/>
              <a:t>Vælgerne er derfor ikke længere kernevælgere men marginalvælgere. Dette giver plads til nye </a:t>
            </a:r>
            <a:r>
              <a:rPr lang="da-DK" dirty="0" err="1"/>
              <a:t>patiformer</a:t>
            </a:r>
            <a:r>
              <a:rPr lang="da-DK" dirty="0"/>
              <a:t> </a:t>
            </a:r>
            <a:r>
              <a:rPr lang="da-DK" dirty="0" err="1"/>
              <a:t>herunde</a:t>
            </a:r>
            <a:r>
              <a:rPr lang="da-DK" dirty="0"/>
              <a:t> populistiske partier.</a:t>
            </a:r>
          </a:p>
          <a:p>
            <a:endParaRPr lang="da-DK" dirty="0"/>
          </a:p>
          <a:p>
            <a:r>
              <a:rPr lang="da-DK" dirty="0"/>
              <a:t>Man skelner mellem </a:t>
            </a:r>
            <a:r>
              <a:rPr lang="da-DK" dirty="0" err="1"/>
              <a:t>højreo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06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D829C-9B6C-B493-BA7E-D5DB3691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Fremgang for højrenationale populistiske partier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2B215B0-6A7E-DE00-F526-D748CCA9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665" y="640081"/>
            <a:ext cx="5028884" cy="50541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99779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">
  <a:themeElements>
    <a:clrScheme name="Retrospekti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338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Noto Sans</vt:lpstr>
      <vt:lpstr>Retrospektiv</vt:lpstr>
      <vt:lpstr>Populisme</vt:lpstr>
      <vt:lpstr>Dagsorden</vt:lpstr>
      <vt:lpstr>Opvarmning</vt:lpstr>
      <vt:lpstr>Populisme</vt:lpstr>
      <vt:lpstr>Populisme</vt:lpstr>
      <vt:lpstr>Ændrede partimønstre og nye skillelinjer</vt:lpstr>
      <vt:lpstr>Ændrede partimønstre og nye skillelinjer</vt:lpstr>
      <vt:lpstr>Ændrede partimønstre og ny skillelinjer</vt:lpstr>
      <vt:lpstr>Fremgang for højrenationale populistiske partier</vt:lpstr>
      <vt:lpstr>DF som eksempel</vt:lpstr>
      <vt:lpstr>Pluralisme</vt:lpstr>
      <vt:lpstr>Populisme som trussel for demokratiet</vt:lpstr>
      <vt:lpstr>Populisme som trussel (ved magten)</vt:lpstr>
      <vt:lpstr>Populisme som trussel (igennem retorik)</vt:lpstr>
      <vt:lpstr>Populisme og demokrati</vt:lpstr>
      <vt:lpstr>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Populisme</dc:title>
  <dc:creator>Magnus Saabye Bøgelund</dc:creator>
  <cp:lastModifiedBy>Magnus Saabye Bøgelund</cp:lastModifiedBy>
  <cp:revision>1</cp:revision>
  <dcterms:created xsi:type="dcterms:W3CDTF">2024-01-12T11:24:52Z</dcterms:created>
  <dcterms:modified xsi:type="dcterms:W3CDTF">2024-01-12T12:18:20Z</dcterms:modified>
</cp:coreProperties>
</file>