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84" y="48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nus Saabye Bøgelund" userId="09a575c3-75ca-4ffc-b80a-c531b61a5d86" providerId="ADAL" clId="{C7DAC060-ADDD-4AC0-A076-4D45EE103CC7}"/>
    <pc:docChg chg="modSld">
      <pc:chgData name="Magnus Saabye Bøgelund" userId="09a575c3-75ca-4ffc-b80a-c531b61a5d86" providerId="ADAL" clId="{C7DAC060-ADDD-4AC0-A076-4D45EE103CC7}" dt="2024-04-12T11:39:53.517" v="1" actId="14100"/>
      <pc:docMkLst>
        <pc:docMk/>
      </pc:docMkLst>
      <pc:sldChg chg="modSp mod">
        <pc:chgData name="Magnus Saabye Bøgelund" userId="09a575c3-75ca-4ffc-b80a-c531b61a5d86" providerId="ADAL" clId="{C7DAC060-ADDD-4AC0-A076-4D45EE103CC7}" dt="2024-04-12T11:39:53.517" v="1" actId="14100"/>
        <pc:sldMkLst>
          <pc:docMk/>
          <pc:sldMk cId="4161588406" sldId="261"/>
        </pc:sldMkLst>
        <pc:spChg chg="mod">
          <ac:chgData name="Magnus Saabye Bøgelund" userId="09a575c3-75ca-4ffc-b80a-c531b61a5d86" providerId="ADAL" clId="{C7DAC060-ADDD-4AC0-A076-4D45EE103CC7}" dt="2024-04-12T11:39:53.517" v="1" actId="14100"/>
          <ac:spMkLst>
            <pc:docMk/>
            <pc:sldMk cId="4161588406" sldId="261"/>
            <ac:spMk id="3" creationId="{F701C2DE-7AC8-F1F9-E50C-5CA5CB2F9D3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B91FDF-0062-60B6-457B-D2199829461A}"/>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84325EB1-5B11-8808-ADA1-CCC9B319AB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3ED83D3-54D5-42BB-09EE-A0FD3ABA07E4}"/>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5" name="Pladsholder til sidefod 4">
            <a:extLst>
              <a:ext uri="{FF2B5EF4-FFF2-40B4-BE49-F238E27FC236}">
                <a16:creationId xmlns:a16="http://schemas.microsoft.com/office/drawing/2014/main" id="{818E2B93-54E3-AB68-1867-EA443D10BF6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9BE4CFC-A5BC-9785-5903-E9BD89C9307C}"/>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4000511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D7A8A8-359F-8E8D-B909-7154E992BF81}"/>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85BFA695-00F2-300F-5F4B-FE608F4B73D8}"/>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5947640-4892-CF2A-B784-DE2EAB3EAE0E}"/>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5" name="Pladsholder til sidefod 4">
            <a:extLst>
              <a:ext uri="{FF2B5EF4-FFF2-40B4-BE49-F238E27FC236}">
                <a16:creationId xmlns:a16="http://schemas.microsoft.com/office/drawing/2014/main" id="{FDA81404-FC47-9829-77E1-382C4E4A8C7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37F22DA-8221-8483-B801-4EC75F8C69FB}"/>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222321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23DC8D05-AE0E-E910-2878-377670545CF3}"/>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FB55A141-F7BA-44A0-EF87-47917FA2581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0A2A6EF-D125-D218-140B-EB1ADC92F0CA}"/>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5" name="Pladsholder til sidefod 4">
            <a:extLst>
              <a:ext uri="{FF2B5EF4-FFF2-40B4-BE49-F238E27FC236}">
                <a16:creationId xmlns:a16="http://schemas.microsoft.com/office/drawing/2014/main" id="{F3A0BF11-BA0A-4F9D-A454-CC4A117790C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7331575-B3C2-BBEB-2E77-551110855E28}"/>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280580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AE775A-2694-58AE-54AE-01A3E21AC2B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6D7B355-3300-AFF1-20EF-054CF9E7C874}"/>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63D6A4E-066B-D39C-FC8C-9B7232FF99F8}"/>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5" name="Pladsholder til sidefod 4">
            <a:extLst>
              <a:ext uri="{FF2B5EF4-FFF2-40B4-BE49-F238E27FC236}">
                <a16:creationId xmlns:a16="http://schemas.microsoft.com/office/drawing/2014/main" id="{D9111503-A5F5-7168-37B2-598B60712BC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E0FCC1A-EC46-A0E7-9877-01C7E61C169B}"/>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2432960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D52609-5596-E5B7-A84F-11814DE845D1}"/>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B4050F4D-A069-0D77-FA11-04152D3C33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73BEABE8-9B87-4DAC-19F7-90FCEAA06DBA}"/>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5" name="Pladsholder til sidefod 4">
            <a:extLst>
              <a:ext uri="{FF2B5EF4-FFF2-40B4-BE49-F238E27FC236}">
                <a16:creationId xmlns:a16="http://schemas.microsoft.com/office/drawing/2014/main" id="{09812E8F-EE1F-26CE-D340-03BF9E88EB0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3C717F9-2BF7-8D82-3DAD-C9B19790611B}"/>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3914059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47ADB3-4C07-5FA8-80A1-0BDE82F196C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165D55F-FDF4-6947-6F25-337340B0ECA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5CB054A-FE37-78CD-50FD-CC6CED070FE9}"/>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6CFFC6AB-D343-C16D-AE44-97BC2816AA69}"/>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6" name="Pladsholder til sidefod 5">
            <a:extLst>
              <a:ext uri="{FF2B5EF4-FFF2-40B4-BE49-F238E27FC236}">
                <a16:creationId xmlns:a16="http://schemas.microsoft.com/office/drawing/2014/main" id="{5C1D4BA4-3641-ACF4-AD04-D5E11259E01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C8463B2-6D4E-77F0-B8E0-25275AB868C5}"/>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2391837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57D597-BB06-9A22-6AA4-975F586466AF}"/>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C6EBF49-EE28-C84A-13AD-E0C1E83EF6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C88096C-B19E-624A-CB8E-6A527BA1A6C7}"/>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B94C7DE-8D98-A3C5-C39A-19345F9E74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D564526-C066-EC07-B28E-5F767BCFEEE9}"/>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B2B118F6-81EB-FD82-CF9D-2E0E52EE34B3}"/>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8" name="Pladsholder til sidefod 7">
            <a:extLst>
              <a:ext uri="{FF2B5EF4-FFF2-40B4-BE49-F238E27FC236}">
                <a16:creationId xmlns:a16="http://schemas.microsoft.com/office/drawing/2014/main" id="{0795648A-B333-1403-E1A7-50272BEB0EAD}"/>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90ECE6A-B3D7-3377-CDD5-09EAF1C03E0C}"/>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527725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B3F922-36D4-0D98-1AF4-F1A8613E0150}"/>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9E8E144-0A9F-8FF7-B5A0-15C19D3F77AC}"/>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4" name="Pladsholder til sidefod 3">
            <a:extLst>
              <a:ext uri="{FF2B5EF4-FFF2-40B4-BE49-F238E27FC236}">
                <a16:creationId xmlns:a16="http://schemas.microsoft.com/office/drawing/2014/main" id="{3BD79FE2-034E-2DB4-2141-69736F7BF9E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71E1E6DB-12CF-CF73-FABC-2BB5BCB8C3B5}"/>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3309168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9BD2E6AA-B50A-6986-988C-9E8A0950334A}"/>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3" name="Pladsholder til sidefod 2">
            <a:extLst>
              <a:ext uri="{FF2B5EF4-FFF2-40B4-BE49-F238E27FC236}">
                <a16:creationId xmlns:a16="http://schemas.microsoft.com/office/drawing/2014/main" id="{C4FF3DCC-5B44-315E-67FA-2AC64B565CFF}"/>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523C76FB-B37E-0C3A-FDA0-7BB78D65B456}"/>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2684162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588C61-5337-DBF9-5B05-79B9E3403219}"/>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12B9B2EF-F686-F92D-CCDA-089310F061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4BDE638D-E432-EBE1-0147-0D8A3D05A6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FDBFB7AE-0A1E-A690-AE24-E0CB157340AE}"/>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6" name="Pladsholder til sidefod 5">
            <a:extLst>
              <a:ext uri="{FF2B5EF4-FFF2-40B4-BE49-F238E27FC236}">
                <a16:creationId xmlns:a16="http://schemas.microsoft.com/office/drawing/2014/main" id="{14038B36-60D3-730A-B568-C7E86729F55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ACCB3C5-138A-A64C-1290-B6E7BD032D42}"/>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1531282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83A927-03C5-2497-8945-9F6B8E7A010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7A418A90-B091-ADFF-92F0-A5D83DF2C8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12BCD03-1F9E-1F0D-F661-C7FA7BFE42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021444E-6033-B7E0-C7EF-BB470E1FB208}"/>
              </a:ext>
            </a:extLst>
          </p:cNvPr>
          <p:cNvSpPr>
            <a:spLocks noGrp="1"/>
          </p:cNvSpPr>
          <p:nvPr>
            <p:ph type="dt" sz="half" idx="10"/>
          </p:nvPr>
        </p:nvSpPr>
        <p:spPr/>
        <p:txBody>
          <a:bodyPr/>
          <a:lstStyle/>
          <a:p>
            <a:fld id="{637B0F6C-879C-44B1-A54D-3AEF974A19B1}" type="datetimeFigureOut">
              <a:rPr lang="da-DK" smtClean="0"/>
              <a:t>12-04-2024</a:t>
            </a:fld>
            <a:endParaRPr lang="da-DK"/>
          </a:p>
        </p:txBody>
      </p:sp>
      <p:sp>
        <p:nvSpPr>
          <p:cNvPr id="6" name="Pladsholder til sidefod 5">
            <a:extLst>
              <a:ext uri="{FF2B5EF4-FFF2-40B4-BE49-F238E27FC236}">
                <a16:creationId xmlns:a16="http://schemas.microsoft.com/office/drawing/2014/main" id="{7E1A6202-4BF6-6C1D-11B5-AD079C5C01D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ACA0FEE-0F02-656E-9555-BA398B851476}"/>
              </a:ext>
            </a:extLst>
          </p:cNvPr>
          <p:cNvSpPr>
            <a:spLocks noGrp="1"/>
          </p:cNvSpPr>
          <p:nvPr>
            <p:ph type="sldNum" sz="quarter" idx="12"/>
          </p:nvPr>
        </p:nvSpPr>
        <p:spPr/>
        <p:txBody>
          <a:bodyPr/>
          <a:lstStyle/>
          <a:p>
            <a:fld id="{37BA0E43-0A17-4E67-BFE4-B8BDD9DFB66A}" type="slidenum">
              <a:rPr lang="da-DK" smtClean="0"/>
              <a:t>‹nr.›</a:t>
            </a:fld>
            <a:endParaRPr lang="da-DK"/>
          </a:p>
        </p:txBody>
      </p:sp>
    </p:spTree>
    <p:extLst>
      <p:ext uri="{BB962C8B-B14F-4D97-AF65-F5344CB8AC3E}">
        <p14:creationId xmlns:p14="http://schemas.microsoft.com/office/powerpoint/2010/main" val="341791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B9F1B59F-E1A0-A5F8-DE4B-0E493DFF1A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EA4AA81C-90F6-22C7-DB23-8708496FCE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5BCA2E2-4C05-CB2B-18C8-E28C93CC89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B0F6C-879C-44B1-A54D-3AEF974A19B1}" type="datetimeFigureOut">
              <a:rPr lang="da-DK" smtClean="0"/>
              <a:t>12-04-2024</a:t>
            </a:fld>
            <a:endParaRPr lang="da-DK"/>
          </a:p>
        </p:txBody>
      </p:sp>
      <p:sp>
        <p:nvSpPr>
          <p:cNvPr id="5" name="Pladsholder til sidefod 4">
            <a:extLst>
              <a:ext uri="{FF2B5EF4-FFF2-40B4-BE49-F238E27FC236}">
                <a16:creationId xmlns:a16="http://schemas.microsoft.com/office/drawing/2014/main" id="{26D522A0-D01E-82C0-F572-0478A81174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CEDF6304-11B3-CA7D-F7A4-D65FD0D509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A0E43-0A17-4E67-BFE4-B8BDD9DFB66A}" type="slidenum">
              <a:rPr lang="da-DK" smtClean="0"/>
              <a:t>‹nr.›</a:t>
            </a:fld>
            <a:endParaRPr lang="da-DK"/>
          </a:p>
        </p:txBody>
      </p:sp>
    </p:spTree>
    <p:extLst>
      <p:ext uri="{BB962C8B-B14F-4D97-AF65-F5344CB8AC3E}">
        <p14:creationId xmlns:p14="http://schemas.microsoft.com/office/powerpoint/2010/main" val="3394769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dr.dk/drtv/se/indefra-med-anders-agger_-vestre-faengsel-_1_3_-_-buret-inde-paa-8-kvm_35755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9081AA-16DE-1CD2-06F7-A59EA06F728F}"/>
              </a:ext>
            </a:extLst>
          </p:cNvPr>
          <p:cNvSpPr>
            <a:spLocks noGrp="1"/>
          </p:cNvSpPr>
          <p:nvPr>
            <p:ph type="ctrTitle"/>
          </p:nvPr>
        </p:nvSpPr>
        <p:spPr/>
        <p:txBody>
          <a:bodyPr/>
          <a:lstStyle/>
          <a:p>
            <a:endParaRPr lang="da-DK"/>
          </a:p>
        </p:txBody>
      </p:sp>
      <p:sp>
        <p:nvSpPr>
          <p:cNvPr id="3" name="Undertitel 2">
            <a:extLst>
              <a:ext uri="{FF2B5EF4-FFF2-40B4-BE49-F238E27FC236}">
                <a16:creationId xmlns:a16="http://schemas.microsoft.com/office/drawing/2014/main" id="{A139E313-4AF2-08F9-58E2-210119C46C65}"/>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1150422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6EAEB1-E179-D681-1479-96A98A935806}"/>
              </a:ext>
            </a:extLst>
          </p:cNvPr>
          <p:cNvSpPr>
            <a:spLocks noGrp="1"/>
          </p:cNvSpPr>
          <p:nvPr>
            <p:ph type="title"/>
          </p:nvPr>
        </p:nvSpPr>
        <p:spPr/>
        <p:txBody>
          <a:bodyPr/>
          <a:lstStyle/>
          <a:p>
            <a:r>
              <a:rPr lang="da-DK" dirty="0"/>
              <a:t>Video</a:t>
            </a:r>
          </a:p>
        </p:txBody>
      </p:sp>
      <p:sp>
        <p:nvSpPr>
          <p:cNvPr id="3" name="Pladsholder til indhold 2">
            <a:extLst>
              <a:ext uri="{FF2B5EF4-FFF2-40B4-BE49-F238E27FC236}">
                <a16:creationId xmlns:a16="http://schemas.microsoft.com/office/drawing/2014/main" id="{BA3774D8-95F7-A721-B669-14B734186046}"/>
              </a:ext>
            </a:extLst>
          </p:cNvPr>
          <p:cNvSpPr>
            <a:spLocks noGrp="1"/>
          </p:cNvSpPr>
          <p:nvPr>
            <p:ph idx="1"/>
          </p:nvPr>
        </p:nvSpPr>
        <p:spPr/>
        <p:txBody>
          <a:bodyPr/>
          <a:lstStyle/>
          <a:p>
            <a:r>
              <a:rPr lang="da-DK" dirty="0">
                <a:hlinkClick r:id="rId2"/>
              </a:rPr>
              <a:t>https://www.dr.dk/drtv/se/indefra-med-anders-agger_-vestre-faengsel-_1_3_-_-buret-inde-paa-8-kvm_357558</a:t>
            </a:r>
            <a:r>
              <a:rPr lang="da-DK" dirty="0"/>
              <a:t> </a:t>
            </a:r>
          </a:p>
          <a:p>
            <a:endParaRPr lang="da-DK" dirty="0"/>
          </a:p>
          <a:p>
            <a:endParaRPr lang="da-DK" dirty="0"/>
          </a:p>
          <a:p>
            <a:r>
              <a:rPr lang="da-DK" dirty="0"/>
              <a:t>Hav de fire teorier om kriminalitet i baghovedet og anvend dem på de skildringer som bliver vist i tv-programmet</a:t>
            </a:r>
          </a:p>
          <a:p>
            <a:endParaRPr lang="da-DK" dirty="0"/>
          </a:p>
        </p:txBody>
      </p:sp>
    </p:spTree>
    <p:extLst>
      <p:ext uri="{BB962C8B-B14F-4D97-AF65-F5344CB8AC3E}">
        <p14:creationId xmlns:p14="http://schemas.microsoft.com/office/powerpoint/2010/main" val="2258718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9A9CF5-F3D7-D83B-2E80-FEC30E48EF5D}"/>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775AA856-A777-2C4A-BD85-6518FEE2B508}"/>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1763820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rtiklens øverste billede">
            <a:extLst>
              <a:ext uri="{FF2B5EF4-FFF2-40B4-BE49-F238E27FC236}">
                <a16:creationId xmlns:a16="http://schemas.microsoft.com/office/drawing/2014/main" id="{F2ABA09E-4C1D-B8F7-0EFD-2ABAC2613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5486" y="2755793"/>
            <a:ext cx="6150039" cy="410220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09AE2B5F-098F-6C4B-9092-0947DE23C2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0627"/>
            <a:ext cx="7064595" cy="4497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04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1BDEDA0A-CFB2-560D-0200-FDB00F99081B}"/>
              </a:ext>
            </a:extLst>
          </p:cNvPr>
          <p:cNvSpPr>
            <a:spLocks noGrp="1"/>
          </p:cNvSpPr>
          <p:nvPr>
            <p:ph type="title"/>
          </p:nvPr>
        </p:nvSpPr>
        <p:spPr>
          <a:xfrm>
            <a:off x="1137036" y="548640"/>
            <a:ext cx="9543405" cy="1188720"/>
          </a:xfrm>
        </p:spPr>
        <p:txBody>
          <a:bodyPr>
            <a:normAutofit/>
          </a:bodyPr>
          <a:lstStyle/>
          <a:p>
            <a:r>
              <a:rPr lang="da-DK">
                <a:solidFill>
                  <a:schemeClr val="tx1">
                    <a:lumMod val="85000"/>
                    <a:lumOff val="15000"/>
                  </a:schemeClr>
                </a:solidFill>
              </a:rPr>
              <a:t>4 teorier om kriminalitet</a:t>
            </a:r>
          </a:p>
        </p:txBody>
      </p:sp>
      <p:sp>
        <p:nvSpPr>
          <p:cNvPr id="3" name="Pladsholder til indhold 2">
            <a:extLst>
              <a:ext uri="{FF2B5EF4-FFF2-40B4-BE49-F238E27FC236}">
                <a16:creationId xmlns:a16="http://schemas.microsoft.com/office/drawing/2014/main" id="{D00A1269-8B4E-8D99-28A4-5D54051F6DD3}"/>
              </a:ext>
            </a:extLst>
          </p:cNvPr>
          <p:cNvSpPr>
            <a:spLocks noGrp="1"/>
          </p:cNvSpPr>
          <p:nvPr>
            <p:ph idx="1"/>
          </p:nvPr>
        </p:nvSpPr>
        <p:spPr>
          <a:xfrm>
            <a:off x="1957987" y="2431765"/>
            <a:ext cx="8276026" cy="3320031"/>
          </a:xfrm>
        </p:spPr>
        <p:txBody>
          <a:bodyPr anchor="ctr">
            <a:normAutofit/>
          </a:bodyPr>
          <a:lstStyle/>
          <a:p>
            <a:r>
              <a:rPr lang="da-DK" sz="2000">
                <a:solidFill>
                  <a:schemeClr val="tx1">
                    <a:lumMod val="85000"/>
                    <a:lumOff val="15000"/>
                  </a:schemeClr>
                </a:solidFill>
              </a:rPr>
              <a:t>Edwin Sutherland</a:t>
            </a:r>
          </a:p>
          <a:p>
            <a:endParaRPr lang="da-DK" sz="2000">
              <a:solidFill>
                <a:schemeClr val="tx1">
                  <a:lumMod val="85000"/>
                  <a:lumOff val="15000"/>
                </a:schemeClr>
              </a:solidFill>
            </a:endParaRPr>
          </a:p>
          <a:p>
            <a:r>
              <a:rPr lang="da-DK" sz="2000">
                <a:solidFill>
                  <a:schemeClr val="tx1">
                    <a:lumMod val="85000"/>
                    <a:lumOff val="15000"/>
                  </a:schemeClr>
                </a:solidFill>
              </a:rPr>
              <a:t>Robert K. Mertons</a:t>
            </a:r>
          </a:p>
          <a:p>
            <a:endParaRPr lang="da-DK" sz="2000">
              <a:solidFill>
                <a:schemeClr val="tx1">
                  <a:lumMod val="85000"/>
                  <a:lumOff val="15000"/>
                </a:schemeClr>
              </a:solidFill>
            </a:endParaRPr>
          </a:p>
          <a:p>
            <a:r>
              <a:rPr lang="da-DK" sz="2000">
                <a:solidFill>
                  <a:schemeClr val="tx1">
                    <a:lumMod val="85000"/>
                    <a:lumOff val="15000"/>
                  </a:schemeClr>
                </a:solidFill>
              </a:rPr>
              <a:t>Emile Durkheim</a:t>
            </a:r>
          </a:p>
          <a:p>
            <a:endParaRPr lang="da-DK" sz="2000">
              <a:solidFill>
                <a:schemeClr val="tx1">
                  <a:lumMod val="85000"/>
                  <a:lumOff val="15000"/>
                </a:schemeClr>
              </a:solidFill>
            </a:endParaRPr>
          </a:p>
          <a:p>
            <a:r>
              <a:rPr lang="da-DK" sz="2000">
                <a:solidFill>
                  <a:schemeClr val="tx1">
                    <a:lumMod val="85000"/>
                    <a:lumOff val="15000"/>
                  </a:schemeClr>
                </a:solidFill>
              </a:rPr>
              <a:t>Travis Hirschi</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5739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BEE01573-DFCF-061D-09A1-1849BDB88979}"/>
              </a:ext>
            </a:extLst>
          </p:cNvPr>
          <p:cNvSpPr>
            <a:spLocks noGrp="1"/>
          </p:cNvSpPr>
          <p:nvPr>
            <p:ph type="title"/>
          </p:nvPr>
        </p:nvSpPr>
        <p:spPr>
          <a:xfrm>
            <a:off x="1137036" y="548640"/>
            <a:ext cx="9543405" cy="1188720"/>
          </a:xfrm>
        </p:spPr>
        <p:txBody>
          <a:bodyPr>
            <a:normAutofit/>
          </a:bodyPr>
          <a:lstStyle/>
          <a:p>
            <a:r>
              <a:rPr lang="da-DK">
                <a:solidFill>
                  <a:schemeClr val="tx1">
                    <a:lumMod val="85000"/>
                    <a:lumOff val="15000"/>
                  </a:schemeClr>
                </a:solidFill>
              </a:rPr>
              <a:t>Sutherland</a:t>
            </a:r>
          </a:p>
        </p:txBody>
      </p:sp>
      <p:sp>
        <p:nvSpPr>
          <p:cNvPr id="3" name="Pladsholder til indhold 2">
            <a:extLst>
              <a:ext uri="{FF2B5EF4-FFF2-40B4-BE49-F238E27FC236}">
                <a16:creationId xmlns:a16="http://schemas.microsoft.com/office/drawing/2014/main" id="{A4D34286-5442-F900-AD07-76CB07F2D793}"/>
              </a:ext>
            </a:extLst>
          </p:cNvPr>
          <p:cNvSpPr>
            <a:spLocks noGrp="1"/>
          </p:cNvSpPr>
          <p:nvPr>
            <p:ph idx="1"/>
          </p:nvPr>
        </p:nvSpPr>
        <p:spPr>
          <a:xfrm>
            <a:off x="1957987" y="2431765"/>
            <a:ext cx="8276026" cy="3320031"/>
          </a:xfrm>
        </p:spPr>
        <p:txBody>
          <a:bodyPr anchor="ctr">
            <a:normAutofit/>
          </a:bodyPr>
          <a:lstStyle/>
          <a:p>
            <a:r>
              <a:rPr lang="da-DK" sz="2000">
                <a:solidFill>
                  <a:schemeClr val="tx1">
                    <a:lumMod val="85000"/>
                    <a:lumOff val="15000"/>
                  </a:schemeClr>
                </a:solidFill>
              </a:rPr>
              <a:t>Årsagen til kriminalitet er socialisering i miljøer hvori kriminelle handlinger accepteres eller belønnes. (socialisering, normer &amp; værdier, kultur)</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440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CB936180-68FC-E65B-1873-42A8B1E776A0}"/>
              </a:ext>
            </a:extLst>
          </p:cNvPr>
          <p:cNvSpPr>
            <a:spLocks noGrp="1"/>
          </p:cNvSpPr>
          <p:nvPr>
            <p:ph type="title"/>
          </p:nvPr>
        </p:nvSpPr>
        <p:spPr>
          <a:xfrm>
            <a:off x="1137036" y="548640"/>
            <a:ext cx="9543405" cy="1188720"/>
          </a:xfrm>
        </p:spPr>
        <p:txBody>
          <a:bodyPr>
            <a:normAutofit/>
          </a:bodyPr>
          <a:lstStyle/>
          <a:p>
            <a:r>
              <a:rPr lang="da-DK">
                <a:solidFill>
                  <a:schemeClr val="tx1">
                    <a:lumMod val="85000"/>
                    <a:lumOff val="15000"/>
                  </a:schemeClr>
                </a:solidFill>
              </a:rPr>
              <a:t>Robert K. Merton</a:t>
            </a:r>
          </a:p>
        </p:txBody>
      </p:sp>
      <p:sp>
        <p:nvSpPr>
          <p:cNvPr id="3" name="Pladsholder til indhold 2">
            <a:extLst>
              <a:ext uri="{FF2B5EF4-FFF2-40B4-BE49-F238E27FC236}">
                <a16:creationId xmlns:a16="http://schemas.microsoft.com/office/drawing/2014/main" id="{F701C2DE-7AC8-F1F9-E50C-5CA5CB2F9D38}"/>
              </a:ext>
            </a:extLst>
          </p:cNvPr>
          <p:cNvSpPr>
            <a:spLocks noGrp="1"/>
          </p:cNvSpPr>
          <p:nvPr>
            <p:ph idx="1"/>
          </p:nvPr>
        </p:nvSpPr>
        <p:spPr>
          <a:xfrm>
            <a:off x="725535" y="2156895"/>
            <a:ext cx="11012578" cy="4273722"/>
          </a:xfrm>
        </p:spPr>
        <p:txBody>
          <a:bodyPr anchor="ctr">
            <a:normAutofit/>
          </a:bodyPr>
          <a:lstStyle/>
          <a:p>
            <a:r>
              <a:rPr lang="da-DK" sz="1700" dirty="0">
                <a:solidFill>
                  <a:schemeClr val="tx1">
                    <a:lumMod val="85000"/>
                    <a:lumOff val="15000"/>
                  </a:schemeClr>
                </a:solidFill>
              </a:rPr>
              <a:t>Samfundet er gennemsyret af ønsket om at opnå anseelse, status og velstand.</a:t>
            </a:r>
          </a:p>
          <a:p>
            <a:endParaRPr lang="da-DK" sz="1700" dirty="0">
              <a:solidFill>
                <a:schemeClr val="tx1">
                  <a:lumMod val="85000"/>
                  <a:lumOff val="15000"/>
                </a:schemeClr>
              </a:solidFill>
            </a:endParaRPr>
          </a:p>
          <a:p>
            <a:r>
              <a:rPr lang="da-DK" sz="1700" dirty="0">
                <a:solidFill>
                  <a:schemeClr val="tx1">
                    <a:lumMod val="85000"/>
                    <a:lumOff val="15000"/>
                  </a:schemeClr>
                </a:solidFill>
              </a:rPr>
              <a:t>Måden hvorpå samfundet er indrettet kan dette opnås gennem uddannelse og arbejde.</a:t>
            </a:r>
          </a:p>
          <a:p>
            <a:endParaRPr lang="da-DK" sz="1700" dirty="0">
              <a:solidFill>
                <a:schemeClr val="tx1">
                  <a:lumMod val="85000"/>
                  <a:lumOff val="15000"/>
                </a:schemeClr>
              </a:solidFill>
            </a:endParaRPr>
          </a:p>
          <a:p>
            <a:r>
              <a:rPr lang="da-DK" sz="1700" dirty="0">
                <a:solidFill>
                  <a:schemeClr val="tx1">
                    <a:lumMod val="85000"/>
                    <a:lumOff val="15000"/>
                  </a:schemeClr>
                </a:solidFill>
              </a:rPr>
              <a:t>Systemet er ikke indrettet så der er lige adgang for alle. (skifter afhængig af velfærdsstatstype, men selv i Danmark er der ikke lige adgang til succes i uddannelsessystemet eller på arbejdsmarkedet)</a:t>
            </a:r>
          </a:p>
          <a:p>
            <a:endParaRPr lang="da-DK" sz="1700" dirty="0">
              <a:solidFill>
                <a:schemeClr val="tx1">
                  <a:lumMod val="85000"/>
                  <a:lumOff val="15000"/>
                </a:schemeClr>
              </a:solidFill>
            </a:endParaRPr>
          </a:p>
          <a:p>
            <a:r>
              <a:rPr lang="da-DK" sz="1700" dirty="0">
                <a:solidFill>
                  <a:schemeClr val="tx1">
                    <a:lumMod val="85000"/>
                    <a:lumOff val="15000"/>
                  </a:schemeClr>
                </a:solidFill>
              </a:rPr>
              <a:t>Kriminalitet opstår som kompensation for de forringede muligheder for succes</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1588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Freeform: Shape 2056">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3EA555AD-D4A1-D21D-F4E4-FF7C951352BC}"/>
              </a:ext>
            </a:extLst>
          </p:cNvPr>
          <p:cNvSpPr>
            <a:spLocks noGrp="1"/>
          </p:cNvSpPr>
          <p:nvPr>
            <p:ph type="title"/>
          </p:nvPr>
        </p:nvSpPr>
        <p:spPr>
          <a:xfrm>
            <a:off x="1137034" y="609597"/>
            <a:ext cx="9392421" cy="1330841"/>
          </a:xfrm>
        </p:spPr>
        <p:txBody>
          <a:bodyPr>
            <a:normAutofit/>
          </a:bodyPr>
          <a:lstStyle/>
          <a:p>
            <a:r>
              <a:rPr lang="da-DK" dirty="0"/>
              <a:t>Emile Durkheim</a:t>
            </a:r>
          </a:p>
        </p:txBody>
      </p:sp>
      <p:sp>
        <p:nvSpPr>
          <p:cNvPr id="3" name="Pladsholder til indhold 2">
            <a:extLst>
              <a:ext uri="{FF2B5EF4-FFF2-40B4-BE49-F238E27FC236}">
                <a16:creationId xmlns:a16="http://schemas.microsoft.com/office/drawing/2014/main" id="{B57DD224-C58F-F2FF-47A0-AC9E46245486}"/>
              </a:ext>
            </a:extLst>
          </p:cNvPr>
          <p:cNvSpPr>
            <a:spLocks noGrp="1"/>
          </p:cNvSpPr>
          <p:nvPr>
            <p:ph idx="1"/>
          </p:nvPr>
        </p:nvSpPr>
        <p:spPr>
          <a:xfrm>
            <a:off x="270587" y="2198362"/>
            <a:ext cx="6027575" cy="4491687"/>
          </a:xfrm>
        </p:spPr>
        <p:txBody>
          <a:bodyPr>
            <a:normAutofit fontScale="92500" lnSpcReduction="20000"/>
          </a:bodyPr>
          <a:lstStyle/>
          <a:p>
            <a:r>
              <a:rPr lang="da-DK" sz="1700" dirty="0"/>
              <a:t>Solidaritet og gensidig nytteværdi er afgørende for et samfund.</a:t>
            </a:r>
          </a:p>
          <a:p>
            <a:endParaRPr lang="da-DK" sz="1700" dirty="0"/>
          </a:p>
          <a:p>
            <a:r>
              <a:rPr lang="da-DK" sz="1700" dirty="0"/>
              <a:t>Af natur har mennesket ikke samfundets bedste for øje, men den gensidige nytteværdi er på samfundsniveau at foretrække</a:t>
            </a:r>
          </a:p>
          <a:p>
            <a:endParaRPr lang="da-DK" sz="1700" dirty="0"/>
          </a:p>
          <a:p>
            <a:r>
              <a:rPr lang="da-DK" sz="1700" dirty="0"/>
              <a:t>Når nogen bryder solidariteten eller den gensidige nytteværdi igennem en kriminel handling, vil det på sigt lede til et normløst samfund.</a:t>
            </a:r>
          </a:p>
          <a:p>
            <a:endParaRPr lang="da-DK" sz="1700" dirty="0"/>
          </a:p>
          <a:p>
            <a:r>
              <a:rPr lang="da-DK" sz="1700" dirty="0"/>
              <a:t>Straffen i sig selv er en følelsesladet hævn aktion, der ikke har en rehabiliterende eller afskrækkende virkning (hvilket senere empiri også peger på), men det er nødvendigt for at opretholde sammenhængskraften så der fortsat kan være en gensidig nytteværdi mellem individer.</a:t>
            </a:r>
          </a:p>
          <a:p>
            <a:endParaRPr lang="da-DK" sz="1700" dirty="0"/>
          </a:p>
          <a:p>
            <a:r>
              <a:rPr lang="da-DK" sz="1700" dirty="0"/>
              <a:t>Endvidere har de kriminelle et stempel ”ikke indenfor samfundets normer” og der skabes et ‘dem’ og ‘os’ der yderligere øger sammenhængskraften i det etablerede samfund.</a:t>
            </a:r>
          </a:p>
        </p:txBody>
      </p:sp>
      <p:pic>
        <p:nvPicPr>
          <p:cNvPr id="2050" name="Picture 2">
            <a:extLst>
              <a:ext uri="{FF2B5EF4-FFF2-40B4-BE49-F238E27FC236}">
                <a16:creationId xmlns:a16="http://schemas.microsoft.com/office/drawing/2014/main" id="{65042E39-0644-D41C-B5CE-AA1B527C506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19367" y="2859760"/>
            <a:ext cx="4788505" cy="2406223"/>
          </a:xfrm>
          <a:prstGeom prst="rect">
            <a:avLst/>
          </a:prstGeom>
          <a:noFill/>
          <a:extLst>
            <a:ext uri="{909E8E84-426E-40DD-AFC4-6F175D3DCCD1}">
              <a14:hiddenFill xmlns:a14="http://schemas.microsoft.com/office/drawing/2010/main">
                <a:solidFill>
                  <a:srgbClr val="FFFFFF"/>
                </a:solidFill>
              </a14:hiddenFill>
            </a:ext>
          </a:extLst>
        </p:spPr>
      </p:pic>
      <p:sp>
        <p:nvSpPr>
          <p:cNvPr id="2059" name="Freeform: Shape 2058">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00894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D64E89D-0058-0075-C080-F3FE5AACB581}"/>
              </a:ext>
            </a:extLst>
          </p:cNvPr>
          <p:cNvSpPr>
            <a:spLocks noGrp="1"/>
          </p:cNvSpPr>
          <p:nvPr>
            <p:ph type="title"/>
          </p:nvPr>
        </p:nvSpPr>
        <p:spPr>
          <a:xfrm>
            <a:off x="1137036" y="548640"/>
            <a:ext cx="9543405" cy="1188720"/>
          </a:xfrm>
        </p:spPr>
        <p:txBody>
          <a:bodyPr>
            <a:normAutofit/>
          </a:bodyPr>
          <a:lstStyle/>
          <a:p>
            <a:r>
              <a:rPr lang="da-DK" dirty="0">
                <a:solidFill>
                  <a:schemeClr val="tx1">
                    <a:lumMod val="85000"/>
                    <a:lumOff val="15000"/>
                  </a:schemeClr>
                </a:solidFill>
              </a:rPr>
              <a:t>Travis </a:t>
            </a:r>
            <a:r>
              <a:rPr lang="da-DK" dirty="0" err="1">
                <a:solidFill>
                  <a:schemeClr val="tx1">
                    <a:lumMod val="85000"/>
                    <a:lumOff val="15000"/>
                  </a:schemeClr>
                </a:solidFill>
              </a:rPr>
              <a:t>Hirschi</a:t>
            </a:r>
            <a:endParaRPr lang="da-DK" dirty="0">
              <a:solidFill>
                <a:schemeClr val="tx1">
                  <a:lumMod val="85000"/>
                  <a:lumOff val="15000"/>
                </a:schemeClr>
              </a:solidFill>
            </a:endParaRPr>
          </a:p>
        </p:txBody>
      </p:sp>
      <p:sp>
        <p:nvSpPr>
          <p:cNvPr id="3" name="Pladsholder til indhold 2">
            <a:extLst>
              <a:ext uri="{FF2B5EF4-FFF2-40B4-BE49-F238E27FC236}">
                <a16:creationId xmlns:a16="http://schemas.microsoft.com/office/drawing/2014/main" id="{1656D2C7-F6B2-77FA-CD86-A2DA1421E61C}"/>
              </a:ext>
            </a:extLst>
          </p:cNvPr>
          <p:cNvSpPr>
            <a:spLocks noGrp="1"/>
          </p:cNvSpPr>
          <p:nvPr>
            <p:ph idx="1"/>
          </p:nvPr>
        </p:nvSpPr>
        <p:spPr>
          <a:xfrm>
            <a:off x="478971" y="2285996"/>
            <a:ext cx="11234057" cy="1272488"/>
          </a:xfrm>
          <a:ln>
            <a:solidFill>
              <a:schemeClr val="tx1"/>
            </a:solidFill>
          </a:ln>
        </p:spPr>
        <p:txBody>
          <a:bodyPr anchor="ctr">
            <a:normAutofit/>
          </a:bodyPr>
          <a:lstStyle/>
          <a:p>
            <a:pPr marL="0" indent="0">
              <a:buNone/>
            </a:pPr>
            <a:r>
              <a:rPr lang="da-DK" sz="2000" dirty="0">
                <a:solidFill>
                  <a:schemeClr val="tx1">
                    <a:lumMod val="85000"/>
                    <a:lumOff val="15000"/>
                  </a:schemeClr>
                </a:solidFill>
              </a:rPr>
              <a:t>Kriminalitet er for individet profitabelt, nyttigt, spændende eller lignende og folk vil bryde loven hvis de har mulighed for. Spørgsmålet er derfor ikke, hvorfor er man kriminel – det vil de fleste hvis de har mulighed for det. Spørgsmålet er… Hvorfor bliver man ikke kriminel?</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ladsholder til indhold 2">
            <a:extLst>
              <a:ext uri="{FF2B5EF4-FFF2-40B4-BE49-F238E27FC236}">
                <a16:creationId xmlns:a16="http://schemas.microsoft.com/office/drawing/2014/main" id="{5FE676D1-45F7-5EFE-1BEB-E978928A3A9A}"/>
              </a:ext>
            </a:extLst>
          </p:cNvPr>
          <p:cNvSpPr txBox="1">
            <a:spLocks/>
          </p:cNvSpPr>
          <p:nvPr/>
        </p:nvSpPr>
        <p:spPr>
          <a:xfrm>
            <a:off x="478970" y="3656727"/>
            <a:ext cx="11234057" cy="2652633"/>
          </a:xfrm>
          <a:prstGeom prst="rect">
            <a:avLst/>
          </a:prstGeom>
        </p:spPr>
        <p:txBody>
          <a:bodyPr vert="horz" lIns="91440" tIns="45720" rIns="91440" bIns="45720" rtlCol="0" anchor="ct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AutoNum type="arabicPeriod"/>
            </a:pPr>
            <a:r>
              <a:rPr lang="da-DK" sz="2000" b="1" dirty="0">
                <a:solidFill>
                  <a:schemeClr val="tx1">
                    <a:lumMod val="85000"/>
                    <a:lumOff val="15000"/>
                  </a:schemeClr>
                </a:solidFill>
              </a:rPr>
              <a:t>Fastgørelse/hengivenhed/tilknytning: </a:t>
            </a:r>
            <a:r>
              <a:rPr lang="da-DK" sz="2000" dirty="0">
                <a:solidFill>
                  <a:schemeClr val="tx1">
                    <a:lumMod val="85000"/>
                    <a:lumOff val="15000"/>
                  </a:schemeClr>
                </a:solidFill>
              </a:rPr>
              <a:t>I hvilken udstrækning som man bekymrer sig om andres meninger og ønsker</a:t>
            </a:r>
          </a:p>
          <a:p>
            <a:pPr marL="457200" indent="-457200">
              <a:buFont typeface="Arial" panose="020B0604020202020204" pitchFamily="34" charset="0"/>
              <a:buAutoNum type="arabicPeriod"/>
            </a:pPr>
            <a:endParaRPr lang="da-DK" sz="2000" dirty="0">
              <a:solidFill>
                <a:schemeClr val="tx1">
                  <a:lumMod val="85000"/>
                  <a:lumOff val="15000"/>
                </a:schemeClr>
              </a:solidFill>
            </a:endParaRPr>
          </a:p>
          <a:p>
            <a:pPr marL="457200" indent="-457200">
              <a:buFont typeface="Arial" panose="020B0604020202020204" pitchFamily="34" charset="0"/>
              <a:buAutoNum type="arabicPeriod"/>
            </a:pPr>
            <a:r>
              <a:rPr lang="da-DK" sz="2000" b="1" dirty="0">
                <a:solidFill>
                  <a:schemeClr val="tx1">
                    <a:lumMod val="85000"/>
                    <a:lumOff val="15000"/>
                  </a:schemeClr>
                </a:solidFill>
              </a:rPr>
              <a:t>Engagement/forpligtigelse: </a:t>
            </a:r>
            <a:r>
              <a:rPr lang="da-DK" sz="2000" dirty="0">
                <a:solidFill>
                  <a:schemeClr val="tx1">
                    <a:lumMod val="85000"/>
                    <a:lumOff val="15000"/>
                  </a:schemeClr>
                </a:solidFill>
              </a:rPr>
              <a:t>Niveauet er investeringer i livsprojekter – Uddannelse, familie og karriere.</a:t>
            </a:r>
          </a:p>
          <a:p>
            <a:pPr marL="457200" indent="-457200">
              <a:buFont typeface="Arial" panose="020B0604020202020204" pitchFamily="34" charset="0"/>
              <a:buAutoNum type="arabicPeriod"/>
            </a:pPr>
            <a:endParaRPr lang="da-DK" sz="2000" dirty="0">
              <a:solidFill>
                <a:schemeClr val="tx1">
                  <a:lumMod val="85000"/>
                  <a:lumOff val="15000"/>
                </a:schemeClr>
              </a:solidFill>
            </a:endParaRPr>
          </a:p>
          <a:p>
            <a:pPr marL="457200" indent="-457200">
              <a:buFont typeface="Arial" panose="020B0604020202020204" pitchFamily="34" charset="0"/>
              <a:buAutoNum type="arabicPeriod"/>
            </a:pPr>
            <a:r>
              <a:rPr lang="da-DK" sz="2000" b="1" dirty="0">
                <a:solidFill>
                  <a:schemeClr val="tx1">
                    <a:lumMod val="85000"/>
                    <a:lumOff val="15000"/>
                  </a:schemeClr>
                </a:solidFill>
              </a:rPr>
              <a:t>Deltagelse: </a:t>
            </a:r>
            <a:r>
              <a:rPr lang="da-DK" sz="2000" dirty="0">
                <a:solidFill>
                  <a:schemeClr val="tx1">
                    <a:lumMod val="85000"/>
                    <a:lumOff val="15000"/>
                  </a:schemeClr>
                </a:solidFill>
              </a:rPr>
              <a:t>Ens generelle aktivitetsniveau. Hvis man er engageret i en masse aktiviteter har man ikke tid eller lejlighed til at begå kriminalitet</a:t>
            </a:r>
            <a:endParaRPr lang="da-DK" sz="2000" b="1" dirty="0">
              <a:solidFill>
                <a:schemeClr val="tx1">
                  <a:lumMod val="85000"/>
                  <a:lumOff val="15000"/>
                </a:schemeClr>
              </a:solidFill>
            </a:endParaRPr>
          </a:p>
          <a:p>
            <a:pPr marL="457200" indent="-457200">
              <a:buFont typeface="Arial" panose="020B0604020202020204" pitchFamily="34" charset="0"/>
              <a:buAutoNum type="arabicPeriod"/>
            </a:pPr>
            <a:endParaRPr lang="da-DK" sz="2000" dirty="0">
              <a:solidFill>
                <a:schemeClr val="tx1">
                  <a:lumMod val="85000"/>
                  <a:lumOff val="15000"/>
                </a:schemeClr>
              </a:solidFill>
            </a:endParaRPr>
          </a:p>
          <a:p>
            <a:pPr marL="457200" indent="-457200">
              <a:buFont typeface="Arial" panose="020B0604020202020204" pitchFamily="34" charset="0"/>
              <a:buAutoNum type="arabicPeriod"/>
            </a:pPr>
            <a:r>
              <a:rPr lang="da-DK" sz="2000" b="1" dirty="0">
                <a:solidFill>
                  <a:schemeClr val="tx1">
                    <a:lumMod val="85000"/>
                    <a:lumOff val="15000"/>
                  </a:schemeClr>
                </a:solidFill>
              </a:rPr>
              <a:t>Tro: </a:t>
            </a:r>
            <a:r>
              <a:rPr lang="da-DK" sz="2000" dirty="0">
                <a:solidFill>
                  <a:schemeClr val="tx1">
                    <a:lumMod val="85000"/>
                    <a:lumOff val="15000"/>
                  </a:schemeClr>
                </a:solidFill>
              </a:rPr>
              <a:t>Værdibaseret – hvis vi har to personer hvor den ene udelukkende har et strategisk forhold til kriminalitet vil sandsynligheden for at denne person begår kriminelle handlinger være højere da han/hun kun kigger på den sandsynlige gevinst i forhold til risikoen for at blive fanget.</a:t>
            </a:r>
            <a:endParaRPr lang="da-DK" sz="2000" b="1" dirty="0">
              <a:solidFill>
                <a:schemeClr val="tx1">
                  <a:lumMod val="85000"/>
                  <a:lumOff val="15000"/>
                </a:schemeClr>
              </a:solidFill>
            </a:endParaRPr>
          </a:p>
        </p:txBody>
      </p:sp>
    </p:spTree>
    <p:extLst>
      <p:ext uri="{BB962C8B-B14F-4D97-AF65-F5344CB8AC3E}">
        <p14:creationId xmlns:p14="http://schemas.microsoft.com/office/powerpoint/2010/main" val="114722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9981BE-E21A-4E40-0D61-717BC468078F}"/>
              </a:ext>
            </a:extLst>
          </p:cNvPr>
          <p:cNvSpPr>
            <a:spLocks noGrp="1"/>
          </p:cNvSpPr>
          <p:nvPr>
            <p:ph type="title"/>
          </p:nvPr>
        </p:nvSpPr>
        <p:spPr/>
        <p:txBody>
          <a:bodyPr/>
          <a:lstStyle/>
          <a:p>
            <a:r>
              <a:rPr lang="da-DK" dirty="0"/>
              <a:t>Øvelse 1</a:t>
            </a:r>
          </a:p>
        </p:txBody>
      </p:sp>
      <p:sp>
        <p:nvSpPr>
          <p:cNvPr id="3" name="Pladsholder til indhold 2">
            <a:extLst>
              <a:ext uri="{FF2B5EF4-FFF2-40B4-BE49-F238E27FC236}">
                <a16:creationId xmlns:a16="http://schemas.microsoft.com/office/drawing/2014/main" id="{AB7CDE4B-6A8F-602D-9F9F-F108AE41D1D5}"/>
              </a:ext>
            </a:extLst>
          </p:cNvPr>
          <p:cNvSpPr>
            <a:spLocks noGrp="1"/>
          </p:cNvSpPr>
          <p:nvPr>
            <p:ph idx="1"/>
          </p:nvPr>
        </p:nvSpPr>
        <p:spPr/>
        <p:txBody>
          <a:bodyPr>
            <a:normAutofit fontScale="92500" lnSpcReduction="10000"/>
          </a:bodyPr>
          <a:lstStyle/>
          <a:p>
            <a:r>
              <a:rPr lang="da-DK" dirty="0"/>
              <a:t>1. Redegør for de fire teorier der forsøger at forklare årsagen til kriminalitet</a:t>
            </a:r>
          </a:p>
          <a:p>
            <a:endParaRPr lang="da-DK" dirty="0"/>
          </a:p>
          <a:p>
            <a:r>
              <a:rPr lang="da-DK" dirty="0"/>
              <a:t>2. Analyser udviklingen af kriminalitet (kapitel 2.3) og hvem de kriminelle er (kapitel 2.6) ved brug af de fire teorier.</a:t>
            </a:r>
          </a:p>
          <a:p>
            <a:endParaRPr lang="da-DK" dirty="0"/>
          </a:p>
          <a:p>
            <a:r>
              <a:rPr lang="da-DK" dirty="0"/>
              <a:t>3. I forlængelse af din analyse skal du for hver teori fremlægge et forslag til at minimere kriminalitetsraten i Danmark.</a:t>
            </a:r>
          </a:p>
          <a:p>
            <a:endParaRPr lang="da-DK" dirty="0"/>
          </a:p>
          <a:p>
            <a:r>
              <a:rPr lang="da-DK" dirty="0"/>
              <a:t>3. Vurder hvilket tiltag vil have størst effekt på at kriminalitetsraten i Danmark</a:t>
            </a:r>
          </a:p>
        </p:txBody>
      </p:sp>
    </p:spTree>
    <p:extLst>
      <p:ext uri="{BB962C8B-B14F-4D97-AF65-F5344CB8AC3E}">
        <p14:creationId xmlns:p14="http://schemas.microsoft.com/office/powerpoint/2010/main" val="304171851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525</Words>
  <Application>Microsoft Office PowerPoint</Application>
  <PresentationFormat>Widescreen</PresentationFormat>
  <Paragraphs>50</Paragraphs>
  <Slides>10</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10</vt:i4>
      </vt:variant>
    </vt:vector>
  </HeadingPairs>
  <TitlesOfParts>
    <vt:vector size="14" baseType="lpstr">
      <vt:lpstr>Arial</vt:lpstr>
      <vt:lpstr>Calibri</vt:lpstr>
      <vt:lpstr>Calibri Light</vt:lpstr>
      <vt:lpstr>Office-tema</vt:lpstr>
      <vt:lpstr>PowerPoint-præsentation</vt:lpstr>
      <vt:lpstr>PowerPoint-præsentation</vt:lpstr>
      <vt:lpstr>PowerPoint-præsentation</vt:lpstr>
      <vt:lpstr>4 teorier om kriminalitet</vt:lpstr>
      <vt:lpstr>Sutherland</vt:lpstr>
      <vt:lpstr>Robert K. Merton</vt:lpstr>
      <vt:lpstr>Emile Durkheim</vt:lpstr>
      <vt:lpstr>Travis Hirschi</vt:lpstr>
      <vt:lpstr>Øvelse 1</vt:lpstr>
      <vt:lpstr>Video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Magnus Saabye Bøgelund</dc:creator>
  <cp:lastModifiedBy>Magnus Saabye Bøgelund</cp:lastModifiedBy>
  <cp:revision>1</cp:revision>
  <dcterms:created xsi:type="dcterms:W3CDTF">2024-04-12T10:17:27Z</dcterms:created>
  <dcterms:modified xsi:type="dcterms:W3CDTF">2024-04-12T11:39:59Z</dcterms:modified>
</cp:coreProperties>
</file>