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93" r:id="rId11"/>
    <p:sldId id="294" r:id="rId12"/>
    <p:sldId id="295" r:id="rId13"/>
    <p:sldId id="296" r:id="rId14"/>
    <p:sldId id="297" r:id="rId15"/>
    <p:sldId id="298" r:id="rId16"/>
    <p:sldId id="299" r:id="rId17"/>
    <p:sldId id="300" r:id="rId18"/>
    <p:sldId id="301" r:id="rId19"/>
    <p:sldId id="302" r:id="rId20"/>
    <p:sldId id="264" r:id="rId21"/>
    <p:sldId id="303" r:id="rId22"/>
    <p:sldId id="304" r:id="rId23"/>
    <p:sldId id="305" r:id="rId24"/>
    <p:sldId id="306" r:id="rId25"/>
    <p:sldId id="307"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66D7E-60B7-4D70-9062-7ABC8FA8B87F}" type="datetimeFigureOut">
              <a:rPr lang="da-DK" smtClean="0"/>
              <a:t>16-04-2024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22862-CE54-41CE-81BC-117F30CD2823}" type="slidenum">
              <a:rPr lang="da-DK" smtClean="0"/>
              <a:t>‹nr.›</a:t>
            </a:fld>
            <a:endParaRPr lang="da-DK"/>
          </a:p>
        </p:txBody>
      </p:sp>
    </p:spTree>
    <p:extLst>
      <p:ext uri="{BB962C8B-B14F-4D97-AF65-F5344CB8AC3E}">
        <p14:creationId xmlns:p14="http://schemas.microsoft.com/office/powerpoint/2010/main" val="78914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PZ4VzhIuKC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Amerikansk</a:t>
            </a:r>
            <a:r>
              <a:rPr lang="da-DK" baseline="0" dirty="0"/>
              <a:t> forfatning i 1787</a:t>
            </a:r>
          </a:p>
          <a:p>
            <a:endParaRPr lang="da-DK" baseline="0" dirty="0"/>
          </a:p>
          <a:p>
            <a:r>
              <a:rPr lang="da-DK" baseline="0" dirty="0"/>
              <a:t>Fransk revolution i 1789</a:t>
            </a:r>
          </a:p>
          <a:p>
            <a:endParaRPr lang="da-DK" baseline="0" dirty="0"/>
          </a:p>
          <a:p>
            <a:r>
              <a:rPr lang="da-DK" baseline="0" dirty="0"/>
              <a:t>Dansk oprør i 1848 fører til indskrænket kongemagt og dannelsen af den danske grundlov</a:t>
            </a:r>
          </a:p>
          <a:p>
            <a:endParaRPr lang="da-DK" baseline="0" dirty="0"/>
          </a:p>
          <a:p>
            <a:endParaRPr lang="da-DK" dirty="0"/>
          </a:p>
        </p:txBody>
      </p:sp>
      <p:sp>
        <p:nvSpPr>
          <p:cNvPr id="4" name="Pladsholder til slidenummer 3"/>
          <p:cNvSpPr>
            <a:spLocks noGrp="1"/>
          </p:cNvSpPr>
          <p:nvPr>
            <p:ph type="sldNum" sz="quarter" idx="10"/>
          </p:nvPr>
        </p:nvSpPr>
        <p:spPr/>
        <p:txBody>
          <a:bodyPr/>
          <a:lstStyle/>
          <a:p>
            <a:fld id="{41D9C1A3-DF2E-4FFB-9AD0-16D552517B91}" type="slidenum">
              <a:rPr lang="da-DK" smtClean="0"/>
              <a:t>11</a:t>
            </a:fld>
            <a:endParaRPr lang="da-DK"/>
          </a:p>
        </p:txBody>
      </p:sp>
    </p:spTree>
    <p:extLst>
      <p:ext uri="{BB962C8B-B14F-4D97-AF65-F5344CB8AC3E}">
        <p14:creationId xmlns:p14="http://schemas.microsoft.com/office/powerpoint/2010/main" val="59055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hlinkClick r:id="rId3"/>
              </a:rPr>
              <a:t>https://www.youtube.com/watch?v=PZ4VzhIuKCQ</a:t>
            </a:r>
            <a:endParaRPr lang="da-DK" dirty="0"/>
          </a:p>
          <a:p>
            <a:endParaRPr lang="da-DK" dirty="0"/>
          </a:p>
        </p:txBody>
      </p:sp>
      <p:sp>
        <p:nvSpPr>
          <p:cNvPr id="4" name="Pladsholder til slidenummer 3"/>
          <p:cNvSpPr>
            <a:spLocks noGrp="1"/>
          </p:cNvSpPr>
          <p:nvPr>
            <p:ph type="sldNum" sz="quarter" idx="10"/>
          </p:nvPr>
        </p:nvSpPr>
        <p:spPr/>
        <p:txBody>
          <a:bodyPr/>
          <a:lstStyle/>
          <a:p>
            <a:fld id="{41D9C1A3-DF2E-4FFB-9AD0-16D552517B91}" type="slidenum">
              <a:rPr lang="da-DK" smtClean="0"/>
              <a:t>17</a:t>
            </a:fld>
            <a:endParaRPr lang="da-DK"/>
          </a:p>
        </p:txBody>
      </p:sp>
    </p:spTree>
    <p:extLst>
      <p:ext uri="{BB962C8B-B14F-4D97-AF65-F5344CB8AC3E}">
        <p14:creationId xmlns:p14="http://schemas.microsoft.com/office/powerpoint/2010/main" val="95589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586AB-F33D-7828-CA92-D0F4688742E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659D0F4-29CA-21AE-4753-F36C1C559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701A0F9-CB9F-294F-011C-D21E18744033}"/>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4D07290B-21B8-2BD2-85D4-16920693CEE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841D00F-2CDB-68C8-858A-B24675C7520F}"/>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147392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7F597-BE4E-7593-7574-D1092846B01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262C2FE-F208-D537-D719-A3BE10FB04B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3AE031-1B81-66BB-3A69-3FF02B421132}"/>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9DCFAE63-1E39-CE8B-9389-8D21C830EF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0684D6-4F44-3059-D3C6-095539BDF685}"/>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52592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9744573-5002-AAA1-77CE-549B5F6D5C9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A53F00F-4242-A300-01A7-88D404BC208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CAC5D41-3CDF-B5B5-BC94-57091A5E5191}"/>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48A3AFBF-882C-7EBF-5476-E89906A2F3A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85F837-D1D8-BD31-8126-A8C1899433BE}"/>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328474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5C606-6719-C561-9B8F-CDF0ED74434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1A7D95F-6BCA-E618-D931-37306C9409A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91B516-0E4E-55D0-0DC5-715DB360AFB0}"/>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7D394974-86C9-027F-B86E-847F4DB670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1B9EBC-B4C4-EFF0-6659-2C52D201D98F}"/>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301922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B5AF8-190A-89B3-4BD9-5AC0A7CFD57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41A1D7D-B8F7-1DDD-C0C7-706BCF451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DAEF65E-A581-13BE-0FCA-2D3001D1D050}"/>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BDD80118-E6B9-33BC-137A-DA9198C6E3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34D45D-4EDE-2AA7-D5E3-5F5C67F0845C}"/>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291716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F244F-31A3-32AD-8093-CFE78FC401E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5754541-CC44-16FE-59AA-1439E71D2CB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11DDECD-5E5B-39BA-E463-0C93F05A6F8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5352FA0-C49D-9DF7-0789-7AFC68E72F00}"/>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6" name="Pladsholder til sidefod 5">
            <a:extLst>
              <a:ext uri="{FF2B5EF4-FFF2-40B4-BE49-F238E27FC236}">
                <a16:creationId xmlns:a16="http://schemas.microsoft.com/office/drawing/2014/main" id="{39CF0141-078D-A124-6CEF-20D4155B30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6EB821B-369C-4A13-4ECB-F0E890D8B9AA}"/>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348013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2EFB6-BAA7-E2DB-B1CF-D1BAA6515D0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B1D467-B131-CB11-B1DF-8B4D7BCD6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745BC40-035C-35C0-763A-7A0E98D9CD7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BFC35E5-A259-7A4D-B4E0-BFF637136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5A052F9-B36E-8F47-526D-DA62BF3FE64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65B08F2-BD26-7E76-D28E-097BEAA4E59B}"/>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8" name="Pladsholder til sidefod 7">
            <a:extLst>
              <a:ext uri="{FF2B5EF4-FFF2-40B4-BE49-F238E27FC236}">
                <a16:creationId xmlns:a16="http://schemas.microsoft.com/office/drawing/2014/main" id="{105E2048-A895-FA5D-F640-A0752509E81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CA92985-B67F-6A6B-D7EC-3E0DDB5BAA50}"/>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113994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7C340-3664-2AAF-37F7-75A78EB08CB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3B1E1B1-9B61-80A6-533B-D9FAB3C51EFB}"/>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4" name="Pladsholder til sidefod 3">
            <a:extLst>
              <a:ext uri="{FF2B5EF4-FFF2-40B4-BE49-F238E27FC236}">
                <a16:creationId xmlns:a16="http://schemas.microsoft.com/office/drawing/2014/main" id="{99C3A262-5EA6-E110-BBAD-F9F08491D93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8D4B05A-30A2-7BE0-7C59-CDBEE838E4F7}"/>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378101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5C4C5D6-3438-BB30-A5AD-AE071598F428}"/>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3" name="Pladsholder til sidefod 2">
            <a:extLst>
              <a:ext uri="{FF2B5EF4-FFF2-40B4-BE49-F238E27FC236}">
                <a16:creationId xmlns:a16="http://schemas.microsoft.com/office/drawing/2014/main" id="{A3B05990-9E93-A4DD-E65A-F931FB5A876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915A497-CB65-432D-1B1F-67AA901F77A0}"/>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34310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0DA49-E1DD-B4F1-5E25-639A3D74DE5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055E253-75B1-7B73-529A-6D59654AA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3520830-8AD4-8F1C-EC03-E368B979E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C806FA8-7B97-06D3-3D98-E795C992695D}"/>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6" name="Pladsholder til sidefod 5">
            <a:extLst>
              <a:ext uri="{FF2B5EF4-FFF2-40B4-BE49-F238E27FC236}">
                <a16:creationId xmlns:a16="http://schemas.microsoft.com/office/drawing/2014/main" id="{488B3210-02F5-8CC4-F06F-2E39B25AAA3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6B44F3-2F91-3642-C142-DF49C625DB34}"/>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202175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CEECB-E5B1-6A39-FD32-3495348124C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664DF48-465F-2F05-CC3A-E27153A59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62CC404-2FAD-1907-B066-D7123AC41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6B1679F-B700-1ABC-C80E-F541DAD0544B}"/>
              </a:ext>
            </a:extLst>
          </p:cNvPr>
          <p:cNvSpPr>
            <a:spLocks noGrp="1"/>
          </p:cNvSpPr>
          <p:nvPr>
            <p:ph type="dt" sz="half" idx="10"/>
          </p:nvPr>
        </p:nvSpPr>
        <p:spPr/>
        <p:txBody>
          <a:bodyPr/>
          <a:lstStyle/>
          <a:p>
            <a:fld id="{BFD97D86-B0FB-4803-945C-98A86028DDF5}" type="datetimeFigureOut">
              <a:rPr lang="da-DK" smtClean="0"/>
              <a:t>16-04-2024</a:t>
            </a:fld>
            <a:endParaRPr lang="da-DK"/>
          </a:p>
        </p:txBody>
      </p:sp>
      <p:sp>
        <p:nvSpPr>
          <p:cNvPr id="6" name="Pladsholder til sidefod 5">
            <a:extLst>
              <a:ext uri="{FF2B5EF4-FFF2-40B4-BE49-F238E27FC236}">
                <a16:creationId xmlns:a16="http://schemas.microsoft.com/office/drawing/2014/main" id="{918EB6A3-F8BC-CC8E-6D87-59E8B88778A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9447188-828B-E5B1-5EC1-E8DFA84731F6}"/>
              </a:ext>
            </a:extLst>
          </p:cNvPr>
          <p:cNvSpPr>
            <a:spLocks noGrp="1"/>
          </p:cNvSpPr>
          <p:nvPr>
            <p:ph type="sldNum" sz="quarter" idx="12"/>
          </p:nvPr>
        </p:nvSpPr>
        <p:spPr/>
        <p:txBody>
          <a:bodyPr/>
          <a:lstStyle/>
          <a:p>
            <a:fld id="{E8FD348C-5300-4564-96EA-97A7B96B090D}" type="slidenum">
              <a:rPr lang="da-DK" smtClean="0"/>
              <a:t>‹nr.›</a:t>
            </a:fld>
            <a:endParaRPr lang="da-DK"/>
          </a:p>
        </p:txBody>
      </p:sp>
    </p:spTree>
    <p:extLst>
      <p:ext uri="{BB962C8B-B14F-4D97-AF65-F5344CB8AC3E}">
        <p14:creationId xmlns:p14="http://schemas.microsoft.com/office/powerpoint/2010/main" val="2933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661670C-9687-9C36-B754-B179B3CD6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7C8FF96-E3CB-B274-071F-C68282B91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2AE136-B7CE-932A-7635-264325B98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97D86-B0FB-4803-945C-98A86028DDF5}" type="datetimeFigureOut">
              <a:rPr lang="da-DK" smtClean="0"/>
              <a:t>16-04-2024</a:t>
            </a:fld>
            <a:endParaRPr lang="da-DK"/>
          </a:p>
        </p:txBody>
      </p:sp>
      <p:sp>
        <p:nvSpPr>
          <p:cNvPr id="5" name="Pladsholder til sidefod 4">
            <a:extLst>
              <a:ext uri="{FF2B5EF4-FFF2-40B4-BE49-F238E27FC236}">
                <a16:creationId xmlns:a16="http://schemas.microsoft.com/office/drawing/2014/main" id="{C234CD29-4B2F-A291-5034-D6605A274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A217E30-B3AF-5C84-3CF0-601CEAB22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D348C-5300-4564-96EA-97A7B96B090D}" type="slidenum">
              <a:rPr lang="da-DK" smtClean="0"/>
              <a:t>‹nr.›</a:t>
            </a:fld>
            <a:endParaRPr lang="da-DK"/>
          </a:p>
        </p:txBody>
      </p:sp>
    </p:spTree>
    <p:extLst>
      <p:ext uri="{BB962C8B-B14F-4D97-AF65-F5344CB8AC3E}">
        <p14:creationId xmlns:p14="http://schemas.microsoft.com/office/powerpoint/2010/main" val="95787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77366-0A89-F182-0791-9084CE476B76}"/>
              </a:ext>
            </a:extLst>
          </p:cNvPr>
          <p:cNvSpPr>
            <a:spLocks noGrp="1"/>
          </p:cNvSpPr>
          <p:nvPr>
            <p:ph type="ctrTitle"/>
          </p:nvPr>
        </p:nvSpPr>
        <p:spPr/>
        <p:txBody>
          <a:bodyPr/>
          <a:lstStyle/>
          <a:p>
            <a:r>
              <a:rPr lang="da-DK" dirty="0"/>
              <a:t>Hvorfor straffe</a:t>
            </a:r>
          </a:p>
        </p:txBody>
      </p:sp>
      <p:sp>
        <p:nvSpPr>
          <p:cNvPr id="3" name="Undertitel 2">
            <a:extLst>
              <a:ext uri="{FF2B5EF4-FFF2-40B4-BE49-F238E27FC236}">
                <a16:creationId xmlns:a16="http://schemas.microsoft.com/office/drawing/2014/main" id="{276A4CB0-3D9E-92F9-5982-3DB189F554DD}"/>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70479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Socialisme &amp; kommunisme</a:t>
            </a:r>
          </a:p>
        </p:txBody>
      </p:sp>
      <p:sp>
        <p:nvSpPr>
          <p:cNvPr id="3" name="Undertitel 2"/>
          <p:cNvSpPr>
            <a:spLocks noGrp="1"/>
          </p:cNvSpPr>
          <p:nvPr>
            <p:ph type="subTitle" idx="1"/>
          </p:nvPr>
        </p:nvSpPr>
        <p:spPr/>
        <p:txBody>
          <a:bodyPr/>
          <a:lstStyle/>
          <a:p>
            <a:r>
              <a:rPr lang="da-DK" dirty="0"/>
              <a:t>Repetition så vi kan bruge det til at forklare marxisme årsager til at straffe</a:t>
            </a:r>
          </a:p>
        </p:txBody>
      </p:sp>
    </p:spTree>
    <p:extLst>
      <p:ext uri="{BB962C8B-B14F-4D97-AF65-F5344CB8AC3E}">
        <p14:creationId xmlns:p14="http://schemas.microsoft.com/office/powerpoint/2010/main" val="216533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Liberalismens betydning for det 18. og 19. århundrede</a:t>
            </a:r>
          </a:p>
        </p:txBody>
      </p:sp>
      <p:pic>
        <p:nvPicPr>
          <p:cNvPr id="1028" name="Picture 4" descr="Billedresultat for john locke id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396" y="2093977"/>
            <a:ext cx="2762068" cy="1553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Billedresultat for divine 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411" y="1894983"/>
            <a:ext cx="2143125" cy="14358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kstfelt 6"/>
          <p:cNvSpPr txBox="1"/>
          <p:nvPr/>
        </p:nvSpPr>
        <p:spPr>
          <a:xfrm>
            <a:off x="4871865" y="3788362"/>
            <a:ext cx="1973471" cy="715581"/>
          </a:xfrm>
          <a:prstGeom prst="rect">
            <a:avLst/>
          </a:prstGeom>
          <a:noFill/>
        </p:spPr>
        <p:txBody>
          <a:bodyPr wrap="square" rtlCol="0">
            <a:spAutoFit/>
          </a:bodyPr>
          <a:lstStyle/>
          <a:p>
            <a:r>
              <a:rPr lang="da-DK" sz="1350" i="1" dirty="0"/>
              <a:t>1689: </a:t>
            </a:r>
            <a:r>
              <a:rPr lang="da-DK" sz="1350" i="1" dirty="0" err="1"/>
              <a:t>Two</a:t>
            </a:r>
            <a:r>
              <a:rPr lang="da-DK" sz="1350" i="1" dirty="0"/>
              <a:t> </a:t>
            </a:r>
            <a:r>
              <a:rPr lang="da-DK" sz="1350" i="1" dirty="0" err="1"/>
              <a:t>treaties</a:t>
            </a:r>
            <a:r>
              <a:rPr lang="da-DK" sz="1350" i="1" dirty="0"/>
              <a:t> of </a:t>
            </a:r>
            <a:r>
              <a:rPr lang="da-DK" sz="1350" i="1" dirty="0" err="1"/>
              <a:t>government</a:t>
            </a:r>
            <a:r>
              <a:rPr lang="da-DK" sz="1350" i="1" dirty="0"/>
              <a:t> </a:t>
            </a:r>
            <a:r>
              <a:rPr lang="da-DK" sz="1350" dirty="0"/>
              <a:t>bliver udgivet </a:t>
            </a:r>
          </a:p>
        </p:txBody>
      </p:sp>
      <p:sp>
        <p:nvSpPr>
          <p:cNvPr id="8" name="Tekstfelt 7"/>
          <p:cNvSpPr txBox="1"/>
          <p:nvPr/>
        </p:nvSpPr>
        <p:spPr>
          <a:xfrm>
            <a:off x="2162915" y="3525497"/>
            <a:ext cx="1894115" cy="507831"/>
          </a:xfrm>
          <a:prstGeom prst="rect">
            <a:avLst/>
          </a:prstGeom>
          <a:noFill/>
        </p:spPr>
        <p:txBody>
          <a:bodyPr wrap="square" rtlCol="0">
            <a:spAutoFit/>
          </a:bodyPr>
          <a:lstStyle/>
          <a:p>
            <a:pPr algn="ctr"/>
            <a:r>
              <a:rPr lang="da-DK" sz="1350" dirty="0"/>
              <a:t>Enevældets guddommelige magt</a:t>
            </a:r>
          </a:p>
        </p:txBody>
      </p:sp>
      <p:pic>
        <p:nvPicPr>
          <p:cNvPr id="1032" name="Picture 8" descr="Billedresultat for franske revolu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2588" y="2664635"/>
            <a:ext cx="1923682" cy="13563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Billedresultat for american constitu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000" y="1323763"/>
            <a:ext cx="2298382" cy="1113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f/f0/Folketoget_i_K%C3%B8benhavn_184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3606" y="4286584"/>
            <a:ext cx="1575170" cy="1202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Højrepil 8"/>
          <p:cNvSpPr/>
          <p:nvPr/>
        </p:nvSpPr>
        <p:spPr>
          <a:xfrm rot="20577202">
            <a:off x="7121679" y="2153411"/>
            <a:ext cx="1025774" cy="32119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350"/>
          </a:p>
        </p:txBody>
      </p:sp>
      <p:sp>
        <p:nvSpPr>
          <p:cNvPr id="16" name="Højrepil 15"/>
          <p:cNvSpPr/>
          <p:nvPr/>
        </p:nvSpPr>
        <p:spPr>
          <a:xfrm rot="604754">
            <a:off x="7215640" y="2943767"/>
            <a:ext cx="974975" cy="3588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350"/>
          </a:p>
        </p:txBody>
      </p:sp>
      <p:sp>
        <p:nvSpPr>
          <p:cNvPr id="17" name="Højrepil 16"/>
          <p:cNvSpPr/>
          <p:nvPr/>
        </p:nvSpPr>
        <p:spPr>
          <a:xfrm rot="2222726">
            <a:off x="6726063" y="3857098"/>
            <a:ext cx="1954131" cy="35245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350"/>
          </a:p>
        </p:txBody>
      </p:sp>
      <p:pic>
        <p:nvPicPr>
          <p:cNvPr id="13" name="Picture 2" descr="Billedresult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602" y="4762617"/>
            <a:ext cx="2278149" cy="1426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Højrepil 13"/>
          <p:cNvSpPr/>
          <p:nvPr/>
        </p:nvSpPr>
        <p:spPr>
          <a:xfrm rot="503307">
            <a:off x="5882473" y="5450210"/>
            <a:ext cx="974975" cy="35880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sz="1350"/>
          </a:p>
        </p:txBody>
      </p:sp>
      <p:pic>
        <p:nvPicPr>
          <p:cNvPr id="1026" name="Picture 2" descr="Kommunikationsforum | Har kapitalismen spillet fallit, eller er krisen  statsreguleringens bitre konsekvens? Kforum spurgte den sorte neoliberalist  Christopher Arzrouni og munkemarxisten Anders Lundkvist. Det kom der 20  argumenter ud af. 10 f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3980" y="4685158"/>
            <a:ext cx="1336846" cy="20316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animBg="1"/>
      <p:bldP spid="17"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Industrialisering</a:t>
            </a:r>
          </a:p>
        </p:txBody>
      </p:sp>
      <p:pic>
        <p:nvPicPr>
          <p:cNvPr id="3074" name="Picture 2" descr="Billedresultat for dampmaskin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26388" y="2861783"/>
            <a:ext cx="3051983" cy="2035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kstfelt 3"/>
          <p:cNvSpPr txBox="1"/>
          <p:nvPr/>
        </p:nvSpPr>
        <p:spPr>
          <a:xfrm>
            <a:off x="5795059" y="2598531"/>
            <a:ext cx="3333508" cy="2377574"/>
          </a:xfrm>
          <a:prstGeom prst="rect">
            <a:avLst/>
          </a:prstGeom>
          <a:noFill/>
        </p:spPr>
        <p:txBody>
          <a:bodyPr wrap="square" rtlCol="0">
            <a:spAutoFit/>
          </a:bodyPr>
          <a:lstStyle/>
          <a:p>
            <a:pPr marL="214313" indent="-214313">
              <a:buFont typeface="Arial" panose="020B0604020202020204" pitchFamily="34" charset="0"/>
              <a:buChar char="•"/>
            </a:pPr>
            <a:r>
              <a:rPr lang="da-DK" sz="1350" dirty="0"/>
              <a:t>Muliggjorde handel på tværs af afstand hvilket gjorde, at fabrikker og lande kunne specialisere sig i en specifik produktion</a:t>
            </a:r>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Øgede produktiviteten på fabrikker</a:t>
            </a:r>
          </a:p>
          <a:p>
            <a:pPr marL="214313" indent="-214313">
              <a:buFont typeface="Arial" panose="020B0604020202020204" pitchFamily="34" charset="0"/>
              <a:buChar char="•"/>
            </a:pPr>
            <a:endParaRPr lang="da-DK" sz="1350" dirty="0"/>
          </a:p>
          <a:p>
            <a:pPr marL="214313" indent="-214313">
              <a:buFont typeface="Arial" panose="020B0604020202020204" pitchFamily="34" charset="0"/>
              <a:buChar char="•"/>
            </a:pPr>
            <a:r>
              <a:rPr lang="da-DK" sz="1350" dirty="0"/>
              <a:t>Øget mængde af produktionsmidler som effektiviserede </a:t>
            </a:r>
            <a:r>
              <a:rPr lang="da-DK" sz="1350" dirty="0" err="1"/>
              <a:t>udvindelse</a:t>
            </a:r>
            <a:r>
              <a:rPr lang="da-DK" sz="1350" dirty="0"/>
              <a:t> af naturmaterialer og øgede landbrugsproduktionen</a:t>
            </a:r>
          </a:p>
          <a:p>
            <a:pPr marL="214313" indent="-214313">
              <a:buFont typeface="Arial" panose="020B0604020202020204" pitchFamily="34" charset="0"/>
              <a:buChar char="•"/>
            </a:pPr>
            <a:endParaRPr lang="da-DK" sz="1350" dirty="0"/>
          </a:p>
        </p:txBody>
      </p:sp>
      <p:pic>
        <p:nvPicPr>
          <p:cNvPr id="3076" name="Picture 4" descr="Billedresultat for adam smit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77" t="10466" r="11327" b="13531"/>
          <a:stretch/>
        </p:blipFill>
        <p:spPr bwMode="auto">
          <a:xfrm>
            <a:off x="9014185" y="3687929"/>
            <a:ext cx="1485151" cy="14728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Billedresultat for lik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7064" y="4897522"/>
            <a:ext cx="1679393" cy="129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kommunistiske bølge</a:t>
            </a:r>
          </a:p>
        </p:txBody>
      </p:sp>
      <p:sp>
        <p:nvSpPr>
          <p:cNvPr id="3" name="Pladsholder til indhold 2"/>
          <p:cNvSpPr>
            <a:spLocks noGrp="1"/>
          </p:cNvSpPr>
          <p:nvPr>
            <p:ph idx="1"/>
          </p:nvPr>
        </p:nvSpPr>
        <p:spPr/>
        <p:txBody>
          <a:bodyPr/>
          <a:lstStyle/>
          <a:p>
            <a:r>
              <a:rPr lang="en-US" dirty="0"/>
              <a:t>Karl Heinrich Marx (1818-1883)</a:t>
            </a:r>
          </a:p>
          <a:p>
            <a:r>
              <a:rPr lang="en-US" dirty="0"/>
              <a:t>Friedrich Engels (1820-1895)</a:t>
            </a:r>
          </a:p>
          <a:p>
            <a:endParaRPr lang="en-US" i="1" dirty="0"/>
          </a:p>
          <a:p>
            <a:endParaRPr lang="en-US" i="1" dirty="0"/>
          </a:p>
          <a:p>
            <a:endParaRPr lang="da-DK"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536" y="2914651"/>
            <a:ext cx="3542885" cy="2357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054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Klasseteori</a:t>
            </a:r>
          </a:p>
        </p:txBody>
      </p:sp>
      <p:sp>
        <p:nvSpPr>
          <p:cNvPr id="3" name="Pladsholder til indhold 2"/>
          <p:cNvSpPr>
            <a:spLocks noGrp="1"/>
          </p:cNvSpPr>
          <p:nvPr>
            <p:ph idx="1"/>
          </p:nvPr>
        </p:nvSpPr>
        <p:spPr>
          <a:xfrm>
            <a:off x="1940410" y="2492896"/>
            <a:ext cx="4426804" cy="3038094"/>
          </a:xfrm>
        </p:spPr>
        <p:txBody>
          <a:bodyPr>
            <a:normAutofit fontScale="85000" lnSpcReduction="10000"/>
          </a:bodyPr>
          <a:lstStyle/>
          <a:p>
            <a:r>
              <a:rPr lang="en-US" b="1" dirty="0" err="1"/>
              <a:t>Overklassen</a:t>
            </a:r>
            <a:r>
              <a:rPr lang="en-US" b="1" dirty="0"/>
              <a:t> (</a:t>
            </a:r>
            <a:r>
              <a:rPr lang="en-US" b="1" dirty="0" err="1"/>
              <a:t>arbejdsgiver</a:t>
            </a:r>
            <a:r>
              <a:rPr lang="en-US" b="1" dirty="0"/>
              <a:t>) </a:t>
            </a:r>
            <a:br>
              <a:rPr lang="en-US" dirty="0"/>
            </a:br>
            <a:br>
              <a:rPr lang="en-US" dirty="0"/>
            </a:br>
            <a:r>
              <a:rPr lang="en-US" dirty="0" err="1"/>
              <a:t>Ejer</a:t>
            </a:r>
            <a:r>
              <a:rPr lang="en-US" dirty="0"/>
              <a:t> </a:t>
            </a:r>
            <a:r>
              <a:rPr lang="en-US" dirty="0" err="1"/>
              <a:t>produktionsmidlerne</a:t>
            </a:r>
            <a:r>
              <a:rPr lang="en-US" dirty="0"/>
              <a:t> </a:t>
            </a:r>
            <a:r>
              <a:rPr lang="en-US" dirty="0" err="1"/>
              <a:t>og</a:t>
            </a:r>
            <a:r>
              <a:rPr lang="en-US" dirty="0"/>
              <a:t> </a:t>
            </a:r>
            <a:r>
              <a:rPr lang="en-US" dirty="0" err="1"/>
              <a:t>efterspørger</a:t>
            </a:r>
            <a:r>
              <a:rPr lang="en-US" dirty="0"/>
              <a:t> </a:t>
            </a:r>
            <a:r>
              <a:rPr lang="en-US" dirty="0" err="1"/>
              <a:t>arbejdskraft</a:t>
            </a:r>
            <a:r>
              <a:rPr lang="en-US" dirty="0"/>
              <a:t>. </a:t>
            </a:r>
          </a:p>
          <a:p>
            <a:endParaRPr lang="en-US" b="1" dirty="0"/>
          </a:p>
          <a:p>
            <a:r>
              <a:rPr lang="en-US" b="1" dirty="0" err="1"/>
              <a:t>Arbejderklassen</a:t>
            </a:r>
            <a:r>
              <a:rPr lang="en-US" b="1" dirty="0"/>
              <a:t> (</a:t>
            </a:r>
            <a:r>
              <a:rPr lang="en-US" b="1" dirty="0" err="1"/>
              <a:t>arbejdstager</a:t>
            </a:r>
            <a:r>
              <a:rPr lang="en-US" b="1" dirty="0"/>
              <a:t>) </a:t>
            </a:r>
            <a:br>
              <a:rPr lang="en-US" dirty="0"/>
            </a:br>
            <a:br>
              <a:rPr lang="en-US" dirty="0"/>
            </a:br>
            <a:r>
              <a:rPr lang="en-US" dirty="0" err="1"/>
              <a:t>Udbyder</a:t>
            </a:r>
            <a:r>
              <a:rPr lang="en-US" dirty="0"/>
              <a:t> </a:t>
            </a:r>
            <a:r>
              <a:rPr lang="en-US" dirty="0" err="1"/>
              <a:t>arbejdskraft</a:t>
            </a:r>
            <a:r>
              <a:rPr lang="en-US" dirty="0"/>
              <a:t> </a:t>
            </a:r>
            <a:r>
              <a:rPr lang="en-US" dirty="0" err="1"/>
              <a:t>imod</a:t>
            </a:r>
            <a:r>
              <a:rPr lang="en-US" dirty="0"/>
              <a:t> </a:t>
            </a:r>
            <a:r>
              <a:rPr lang="en-US" dirty="0" err="1"/>
              <a:t>betaling</a:t>
            </a:r>
            <a:endParaRPr lang="da-DK" dirty="0"/>
          </a:p>
        </p:txBody>
      </p:sp>
      <p:pic>
        <p:nvPicPr>
          <p:cNvPr id="4098" name="Picture 2" descr="https://upload.wikimedia.org/wikipedia/commons/e/e8/Pyramid_of_Capitalist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284" y="1220724"/>
            <a:ext cx="3394902" cy="44049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Merværdi</a:t>
            </a:r>
          </a:p>
        </p:txBody>
      </p:sp>
      <p:sp>
        <p:nvSpPr>
          <p:cNvPr id="3" name="Pladsholder til indhold 2"/>
          <p:cNvSpPr>
            <a:spLocks noGrp="1"/>
          </p:cNvSpPr>
          <p:nvPr>
            <p:ph sz="half" idx="1"/>
          </p:nvPr>
        </p:nvSpPr>
        <p:spPr>
          <a:xfrm>
            <a:off x="2181606" y="2221231"/>
            <a:ext cx="3566160" cy="3284813"/>
          </a:xfrm>
        </p:spPr>
        <p:txBody>
          <a:bodyPr>
            <a:normAutofit fontScale="70000" lnSpcReduction="20000"/>
          </a:bodyPr>
          <a:lstStyle/>
          <a:p>
            <a:r>
              <a:rPr lang="en-US" dirty="0" err="1"/>
              <a:t>Når</a:t>
            </a:r>
            <a:r>
              <a:rPr lang="en-US" dirty="0"/>
              <a:t> </a:t>
            </a:r>
            <a:r>
              <a:rPr lang="en-US" dirty="0" err="1"/>
              <a:t>en</a:t>
            </a:r>
            <a:r>
              <a:rPr lang="en-US" dirty="0"/>
              <a:t> person </a:t>
            </a:r>
            <a:r>
              <a:rPr lang="en-US" dirty="0" err="1"/>
              <a:t>arbejder</a:t>
            </a:r>
            <a:r>
              <a:rPr lang="en-US" dirty="0"/>
              <a:t> </a:t>
            </a:r>
            <a:r>
              <a:rPr lang="en-US" dirty="0" err="1"/>
              <a:t>på</a:t>
            </a:r>
            <a:r>
              <a:rPr lang="en-US" dirty="0"/>
              <a:t> </a:t>
            </a:r>
            <a:r>
              <a:rPr lang="en-US" dirty="0" err="1"/>
              <a:t>en</a:t>
            </a:r>
            <a:r>
              <a:rPr lang="en-US" dirty="0"/>
              <a:t> </a:t>
            </a:r>
            <a:r>
              <a:rPr lang="en-US" dirty="0" err="1"/>
              <a:t>genstand</a:t>
            </a:r>
            <a:r>
              <a:rPr lang="en-US" dirty="0"/>
              <a:t>, </a:t>
            </a:r>
            <a:r>
              <a:rPr lang="en-US" dirty="0" err="1"/>
              <a:t>tilføjer</a:t>
            </a:r>
            <a:r>
              <a:rPr lang="en-US" dirty="0"/>
              <a:t> </a:t>
            </a:r>
            <a:r>
              <a:rPr lang="en-US" dirty="0" err="1"/>
              <a:t>han</a:t>
            </a:r>
            <a:r>
              <a:rPr lang="en-US" dirty="0"/>
              <a:t> </a:t>
            </a:r>
            <a:r>
              <a:rPr lang="en-US" dirty="0" err="1"/>
              <a:t>værdi</a:t>
            </a:r>
            <a:endParaRPr lang="en-US" dirty="0"/>
          </a:p>
          <a:p>
            <a:endParaRPr lang="en-US" dirty="0"/>
          </a:p>
          <a:p>
            <a:r>
              <a:rPr lang="en-US" dirty="0" err="1"/>
              <a:t>Ejeren</a:t>
            </a:r>
            <a:r>
              <a:rPr lang="en-US" dirty="0"/>
              <a:t> </a:t>
            </a:r>
            <a:r>
              <a:rPr lang="en-US" dirty="0" err="1"/>
              <a:t>af</a:t>
            </a:r>
            <a:r>
              <a:rPr lang="en-US" dirty="0"/>
              <a:t> </a:t>
            </a:r>
            <a:r>
              <a:rPr lang="en-US" dirty="0" err="1"/>
              <a:t>produktionsmidlet</a:t>
            </a:r>
            <a:r>
              <a:rPr lang="en-US" dirty="0"/>
              <a:t> </a:t>
            </a:r>
            <a:r>
              <a:rPr lang="en-US" dirty="0" err="1"/>
              <a:t>har</a:t>
            </a:r>
            <a:r>
              <a:rPr lang="en-US" dirty="0"/>
              <a:t> dog kun </a:t>
            </a:r>
            <a:r>
              <a:rPr lang="en-US" dirty="0" err="1"/>
              <a:t>interesse</a:t>
            </a:r>
            <a:r>
              <a:rPr lang="en-US" dirty="0"/>
              <a:t> I, at </a:t>
            </a:r>
            <a:r>
              <a:rPr lang="en-US" dirty="0" err="1"/>
              <a:t>eje</a:t>
            </a:r>
            <a:r>
              <a:rPr lang="en-US" dirty="0"/>
              <a:t> </a:t>
            </a:r>
            <a:r>
              <a:rPr lang="en-US" dirty="0" err="1"/>
              <a:t>virksomheden</a:t>
            </a:r>
            <a:r>
              <a:rPr lang="en-US" dirty="0"/>
              <a:t> </a:t>
            </a:r>
            <a:r>
              <a:rPr lang="en-US" dirty="0" err="1"/>
              <a:t>hvis</a:t>
            </a:r>
            <a:r>
              <a:rPr lang="en-US" dirty="0"/>
              <a:t> den </a:t>
            </a:r>
            <a:r>
              <a:rPr lang="en-US" dirty="0" err="1"/>
              <a:t>kan</a:t>
            </a:r>
            <a:r>
              <a:rPr lang="en-US" dirty="0"/>
              <a:t> </a:t>
            </a:r>
            <a:r>
              <a:rPr lang="en-US" dirty="0" err="1"/>
              <a:t>skabe</a:t>
            </a:r>
            <a:r>
              <a:rPr lang="en-US" dirty="0"/>
              <a:t> profit.</a:t>
            </a:r>
          </a:p>
          <a:p>
            <a:endParaRPr lang="en-US" dirty="0"/>
          </a:p>
          <a:p>
            <a:r>
              <a:rPr lang="en-US" dirty="0" err="1"/>
              <a:t>Derfor</a:t>
            </a:r>
            <a:r>
              <a:rPr lang="en-US" dirty="0"/>
              <a:t> </a:t>
            </a:r>
            <a:r>
              <a:rPr lang="en-US" dirty="0" err="1"/>
              <a:t>vil</a:t>
            </a:r>
            <a:r>
              <a:rPr lang="en-US" dirty="0"/>
              <a:t> </a:t>
            </a:r>
            <a:r>
              <a:rPr lang="en-US" dirty="0" err="1"/>
              <a:t>arbejderen</a:t>
            </a:r>
            <a:r>
              <a:rPr lang="en-US" dirty="0"/>
              <a:t> </a:t>
            </a:r>
            <a:r>
              <a:rPr lang="en-US" dirty="0" err="1"/>
              <a:t>ikke</a:t>
            </a:r>
            <a:r>
              <a:rPr lang="en-US" dirty="0"/>
              <a:t> </a:t>
            </a:r>
            <a:r>
              <a:rPr lang="en-US" dirty="0" err="1"/>
              <a:t>modtage</a:t>
            </a:r>
            <a:r>
              <a:rPr lang="en-US" dirty="0"/>
              <a:t> den </a:t>
            </a:r>
            <a:r>
              <a:rPr lang="en-US" dirty="0" err="1"/>
              <a:t>fulde</a:t>
            </a:r>
            <a:r>
              <a:rPr lang="en-US" dirty="0"/>
              <a:t> </a:t>
            </a:r>
            <a:r>
              <a:rPr lang="en-US" dirty="0" err="1"/>
              <a:t>værdi</a:t>
            </a:r>
            <a:r>
              <a:rPr lang="en-US" dirty="0"/>
              <a:t> </a:t>
            </a:r>
            <a:r>
              <a:rPr lang="en-US" dirty="0" err="1"/>
              <a:t>som</a:t>
            </a:r>
            <a:r>
              <a:rPr lang="en-US" dirty="0"/>
              <a:t> </a:t>
            </a:r>
            <a:r>
              <a:rPr lang="en-US" dirty="0" err="1"/>
              <a:t>arbejderen</a:t>
            </a:r>
            <a:r>
              <a:rPr lang="en-US" dirty="0"/>
              <a:t> </a:t>
            </a:r>
            <a:r>
              <a:rPr lang="en-US" dirty="0" err="1"/>
              <a:t>ellers</a:t>
            </a:r>
            <a:r>
              <a:rPr lang="en-US" dirty="0"/>
              <a:t> </a:t>
            </a:r>
            <a:r>
              <a:rPr lang="en-US" dirty="0" err="1"/>
              <a:t>har</a:t>
            </a:r>
            <a:r>
              <a:rPr lang="en-US" dirty="0"/>
              <a:t> </a:t>
            </a:r>
            <a:r>
              <a:rPr lang="en-US" dirty="0" err="1"/>
              <a:t>skabt</a:t>
            </a:r>
            <a:r>
              <a:rPr lang="en-US" dirty="0"/>
              <a:t> I </a:t>
            </a:r>
            <a:r>
              <a:rPr lang="en-US" dirty="0" err="1"/>
              <a:t>skabelsen</a:t>
            </a:r>
            <a:r>
              <a:rPr lang="en-US" dirty="0"/>
              <a:t> </a:t>
            </a:r>
            <a:r>
              <a:rPr lang="en-US" dirty="0" err="1"/>
              <a:t>af</a:t>
            </a:r>
            <a:r>
              <a:rPr lang="en-US" dirty="0"/>
              <a:t> </a:t>
            </a:r>
            <a:r>
              <a:rPr lang="en-US" dirty="0" err="1"/>
              <a:t>produkter</a:t>
            </a:r>
            <a:r>
              <a:rPr lang="en-US" dirty="0"/>
              <a:t>. </a:t>
            </a:r>
          </a:p>
          <a:p>
            <a:endParaRPr lang="en-US" dirty="0"/>
          </a:p>
        </p:txBody>
      </p:sp>
      <p:pic>
        <p:nvPicPr>
          <p:cNvPr id="5124" name="Picture 4" descr="Billedresultat for karl marx added valu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53152" y="1251577"/>
            <a:ext cx="3520439" cy="45364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klassekonflikter</a:t>
            </a:r>
          </a:p>
        </p:txBody>
      </p:sp>
      <p:sp>
        <p:nvSpPr>
          <p:cNvPr id="3" name="Pladsholder til indhold 2"/>
          <p:cNvSpPr>
            <a:spLocks noGrp="1"/>
          </p:cNvSpPr>
          <p:nvPr>
            <p:ph sz="half" idx="1"/>
          </p:nvPr>
        </p:nvSpPr>
        <p:spPr>
          <a:xfrm>
            <a:off x="1981200" y="2503170"/>
            <a:ext cx="3911346" cy="2983230"/>
          </a:xfrm>
        </p:spPr>
        <p:txBody>
          <a:bodyPr>
            <a:normAutofit fontScale="55000" lnSpcReduction="20000"/>
          </a:bodyPr>
          <a:lstStyle/>
          <a:p>
            <a:r>
              <a:rPr lang="da-DK" dirty="0"/>
              <a:t>I det kapitalistiske system er overklassen interesseret i at maksimere profit. Blandt andet igennem reduktion af løn</a:t>
            </a:r>
          </a:p>
          <a:p>
            <a:endParaRPr lang="da-DK" dirty="0"/>
          </a:p>
          <a:p>
            <a:r>
              <a:rPr lang="da-DK" dirty="0"/>
              <a:t>Arbejderklassen er interesseret i, at arbejde for at opnå fritid. De er derfor interesseret i, at opnå bedre arbejdsforhold og bedre løn</a:t>
            </a:r>
          </a:p>
          <a:p>
            <a:endParaRPr lang="da-DK" dirty="0"/>
          </a:p>
          <a:p>
            <a:r>
              <a:rPr lang="da-DK" dirty="0"/>
              <a:t>For Marx var dette et tegn på et uharmonisk samfund hvor overklassen havde mulighed for, at udnytte arbejderklassen da den enkelte arbejder ikke nødvendigvis kunne kræve bedre løn.</a:t>
            </a:r>
          </a:p>
        </p:txBody>
      </p:sp>
      <p:pic>
        <p:nvPicPr>
          <p:cNvPr id="6146" name="Picture 2" descr="Billedresultat for karl marx surplus valu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503" y="2228850"/>
            <a:ext cx="3838684" cy="32575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Fremmedgørelse</a:t>
            </a:r>
          </a:p>
        </p:txBody>
      </p:sp>
      <p:pic>
        <p:nvPicPr>
          <p:cNvPr id="7170" name="Picture 2" descr="Billedresultat for marx aliena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03572" y="2267764"/>
            <a:ext cx="4925465" cy="28757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illedresultat for marx alienation"/>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098286" y="2187754"/>
            <a:ext cx="4073604" cy="229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Fremmedgørelse</a:t>
            </a:r>
          </a:p>
        </p:txBody>
      </p:sp>
      <p:sp>
        <p:nvSpPr>
          <p:cNvPr id="3" name="Pladsholder til indhold 2"/>
          <p:cNvSpPr>
            <a:spLocks noGrp="1"/>
          </p:cNvSpPr>
          <p:nvPr>
            <p:ph sz="half" idx="1"/>
          </p:nvPr>
        </p:nvSpPr>
        <p:spPr>
          <a:xfrm>
            <a:off x="2326386" y="5234940"/>
            <a:ext cx="6775704" cy="662940"/>
          </a:xfrm>
        </p:spPr>
        <p:txBody>
          <a:bodyPr>
            <a:normAutofit fontScale="47500" lnSpcReduction="20000"/>
          </a:bodyPr>
          <a:lstStyle/>
          <a:p>
            <a:r>
              <a:rPr lang="da-DK" dirty="0"/>
              <a:t>I produktionen er arbejderen et tandhjul i et maskineri, der producerer genstande, som de ikke har råd til, til mennesker langt væk.</a:t>
            </a:r>
          </a:p>
          <a:p>
            <a:r>
              <a:rPr lang="da-DK" dirty="0"/>
              <a:t>Arbejderen producerer for at leve – men burde i stedet leve i kraft af sit arbejde</a:t>
            </a:r>
          </a:p>
        </p:txBody>
      </p:sp>
      <p:pic>
        <p:nvPicPr>
          <p:cNvPr id="8194" name="Picture 2" descr="Billedresultat for marx alien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26625" y="2503170"/>
            <a:ext cx="4729193" cy="27317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illedresultat for fulfillment through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819" y="2503170"/>
            <a:ext cx="3470201" cy="273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i="1" dirty="0"/>
              <a:t>”Proletarer i alle lande, foren jer!”</a:t>
            </a:r>
          </a:p>
        </p:txBody>
      </p:sp>
      <p:sp>
        <p:nvSpPr>
          <p:cNvPr id="3" name="Pladsholder til indhold 2"/>
          <p:cNvSpPr>
            <a:spLocks noGrp="1"/>
          </p:cNvSpPr>
          <p:nvPr>
            <p:ph sz="half" idx="1"/>
          </p:nvPr>
        </p:nvSpPr>
        <p:spPr>
          <a:xfrm>
            <a:off x="2095500" y="2427732"/>
            <a:ext cx="2430018" cy="2983230"/>
          </a:xfrm>
        </p:spPr>
        <p:txBody>
          <a:bodyPr>
            <a:normAutofit fontScale="55000" lnSpcReduction="20000"/>
          </a:bodyPr>
          <a:lstStyle/>
          <a:p>
            <a:pPr marL="0" indent="0">
              <a:buNone/>
            </a:pPr>
            <a:r>
              <a:rPr lang="da-DK" b="1" dirty="0"/>
              <a:t>Det kapitalistiske samfund</a:t>
            </a:r>
          </a:p>
          <a:p>
            <a:endParaRPr lang="da-DK" b="1" dirty="0"/>
          </a:p>
          <a:p>
            <a:r>
              <a:rPr lang="da-DK" dirty="0"/>
              <a:t>Private ejere af produktionsmidler</a:t>
            </a:r>
          </a:p>
          <a:p>
            <a:endParaRPr lang="da-DK" dirty="0"/>
          </a:p>
          <a:p>
            <a:r>
              <a:rPr lang="da-DK" dirty="0"/>
              <a:t>Klassekamp</a:t>
            </a:r>
          </a:p>
          <a:p>
            <a:endParaRPr lang="da-DK" dirty="0"/>
          </a:p>
          <a:p>
            <a:r>
              <a:rPr lang="da-DK" dirty="0"/>
              <a:t>Fremmedgørelse af arbejdere</a:t>
            </a:r>
          </a:p>
        </p:txBody>
      </p:sp>
      <p:sp>
        <p:nvSpPr>
          <p:cNvPr id="4" name="Pladsholder til indhold 3"/>
          <p:cNvSpPr>
            <a:spLocks noGrp="1"/>
          </p:cNvSpPr>
          <p:nvPr>
            <p:ph sz="half" idx="2"/>
          </p:nvPr>
        </p:nvSpPr>
        <p:spPr>
          <a:xfrm>
            <a:off x="4680966" y="2427732"/>
            <a:ext cx="2626614" cy="2983230"/>
          </a:xfrm>
        </p:spPr>
        <p:txBody>
          <a:bodyPr>
            <a:normAutofit fontScale="55000" lnSpcReduction="20000"/>
          </a:bodyPr>
          <a:lstStyle/>
          <a:p>
            <a:r>
              <a:rPr lang="da-DK" b="1" dirty="0"/>
              <a:t>Det socialistiske samfund</a:t>
            </a:r>
          </a:p>
          <a:p>
            <a:endParaRPr lang="da-DK" b="1" dirty="0"/>
          </a:p>
          <a:p>
            <a:r>
              <a:rPr lang="da-DK" dirty="0"/>
              <a:t>Staten ejer produktionsmidler</a:t>
            </a:r>
          </a:p>
          <a:p>
            <a:endParaRPr lang="da-DK" dirty="0"/>
          </a:p>
          <a:p>
            <a:r>
              <a:rPr lang="da-DK" dirty="0"/>
              <a:t>Stor offentlig sektor</a:t>
            </a:r>
          </a:p>
          <a:p>
            <a:endParaRPr lang="da-DK" dirty="0"/>
          </a:p>
          <a:p>
            <a:r>
              <a:rPr lang="da-DK" dirty="0"/>
              <a:t>Ingen klassekamp</a:t>
            </a:r>
          </a:p>
          <a:p>
            <a:endParaRPr lang="da-DK" dirty="0"/>
          </a:p>
          <a:p>
            <a:r>
              <a:rPr lang="da-DK" dirty="0"/>
              <a:t>Et overgangssamfund</a:t>
            </a:r>
          </a:p>
        </p:txBody>
      </p:sp>
      <p:sp>
        <p:nvSpPr>
          <p:cNvPr id="5" name="Pladsholder til indhold 3"/>
          <p:cNvSpPr txBox="1">
            <a:spLocks/>
          </p:cNvSpPr>
          <p:nvPr/>
        </p:nvSpPr>
        <p:spPr>
          <a:xfrm>
            <a:off x="7463028" y="2335419"/>
            <a:ext cx="2562606" cy="2983230"/>
          </a:xfrm>
          <a:prstGeom prst="rect">
            <a:avLst/>
          </a:prstGeom>
        </p:spPr>
        <p:txBody>
          <a:bodyPr vert="horz" lIns="68580" tIns="34290" rIns="68580" bIns="3429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da-DK" sz="1500" b="1" dirty="0"/>
              <a:t>Det kommunistiske samfund</a:t>
            </a:r>
          </a:p>
          <a:p>
            <a:endParaRPr lang="da-DK" sz="1500" dirty="0"/>
          </a:p>
          <a:p>
            <a:r>
              <a:rPr lang="da-DK" sz="1500" dirty="0"/>
              <a:t>Staten er overflødig</a:t>
            </a:r>
          </a:p>
          <a:p>
            <a:endParaRPr lang="da-DK" sz="1500" dirty="0"/>
          </a:p>
          <a:p>
            <a:r>
              <a:rPr lang="da-DK" sz="1500" dirty="0"/>
              <a:t>Ingen og alle sidder på produktionsmidlerne</a:t>
            </a:r>
          </a:p>
          <a:p>
            <a:endParaRPr lang="da-DK" sz="1500" dirty="0"/>
          </a:p>
          <a:p>
            <a:r>
              <a:rPr lang="da-DK" sz="1500" dirty="0"/>
              <a:t>Det utopiske samfund</a:t>
            </a:r>
          </a:p>
        </p:txBody>
      </p:sp>
      <p:sp>
        <p:nvSpPr>
          <p:cNvPr id="6" name="Højrepil 5"/>
          <p:cNvSpPr/>
          <p:nvPr/>
        </p:nvSpPr>
        <p:spPr>
          <a:xfrm>
            <a:off x="2095500" y="5448983"/>
            <a:ext cx="781692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4967320" y="6097055"/>
            <a:ext cx="4680520" cy="369332"/>
          </a:xfrm>
          <a:prstGeom prst="rect">
            <a:avLst/>
          </a:prstGeom>
          <a:noFill/>
        </p:spPr>
        <p:txBody>
          <a:bodyPr wrap="square" rtlCol="0">
            <a:spAutoFit/>
          </a:bodyPr>
          <a:lstStyle/>
          <a:p>
            <a:r>
              <a:rPr lang="da-DK" i="1" dirty="0"/>
              <a:t>Enhver yder efter evne og nyder efter behov</a:t>
            </a:r>
          </a:p>
        </p:txBody>
      </p:sp>
    </p:spTree>
    <p:extLst>
      <p:ext uri="{BB962C8B-B14F-4D97-AF65-F5344CB8AC3E}">
        <p14:creationId xmlns:p14="http://schemas.microsoft.com/office/powerpoint/2010/main" val="32992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BE6FA-9F48-B64F-E500-604273DA057B}"/>
              </a:ext>
            </a:extLst>
          </p:cNvPr>
          <p:cNvSpPr>
            <a:spLocks noGrp="1"/>
          </p:cNvSpPr>
          <p:nvPr>
            <p:ph type="title"/>
          </p:nvPr>
        </p:nvSpPr>
        <p:spPr/>
        <p:txBody>
          <a:bodyPr/>
          <a:lstStyle/>
          <a:p>
            <a:r>
              <a:rPr lang="da-DK" dirty="0"/>
              <a:t>Dagsorden</a:t>
            </a:r>
          </a:p>
        </p:txBody>
      </p:sp>
      <p:sp>
        <p:nvSpPr>
          <p:cNvPr id="3" name="Pladsholder til indhold 2">
            <a:extLst>
              <a:ext uri="{FF2B5EF4-FFF2-40B4-BE49-F238E27FC236}">
                <a16:creationId xmlns:a16="http://schemas.microsoft.com/office/drawing/2014/main" id="{3FD9877C-D063-8C5F-13E0-CF1CCE9836EB}"/>
              </a:ext>
            </a:extLst>
          </p:cNvPr>
          <p:cNvSpPr>
            <a:spLocks noGrp="1"/>
          </p:cNvSpPr>
          <p:nvPr>
            <p:ph idx="1"/>
          </p:nvPr>
        </p:nvSpPr>
        <p:spPr/>
        <p:txBody>
          <a:bodyPr/>
          <a:lstStyle/>
          <a:p>
            <a:endParaRPr lang="da-DK" dirty="0"/>
          </a:p>
        </p:txBody>
      </p:sp>
    </p:spTree>
    <p:extLst>
      <p:ext uri="{BB962C8B-B14F-4D97-AF65-F5344CB8AC3E}">
        <p14:creationId xmlns:p14="http://schemas.microsoft.com/office/powerpoint/2010/main" val="41828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A373-CBED-FF9D-F4BB-3926A7556A09}"/>
              </a:ext>
            </a:extLst>
          </p:cNvPr>
          <p:cNvSpPr>
            <a:spLocks noGrp="1"/>
          </p:cNvSpPr>
          <p:nvPr>
            <p:ph type="title"/>
          </p:nvPr>
        </p:nvSpPr>
        <p:spPr/>
        <p:txBody>
          <a:bodyPr/>
          <a:lstStyle/>
          <a:p>
            <a:r>
              <a:rPr lang="da-DK" dirty="0"/>
              <a:t>Marxisme og den herskende klasses magt</a:t>
            </a:r>
          </a:p>
        </p:txBody>
      </p:sp>
      <p:sp>
        <p:nvSpPr>
          <p:cNvPr id="3" name="Pladsholder til indhold 2">
            <a:extLst>
              <a:ext uri="{FF2B5EF4-FFF2-40B4-BE49-F238E27FC236}">
                <a16:creationId xmlns:a16="http://schemas.microsoft.com/office/drawing/2014/main" id="{97CAD890-764B-CD61-4477-248C4F5822AC}"/>
              </a:ext>
            </a:extLst>
          </p:cNvPr>
          <p:cNvSpPr>
            <a:spLocks noGrp="1"/>
          </p:cNvSpPr>
          <p:nvPr>
            <p:ph idx="1"/>
          </p:nvPr>
        </p:nvSpPr>
        <p:spPr/>
        <p:txBody>
          <a:bodyPr/>
          <a:lstStyle/>
          <a:p>
            <a:r>
              <a:rPr lang="da-DK" dirty="0"/>
              <a:t>Det kapitalistiske samfund fastholde ulighed mellem rig og fattig.</a:t>
            </a:r>
          </a:p>
          <a:p>
            <a:endParaRPr lang="da-DK" dirty="0"/>
          </a:p>
          <a:p>
            <a:r>
              <a:rPr lang="da-DK" dirty="0"/>
              <a:t>Kriminalitet er et fænomen der er tilknyttet ulighed</a:t>
            </a:r>
          </a:p>
          <a:p>
            <a:endParaRPr lang="da-DK" dirty="0"/>
          </a:p>
          <a:p>
            <a:r>
              <a:rPr lang="da-DK" dirty="0"/>
              <a:t>Straffe bliver derfor en måde hvorpå overklassen straffer underklassen og opretholder klassesamfundet.</a:t>
            </a:r>
          </a:p>
          <a:p>
            <a:endParaRPr lang="da-DK" dirty="0"/>
          </a:p>
          <a:p>
            <a:r>
              <a:rPr lang="da-DK" dirty="0"/>
              <a:t>Mere at kritisere i USA hvor lobbyisme og økonomiske midler fastholder fordelagtige forhold for overklassen</a:t>
            </a:r>
          </a:p>
        </p:txBody>
      </p:sp>
    </p:spTree>
    <p:extLst>
      <p:ext uri="{BB962C8B-B14F-4D97-AF65-F5344CB8AC3E}">
        <p14:creationId xmlns:p14="http://schemas.microsoft.com/office/powerpoint/2010/main" val="182905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291FD-0FDF-E0C6-CA38-DB2CA1B3FB52}"/>
              </a:ext>
            </a:extLst>
          </p:cNvPr>
          <p:cNvSpPr>
            <a:spLocks noGrp="1"/>
          </p:cNvSpPr>
          <p:nvPr>
            <p:ph type="title"/>
          </p:nvPr>
        </p:nvSpPr>
        <p:spPr/>
        <p:txBody>
          <a:bodyPr/>
          <a:lstStyle/>
          <a:p>
            <a:r>
              <a:rPr lang="da-DK" dirty="0"/>
              <a:t>Michel Foucault og normaliteten</a:t>
            </a:r>
          </a:p>
        </p:txBody>
      </p:sp>
      <p:sp>
        <p:nvSpPr>
          <p:cNvPr id="3" name="Pladsholder til indhold 2">
            <a:extLst>
              <a:ext uri="{FF2B5EF4-FFF2-40B4-BE49-F238E27FC236}">
                <a16:creationId xmlns:a16="http://schemas.microsoft.com/office/drawing/2014/main" id="{71EC8875-61FB-A992-C345-E8132F125E19}"/>
              </a:ext>
            </a:extLst>
          </p:cNvPr>
          <p:cNvSpPr>
            <a:spLocks noGrp="1"/>
          </p:cNvSpPr>
          <p:nvPr>
            <p:ph idx="1"/>
          </p:nvPr>
        </p:nvSpPr>
        <p:spPr/>
        <p:txBody>
          <a:bodyPr>
            <a:normAutofit fontScale="92500" lnSpcReduction="10000"/>
          </a:bodyPr>
          <a:lstStyle/>
          <a:p>
            <a:r>
              <a:rPr lang="da-DK" dirty="0"/>
              <a:t>Tidligere var straf korporlig  en offentlig sag som var til skue for alle.</a:t>
            </a:r>
          </a:p>
          <a:p>
            <a:endParaRPr lang="da-DK" dirty="0"/>
          </a:p>
          <a:p>
            <a:r>
              <a:rPr lang="da-DK" dirty="0"/>
              <a:t>Senere opstod fængsler for at normalisere befolkningen – eller dem som afveg fra det normale. (det normale er defineret af den herskende diskurs)</a:t>
            </a:r>
          </a:p>
          <a:p>
            <a:endParaRPr lang="da-DK" dirty="0"/>
          </a:p>
          <a:p>
            <a:r>
              <a:rPr lang="da-DK" dirty="0"/>
              <a:t>Det </a:t>
            </a:r>
            <a:r>
              <a:rPr lang="da-DK" u="sng" dirty="0" err="1"/>
              <a:t>panoptiske</a:t>
            </a:r>
            <a:r>
              <a:rPr lang="da-DK" u="sng" dirty="0"/>
              <a:t> </a:t>
            </a:r>
            <a:r>
              <a:rPr lang="da-DK" u="sng" dirty="0" err="1"/>
              <a:t>fænsel</a:t>
            </a:r>
            <a:r>
              <a:rPr lang="da-DK" u="sng" dirty="0"/>
              <a:t> </a:t>
            </a:r>
            <a:r>
              <a:rPr lang="da-DK" dirty="0"/>
              <a:t>blev opfundet af Jeremy Bentham</a:t>
            </a:r>
          </a:p>
          <a:p>
            <a:endParaRPr lang="da-DK" dirty="0"/>
          </a:p>
          <a:p>
            <a:r>
              <a:rPr lang="da-DK" dirty="0"/>
              <a:t>I det </a:t>
            </a:r>
            <a:r>
              <a:rPr lang="da-DK" dirty="0" err="1"/>
              <a:t>panoptiske</a:t>
            </a:r>
            <a:r>
              <a:rPr lang="da-DK" dirty="0"/>
              <a:t> fængsel kan fanger ikke vide sig sikre på hvornår de bliver overvåget – men den permanente bevidsthed om at kunne være overvåget bliver gradvis indbygget i den enkeltes bevidsthed.</a:t>
            </a:r>
          </a:p>
        </p:txBody>
      </p:sp>
    </p:spTree>
    <p:extLst>
      <p:ext uri="{BB962C8B-B14F-4D97-AF65-F5344CB8AC3E}">
        <p14:creationId xmlns:p14="http://schemas.microsoft.com/office/powerpoint/2010/main" val="11219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8756E-FC47-0C30-9276-1B86E1A8B36D}"/>
              </a:ext>
            </a:extLst>
          </p:cNvPr>
          <p:cNvSpPr>
            <a:spLocks noGrp="1"/>
          </p:cNvSpPr>
          <p:nvPr>
            <p:ph type="title"/>
          </p:nvPr>
        </p:nvSpPr>
        <p:spPr/>
        <p:txBody>
          <a:bodyPr/>
          <a:lstStyle/>
          <a:p>
            <a:r>
              <a:rPr lang="da-DK" dirty="0"/>
              <a:t>Michel Foucault og det </a:t>
            </a:r>
            <a:r>
              <a:rPr lang="da-DK" dirty="0" err="1"/>
              <a:t>panoptiske</a:t>
            </a:r>
            <a:r>
              <a:rPr lang="da-DK" dirty="0"/>
              <a:t> fængsel</a:t>
            </a:r>
          </a:p>
        </p:txBody>
      </p:sp>
      <p:sp>
        <p:nvSpPr>
          <p:cNvPr id="3" name="Pladsholder til indhold 2">
            <a:extLst>
              <a:ext uri="{FF2B5EF4-FFF2-40B4-BE49-F238E27FC236}">
                <a16:creationId xmlns:a16="http://schemas.microsoft.com/office/drawing/2014/main" id="{10BA971A-9483-56B1-E0EF-FE2FE7FA541C}"/>
              </a:ext>
            </a:extLst>
          </p:cNvPr>
          <p:cNvSpPr>
            <a:spLocks noGrp="1"/>
          </p:cNvSpPr>
          <p:nvPr>
            <p:ph idx="1"/>
          </p:nvPr>
        </p:nvSpPr>
        <p:spPr/>
        <p:txBody>
          <a:bodyPr>
            <a:normAutofit fontScale="92500" lnSpcReduction="20000"/>
          </a:bodyPr>
          <a:lstStyle/>
          <a:p>
            <a:r>
              <a:rPr lang="da-DK" dirty="0"/>
              <a:t>Foucault pegede på, at denne måde at overvåge de der afveg fra den gældende norm, også fandt sted udenfor fængslerne. (skole, uddannelse, sundhed, sygevæsen, seksualitet mv.)</a:t>
            </a:r>
          </a:p>
          <a:p>
            <a:endParaRPr lang="da-DK" dirty="0"/>
          </a:p>
          <a:p>
            <a:r>
              <a:rPr lang="da-DK" dirty="0"/>
              <a:t>En række andre institutioner ”overvåger” befolkningens adfærd og fordi det i diskursen bliver anset som afvigende, vil befolkningen selvregulere for ikke at blive kastet ud af samfundet. Befolkningen selvdisciplinerer sig selv – for ikke at blive ”en kriminel”</a:t>
            </a:r>
          </a:p>
          <a:p>
            <a:endParaRPr lang="da-DK" dirty="0"/>
          </a:p>
          <a:p>
            <a:r>
              <a:rPr lang="da-DK" dirty="0"/>
              <a:t>Straffens formål er derfor ifølge Foucault ikke, at afstraffe indsatte. Det handler om at indsatte underlægges det </a:t>
            </a:r>
            <a:r>
              <a:rPr lang="da-DK" dirty="0" err="1"/>
              <a:t>panoptiske</a:t>
            </a:r>
            <a:r>
              <a:rPr lang="da-DK" dirty="0"/>
              <a:t> fængsel og igen selvovervåger, selvregulerer og selvdisciplinerer sig under det ”</a:t>
            </a:r>
            <a:r>
              <a:rPr lang="da-DK" dirty="0" err="1"/>
              <a:t>panoptiske</a:t>
            </a:r>
            <a:r>
              <a:rPr lang="da-DK" dirty="0"/>
              <a:t> fængsel” som eksisterer i resten af samfundets institutioner.</a:t>
            </a:r>
          </a:p>
        </p:txBody>
      </p:sp>
    </p:spTree>
    <p:extLst>
      <p:ext uri="{BB962C8B-B14F-4D97-AF65-F5344CB8AC3E}">
        <p14:creationId xmlns:p14="http://schemas.microsoft.com/office/powerpoint/2010/main" val="1249484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A5571-F70E-3D2C-2927-EAA54EC59E57}"/>
              </a:ext>
            </a:extLst>
          </p:cNvPr>
          <p:cNvSpPr>
            <a:spLocks noGrp="1"/>
          </p:cNvSpPr>
          <p:nvPr>
            <p:ph type="title"/>
          </p:nvPr>
        </p:nvSpPr>
        <p:spPr/>
        <p:txBody>
          <a:bodyPr/>
          <a:lstStyle/>
          <a:p>
            <a:r>
              <a:rPr lang="da-DK" dirty="0"/>
              <a:t>Michel Foucault</a:t>
            </a:r>
          </a:p>
        </p:txBody>
      </p:sp>
      <p:sp>
        <p:nvSpPr>
          <p:cNvPr id="3" name="Pladsholder til indhold 2">
            <a:extLst>
              <a:ext uri="{FF2B5EF4-FFF2-40B4-BE49-F238E27FC236}">
                <a16:creationId xmlns:a16="http://schemas.microsoft.com/office/drawing/2014/main" id="{104758E7-EAA6-1B0B-1349-B2963C39BBA8}"/>
              </a:ext>
            </a:extLst>
          </p:cNvPr>
          <p:cNvSpPr>
            <a:spLocks noGrp="1"/>
          </p:cNvSpPr>
          <p:nvPr>
            <p:ph idx="1"/>
          </p:nvPr>
        </p:nvSpPr>
        <p:spPr/>
        <p:txBody>
          <a:bodyPr/>
          <a:lstStyle/>
          <a:p>
            <a:r>
              <a:rPr lang="da-DK" dirty="0"/>
              <a:t>Det ”moderne” fængsel som afstraffelsesmetode er derfor en teknik til at styre individers selvstyring – Dvs. at få mennesker til at indordne sig under, opfatte verden og opføre sig i overensstemmelse med den fremherskende diskurs (sandhed og virkelighedsforståelse)</a:t>
            </a:r>
          </a:p>
        </p:txBody>
      </p:sp>
    </p:spTree>
    <p:extLst>
      <p:ext uri="{BB962C8B-B14F-4D97-AF65-F5344CB8AC3E}">
        <p14:creationId xmlns:p14="http://schemas.microsoft.com/office/powerpoint/2010/main" val="79574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5F0F5-C768-5C23-E9F4-E1C42E788058}"/>
              </a:ext>
            </a:extLst>
          </p:cNvPr>
          <p:cNvSpPr>
            <a:spLocks noGrp="1"/>
          </p:cNvSpPr>
          <p:nvPr>
            <p:ph type="title"/>
          </p:nvPr>
        </p:nvSpPr>
        <p:spPr/>
        <p:txBody>
          <a:bodyPr/>
          <a:lstStyle/>
          <a:p>
            <a:r>
              <a:rPr lang="da-DK" dirty="0"/>
              <a:t>Brug Foucault og marxisme til at forklare nedenstående</a:t>
            </a:r>
          </a:p>
        </p:txBody>
      </p:sp>
      <p:pic>
        <p:nvPicPr>
          <p:cNvPr id="5" name="Pladsholder til indhold 4">
            <a:extLst>
              <a:ext uri="{FF2B5EF4-FFF2-40B4-BE49-F238E27FC236}">
                <a16:creationId xmlns:a16="http://schemas.microsoft.com/office/drawing/2014/main" id="{9E0BAE3F-80CA-BF7E-F4F3-4D3D5FA1EF07}"/>
              </a:ext>
            </a:extLst>
          </p:cNvPr>
          <p:cNvPicPr>
            <a:picLocks noGrp="1" noChangeAspect="1"/>
          </p:cNvPicPr>
          <p:nvPr>
            <p:ph idx="1"/>
          </p:nvPr>
        </p:nvPicPr>
        <p:blipFill>
          <a:blip r:embed="rId2"/>
          <a:stretch>
            <a:fillRect/>
          </a:stretch>
        </p:blipFill>
        <p:spPr>
          <a:xfrm>
            <a:off x="3281444" y="1825625"/>
            <a:ext cx="5629111" cy="4351338"/>
          </a:xfrm>
        </p:spPr>
      </p:pic>
    </p:spTree>
    <p:extLst>
      <p:ext uri="{BB962C8B-B14F-4D97-AF65-F5344CB8AC3E}">
        <p14:creationId xmlns:p14="http://schemas.microsoft.com/office/powerpoint/2010/main" val="145605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119C8-CEFA-3578-FB2A-B35C5578374D}"/>
              </a:ext>
            </a:extLst>
          </p:cNvPr>
          <p:cNvSpPr>
            <a:spLocks noGrp="1"/>
          </p:cNvSpPr>
          <p:nvPr>
            <p:ph type="title"/>
          </p:nvPr>
        </p:nvSpPr>
        <p:spPr/>
        <p:txBody>
          <a:bodyPr/>
          <a:lstStyle/>
          <a:p>
            <a:r>
              <a:rPr lang="da-DK" dirty="0"/>
              <a:t>Øvelse</a:t>
            </a:r>
          </a:p>
        </p:txBody>
      </p:sp>
      <p:sp>
        <p:nvSpPr>
          <p:cNvPr id="3" name="Pladsholder til indhold 2">
            <a:extLst>
              <a:ext uri="{FF2B5EF4-FFF2-40B4-BE49-F238E27FC236}">
                <a16:creationId xmlns:a16="http://schemas.microsoft.com/office/drawing/2014/main" id="{AAF4B4DD-D585-70CC-18C5-9BFEFCEDAFA3}"/>
              </a:ext>
            </a:extLst>
          </p:cNvPr>
          <p:cNvSpPr>
            <a:spLocks noGrp="1"/>
          </p:cNvSpPr>
          <p:nvPr>
            <p:ph idx="1"/>
          </p:nvPr>
        </p:nvSpPr>
        <p:spPr/>
        <p:txBody>
          <a:bodyPr/>
          <a:lstStyle/>
          <a:p>
            <a:r>
              <a:rPr lang="da-DK" dirty="0"/>
              <a:t>Anvend de officielle og uofficielle grunde til at straffe, på de forskellige partiers udsagn om de mener at straffen for personfarlig kriminalitet børe være hårdere som vist i artiklen ”</a:t>
            </a:r>
            <a:r>
              <a:rPr lang="da-DK" i="1" dirty="0"/>
              <a:t>det mener partierne om hårdere straffe til kriminelle”.</a:t>
            </a:r>
          </a:p>
          <a:p>
            <a:endParaRPr lang="da-DK" i="1" dirty="0"/>
          </a:p>
          <a:p>
            <a:r>
              <a:rPr lang="da-DK" dirty="0"/>
              <a:t>Hvis i mener, at artiklen ikke svarer fyldestgørende må i gerne kigge på partiets hjemmeside.</a:t>
            </a:r>
          </a:p>
        </p:txBody>
      </p:sp>
    </p:spTree>
    <p:extLst>
      <p:ext uri="{BB962C8B-B14F-4D97-AF65-F5344CB8AC3E}">
        <p14:creationId xmlns:p14="http://schemas.microsoft.com/office/powerpoint/2010/main" val="128288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276AC-0D2B-9ECB-D579-1745B84A91B8}"/>
              </a:ext>
            </a:extLst>
          </p:cNvPr>
          <p:cNvSpPr>
            <a:spLocks noGrp="1"/>
          </p:cNvSpPr>
          <p:nvPr>
            <p:ph type="title"/>
          </p:nvPr>
        </p:nvSpPr>
        <p:spPr/>
        <p:txBody>
          <a:bodyPr/>
          <a:lstStyle/>
          <a:p>
            <a:r>
              <a:rPr lang="da-DK" dirty="0"/>
              <a:t>Opvarmning</a:t>
            </a:r>
          </a:p>
        </p:txBody>
      </p:sp>
      <p:sp>
        <p:nvSpPr>
          <p:cNvPr id="3" name="Pladsholder til indhold 2">
            <a:extLst>
              <a:ext uri="{FF2B5EF4-FFF2-40B4-BE49-F238E27FC236}">
                <a16:creationId xmlns:a16="http://schemas.microsoft.com/office/drawing/2014/main" id="{76FA1DBC-C142-CA6D-A345-CCAAFAB2D894}"/>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37636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9FBEE-D65A-C28F-64A3-6090A2B9024D}"/>
              </a:ext>
            </a:extLst>
          </p:cNvPr>
          <p:cNvSpPr>
            <a:spLocks noGrp="1"/>
          </p:cNvSpPr>
          <p:nvPr>
            <p:ph type="title"/>
          </p:nvPr>
        </p:nvSpPr>
        <p:spPr/>
        <p:txBody>
          <a:bodyPr/>
          <a:lstStyle/>
          <a:p>
            <a:r>
              <a:rPr lang="da-DK" dirty="0"/>
              <a:t>Forløbet indtil nu</a:t>
            </a:r>
          </a:p>
        </p:txBody>
      </p:sp>
      <p:sp>
        <p:nvSpPr>
          <p:cNvPr id="3" name="Pladsholder til indhold 2">
            <a:extLst>
              <a:ext uri="{FF2B5EF4-FFF2-40B4-BE49-F238E27FC236}">
                <a16:creationId xmlns:a16="http://schemas.microsoft.com/office/drawing/2014/main" id="{6B7C10D2-E778-232A-43AD-A7EA25A71E95}"/>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317235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09FC8-F745-7455-8132-4A43FCC4FEE4}"/>
              </a:ext>
            </a:extLst>
          </p:cNvPr>
          <p:cNvSpPr>
            <a:spLocks noGrp="1"/>
          </p:cNvSpPr>
          <p:nvPr>
            <p:ph type="title"/>
          </p:nvPr>
        </p:nvSpPr>
        <p:spPr/>
        <p:txBody>
          <a:bodyPr/>
          <a:lstStyle/>
          <a:p>
            <a:r>
              <a:rPr lang="da-DK" dirty="0"/>
              <a:t>Officielle grunde til at straffe</a:t>
            </a:r>
          </a:p>
        </p:txBody>
      </p:sp>
      <p:pic>
        <p:nvPicPr>
          <p:cNvPr id="1026" name="Picture 2">
            <a:extLst>
              <a:ext uri="{FF2B5EF4-FFF2-40B4-BE49-F238E27FC236}">
                <a16:creationId xmlns:a16="http://schemas.microsoft.com/office/drawing/2014/main" id="{55464370-32C0-E4F7-1C01-9C42F6249E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4826" y="1825625"/>
            <a:ext cx="71423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937FD08-7E24-B5A6-00C4-C65232C3C3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72194" y="4433048"/>
            <a:ext cx="3462521" cy="2112137"/>
          </a:xfrm>
          <a:prstGeom prst="rect">
            <a:avLst/>
          </a:prstGeom>
          <a:noFill/>
          <a:extLst>
            <a:ext uri="{909E8E84-426E-40DD-AFC4-6F175D3DCCD1}">
              <a14:hiddenFill xmlns:a14="http://schemas.microsoft.com/office/drawing/2010/main">
                <a:solidFill>
                  <a:srgbClr val="FFFFFF"/>
                </a:solidFill>
              </a14:hiddenFill>
            </a:ext>
          </a:extLst>
        </p:spPr>
      </p:pic>
      <p:pic>
        <p:nvPicPr>
          <p:cNvPr id="5" name="Pladsholder til indhold 4">
            <a:extLst>
              <a:ext uri="{FF2B5EF4-FFF2-40B4-BE49-F238E27FC236}">
                <a16:creationId xmlns:a16="http://schemas.microsoft.com/office/drawing/2014/main" id="{A48E60FC-8EC3-7AD9-9C29-56552DBDE2D1}"/>
              </a:ext>
            </a:extLst>
          </p:cNvPr>
          <p:cNvPicPr>
            <a:picLocks noGrp="1" noChangeAspect="1"/>
          </p:cNvPicPr>
          <p:nvPr>
            <p:ph idx="1"/>
          </p:nvPr>
        </p:nvPicPr>
        <p:blipFill>
          <a:blip r:embed="rId3"/>
          <a:stretch>
            <a:fillRect/>
          </a:stretch>
        </p:blipFill>
        <p:spPr>
          <a:xfrm>
            <a:off x="89330" y="158350"/>
            <a:ext cx="8813811" cy="4274697"/>
          </a:xfrm>
          <a:prstGeom prst="rect">
            <a:avLst/>
          </a:prstGeom>
        </p:spPr>
      </p:pic>
    </p:spTree>
    <p:extLst>
      <p:ext uri="{BB962C8B-B14F-4D97-AF65-F5344CB8AC3E}">
        <p14:creationId xmlns:p14="http://schemas.microsoft.com/office/powerpoint/2010/main" val="44174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DA7B2714-C640-DAF0-85DC-55C9CA8360BB}"/>
              </a:ext>
            </a:extLst>
          </p:cNvPr>
          <p:cNvPicPr>
            <a:picLocks noGrp="1" noChangeAspect="1"/>
          </p:cNvPicPr>
          <p:nvPr>
            <p:ph idx="1"/>
          </p:nvPr>
        </p:nvPicPr>
        <p:blipFill>
          <a:blip r:embed="rId2"/>
          <a:stretch>
            <a:fillRect/>
          </a:stretch>
        </p:blipFill>
        <p:spPr>
          <a:xfrm>
            <a:off x="440384" y="566947"/>
            <a:ext cx="9462547" cy="3669151"/>
          </a:xfrm>
        </p:spPr>
      </p:pic>
      <p:pic>
        <p:nvPicPr>
          <p:cNvPr id="7" name="Picture 2">
            <a:extLst>
              <a:ext uri="{FF2B5EF4-FFF2-40B4-BE49-F238E27FC236}">
                <a16:creationId xmlns:a16="http://schemas.microsoft.com/office/drawing/2014/main" id="{8B90623E-E53D-E34B-9B91-B726C756D5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2194" y="4433048"/>
            <a:ext cx="3462521" cy="211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3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E0239-3D08-1516-1926-B3D1747DF482}"/>
              </a:ext>
            </a:extLst>
          </p:cNvPr>
          <p:cNvSpPr>
            <a:spLocks noGrp="1"/>
          </p:cNvSpPr>
          <p:nvPr>
            <p:ph type="title"/>
          </p:nvPr>
        </p:nvSpPr>
        <p:spPr/>
        <p:txBody>
          <a:bodyPr/>
          <a:lstStyle/>
          <a:p>
            <a:r>
              <a:rPr lang="da-DK" dirty="0"/>
              <a:t>Uofficielle grunde til at straffe</a:t>
            </a:r>
          </a:p>
        </p:txBody>
      </p:sp>
      <p:pic>
        <p:nvPicPr>
          <p:cNvPr id="2050" name="Picture 2">
            <a:extLst>
              <a:ext uri="{FF2B5EF4-FFF2-40B4-BE49-F238E27FC236}">
                <a16:creationId xmlns:a16="http://schemas.microsoft.com/office/drawing/2014/main" id="{3670B7BE-E3E8-94B1-7E51-93E291E69F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669" y="1825625"/>
            <a:ext cx="678266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94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555AD-D4A1-D21D-F4E4-FF7C951352BC}"/>
              </a:ext>
            </a:extLst>
          </p:cNvPr>
          <p:cNvSpPr>
            <a:spLocks noGrp="1"/>
          </p:cNvSpPr>
          <p:nvPr>
            <p:ph type="title"/>
          </p:nvPr>
        </p:nvSpPr>
        <p:spPr>
          <a:xfrm>
            <a:off x="1137034" y="609597"/>
            <a:ext cx="9392421" cy="1330841"/>
          </a:xfrm>
        </p:spPr>
        <p:txBody>
          <a:bodyPr>
            <a:normAutofit/>
          </a:bodyPr>
          <a:lstStyle/>
          <a:p>
            <a:r>
              <a:rPr lang="da-DK" dirty="0"/>
              <a:t>Emile Durkheim (</a:t>
            </a:r>
            <a:r>
              <a:rPr lang="da-DK" dirty="0" err="1"/>
              <a:t>repitition</a:t>
            </a:r>
            <a:r>
              <a:rPr lang="da-DK" dirty="0"/>
              <a:t>)</a:t>
            </a:r>
          </a:p>
        </p:txBody>
      </p:sp>
      <p:sp>
        <p:nvSpPr>
          <p:cNvPr id="3" name="Pladsholder til indhold 2">
            <a:extLst>
              <a:ext uri="{FF2B5EF4-FFF2-40B4-BE49-F238E27FC236}">
                <a16:creationId xmlns:a16="http://schemas.microsoft.com/office/drawing/2014/main" id="{B57DD224-C58F-F2FF-47A0-AC9E46245486}"/>
              </a:ext>
            </a:extLst>
          </p:cNvPr>
          <p:cNvSpPr>
            <a:spLocks noGrp="1"/>
          </p:cNvSpPr>
          <p:nvPr>
            <p:ph idx="1"/>
          </p:nvPr>
        </p:nvSpPr>
        <p:spPr>
          <a:xfrm>
            <a:off x="270587" y="2198362"/>
            <a:ext cx="6027575" cy="4491687"/>
          </a:xfrm>
        </p:spPr>
        <p:txBody>
          <a:bodyPr>
            <a:normAutofit fontScale="92500" lnSpcReduction="20000"/>
          </a:bodyPr>
          <a:lstStyle/>
          <a:p>
            <a:r>
              <a:rPr lang="da-DK" sz="1700" dirty="0"/>
              <a:t>Solidaritet og gensidig nytteværdi er afgørende for et samfund.</a:t>
            </a:r>
          </a:p>
          <a:p>
            <a:endParaRPr lang="da-DK" sz="1700" dirty="0"/>
          </a:p>
          <a:p>
            <a:r>
              <a:rPr lang="da-DK" sz="1700" dirty="0"/>
              <a:t>Af natur har mennesket ikke samfundets bedste for øje, men den gensidige nytteværdi er på samfundsniveau at foretrække</a:t>
            </a:r>
          </a:p>
          <a:p>
            <a:endParaRPr lang="da-DK" sz="1700" dirty="0"/>
          </a:p>
          <a:p>
            <a:r>
              <a:rPr lang="da-DK" sz="1700" dirty="0"/>
              <a:t>Når nogen bryder solidariteten eller den gensidige nytteværdi igennem en kriminel handling, vil det på sigt lede til et normløst samfund.</a:t>
            </a:r>
          </a:p>
          <a:p>
            <a:endParaRPr lang="da-DK" sz="1700" dirty="0"/>
          </a:p>
          <a:p>
            <a:r>
              <a:rPr lang="da-DK" sz="1700" dirty="0"/>
              <a:t>Straffen i sig selv er en følelsesladet hævn aktion, der ikke har en rehabiliterende eller afskrækkende virkning (hvilket senere empiri også peger på), men det er nødvendigt for at opretholde sammenhængskraften så der fortsat kan være en gensidig nytteværdi mellem individer.</a:t>
            </a:r>
          </a:p>
          <a:p>
            <a:endParaRPr lang="da-DK" sz="1700" dirty="0"/>
          </a:p>
          <a:p>
            <a:r>
              <a:rPr lang="da-DK" sz="1700" dirty="0"/>
              <a:t>Endvidere har de kriminelle et stempel ”ikke indenfor samfundets normer” og der skabes et ‘dem’ og ‘os’ der yderligere øger sammenhængskraften i det etablerede samfund.</a:t>
            </a:r>
          </a:p>
        </p:txBody>
      </p:sp>
      <p:pic>
        <p:nvPicPr>
          <p:cNvPr id="2050" name="Picture 2">
            <a:extLst>
              <a:ext uri="{FF2B5EF4-FFF2-40B4-BE49-F238E27FC236}">
                <a16:creationId xmlns:a16="http://schemas.microsoft.com/office/drawing/2014/main" id="{65042E39-0644-D41C-B5CE-AA1B527C50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859760"/>
            <a:ext cx="4788505" cy="240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943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899</Words>
  <Application>Microsoft Office PowerPoint</Application>
  <PresentationFormat>Widescreen</PresentationFormat>
  <Paragraphs>113</Paragraphs>
  <Slides>25</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Calibri Light</vt:lpstr>
      <vt:lpstr>Wingdings</vt:lpstr>
      <vt:lpstr>Office-tema</vt:lpstr>
      <vt:lpstr>Hvorfor straffe</vt:lpstr>
      <vt:lpstr>Dagsorden</vt:lpstr>
      <vt:lpstr>Opvarmning</vt:lpstr>
      <vt:lpstr>Forløbet indtil nu</vt:lpstr>
      <vt:lpstr>Officielle grunde til at straffe</vt:lpstr>
      <vt:lpstr>PowerPoint-præsentation</vt:lpstr>
      <vt:lpstr>PowerPoint-præsentation</vt:lpstr>
      <vt:lpstr>Uofficielle grunde til at straffe</vt:lpstr>
      <vt:lpstr>Emile Durkheim (repitition)</vt:lpstr>
      <vt:lpstr>Socialisme &amp; kommunisme</vt:lpstr>
      <vt:lpstr>Liberalismens betydning for det 18. og 19. århundrede</vt:lpstr>
      <vt:lpstr>Industrialisering</vt:lpstr>
      <vt:lpstr>Den kommunistiske bølge</vt:lpstr>
      <vt:lpstr>Klasseteori</vt:lpstr>
      <vt:lpstr>Merværdi</vt:lpstr>
      <vt:lpstr>klassekonflikter</vt:lpstr>
      <vt:lpstr>Fremmedgørelse</vt:lpstr>
      <vt:lpstr>Fremmedgørelse</vt:lpstr>
      <vt:lpstr>”Proletarer i alle lande, foren jer!”</vt:lpstr>
      <vt:lpstr>Marxisme og den herskende klasses magt</vt:lpstr>
      <vt:lpstr>Michel Foucault og normaliteten</vt:lpstr>
      <vt:lpstr>Michel Foucault og det panoptiske fængsel</vt:lpstr>
      <vt:lpstr>Michel Foucault</vt:lpstr>
      <vt:lpstr>Brug Foucault og marxisme til at forklare nedenstående</vt:lpstr>
      <vt:lpstr>Øvelse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Hvorfor straffe</dc:title>
  <dc:creator>Magnus Saabye Bøgelund</dc:creator>
  <cp:lastModifiedBy>Magnus Saabye Bøgelund</cp:lastModifiedBy>
  <cp:revision>1</cp:revision>
  <dcterms:created xsi:type="dcterms:W3CDTF">2024-04-16T07:39:57Z</dcterms:created>
  <dcterms:modified xsi:type="dcterms:W3CDTF">2024-04-16T08:29:43Z</dcterms:modified>
</cp:coreProperties>
</file>